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7"/>
  </p:notesMasterIdLst>
  <p:sldIdLst>
    <p:sldId id="256" r:id="rId2"/>
    <p:sldId id="620" r:id="rId3"/>
    <p:sldId id="509" r:id="rId4"/>
    <p:sldId id="1126" r:id="rId5"/>
    <p:sldId id="1322" r:id="rId6"/>
    <p:sldId id="1508" r:id="rId7"/>
    <p:sldId id="1136" r:id="rId8"/>
    <p:sldId id="1237" r:id="rId9"/>
    <p:sldId id="1326" r:id="rId10"/>
    <p:sldId id="1238" r:id="rId11"/>
    <p:sldId id="1509" r:id="rId12"/>
    <p:sldId id="1535" r:id="rId13"/>
    <p:sldId id="1510" r:id="rId14"/>
    <p:sldId id="1511" r:id="rId15"/>
    <p:sldId id="1512" r:id="rId16"/>
    <p:sldId id="1513" r:id="rId17"/>
    <p:sldId id="1514" r:id="rId18"/>
    <p:sldId id="1515" r:id="rId19"/>
    <p:sldId id="1163" r:id="rId20"/>
    <p:sldId id="1242" r:id="rId21"/>
    <p:sldId id="1517" r:id="rId22"/>
    <p:sldId id="1518" r:id="rId23"/>
    <p:sldId id="1519" r:id="rId24"/>
    <p:sldId id="1516" r:id="rId25"/>
    <p:sldId id="1520" r:id="rId26"/>
    <p:sldId id="1521" r:id="rId27"/>
    <p:sldId id="1522" r:id="rId28"/>
    <p:sldId id="1524" r:id="rId29"/>
    <p:sldId id="1525" r:id="rId30"/>
    <p:sldId id="1526" r:id="rId31"/>
    <p:sldId id="1527" r:id="rId32"/>
    <p:sldId id="1528" r:id="rId33"/>
    <p:sldId id="1529" r:id="rId34"/>
    <p:sldId id="1534" r:id="rId35"/>
    <p:sldId id="1530" r:id="rId36"/>
    <p:sldId id="1531" r:id="rId37"/>
    <p:sldId id="1532" r:id="rId38"/>
    <p:sldId id="1537" r:id="rId39"/>
    <p:sldId id="1538" r:id="rId40"/>
    <p:sldId id="1539" r:id="rId41"/>
    <p:sldId id="1540" r:id="rId42"/>
    <p:sldId id="1541" r:id="rId43"/>
    <p:sldId id="1542" r:id="rId44"/>
    <p:sldId id="1543" r:id="rId45"/>
    <p:sldId id="1544" r:id="rId46"/>
    <p:sldId id="1546" r:id="rId47"/>
    <p:sldId id="1547" r:id="rId48"/>
    <p:sldId id="1567" r:id="rId49"/>
    <p:sldId id="1548" r:id="rId50"/>
    <p:sldId id="1549" r:id="rId51"/>
    <p:sldId id="1550" r:id="rId52"/>
    <p:sldId id="1569" r:id="rId53"/>
    <p:sldId id="1570" r:id="rId54"/>
    <p:sldId id="1551" r:id="rId55"/>
    <p:sldId id="1552" r:id="rId56"/>
    <p:sldId id="1556" r:id="rId57"/>
    <p:sldId id="1557" r:id="rId58"/>
    <p:sldId id="1553" r:id="rId59"/>
    <p:sldId id="1554" r:id="rId60"/>
    <p:sldId id="1555" r:id="rId61"/>
    <p:sldId id="1396" r:id="rId62"/>
    <p:sldId id="1558" r:id="rId63"/>
    <p:sldId id="1559" r:id="rId64"/>
    <p:sldId id="1405" r:id="rId65"/>
    <p:sldId id="1560" r:id="rId66"/>
    <p:sldId id="1452" r:id="rId67"/>
    <p:sldId id="258" r:id="rId68"/>
    <p:sldId id="259" r:id="rId69"/>
    <p:sldId id="260" r:id="rId70"/>
    <p:sldId id="1561" r:id="rId71"/>
    <p:sldId id="1563" r:id="rId72"/>
    <p:sldId id="261" r:id="rId73"/>
    <p:sldId id="263" r:id="rId74"/>
    <p:sldId id="265" r:id="rId75"/>
    <p:sldId id="1564" r:id="rId76"/>
    <p:sldId id="267" r:id="rId77"/>
    <p:sldId id="1565" r:id="rId78"/>
    <p:sldId id="269" r:id="rId79"/>
    <p:sldId id="1566" r:id="rId80"/>
    <p:sldId id="271" r:id="rId81"/>
    <p:sldId id="272" r:id="rId82"/>
    <p:sldId id="954" r:id="rId83"/>
    <p:sldId id="1236" r:id="rId84"/>
    <p:sldId id="1215" r:id="rId85"/>
    <p:sldId id="519" r:id="rId8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a:srgbClr val="00FFFF"/>
    <a:srgbClr val="FF99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2023-5-25</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2023-5-25</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2023-5-25</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2023-5-25</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2023-5-25</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2023-5-25</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2023-5-25</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2023-5-25</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（第七讲）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a:t>
            </a:r>
            <a:r>
              <a:rPr lang="en-US" altLang="zh-CN" sz="2800" b="1" dirty="0">
                <a:solidFill>
                  <a:srgbClr val="002060"/>
                </a:solidFill>
              </a:rPr>
              <a:t>HY.ZH</a:t>
            </a: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5</a:t>
            </a:r>
            <a:r>
              <a:rPr lang="zh-CN" altLang="en-US" sz="2800" b="1" dirty="0">
                <a:solidFill>
                  <a:srgbClr val="002060"/>
                </a:solidFill>
              </a:rPr>
              <a:t>月</a:t>
            </a:r>
            <a:r>
              <a:rPr lang="en-US" altLang="zh-CN" sz="2800" b="1" dirty="0">
                <a:solidFill>
                  <a:srgbClr val="002060"/>
                </a:solidFill>
              </a:rPr>
              <a:t>18</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04665"/>
            <a:ext cx="8003232" cy="2304256"/>
          </a:xfrm>
        </p:spPr>
        <p:txBody>
          <a:bodyPr/>
          <a:lstStyle/>
          <a:p>
            <a:pPr eaLnBrk="1" hangingPunct="1"/>
            <a:r>
              <a:rPr lang="en-US" altLang="zh-CN" b="1" dirty="0">
                <a:ea typeface="黑体" panose="02010609060101010101" pitchFamily="49" charset="-122"/>
              </a:rPr>
              <a:t>7.2.2  </a:t>
            </a:r>
            <a:r>
              <a:rPr lang="zh-CN" altLang="en-US" b="1" dirty="0">
                <a:ea typeface="黑体" panose="02010609060101010101" pitchFamily="49" charset="-122"/>
              </a:rPr>
              <a:t>流水线中的控制信号及传递</a:t>
            </a:r>
            <a:endParaRPr lang="en-US" altLang="zh-CN" b="1" dirty="0"/>
          </a:p>
          <a:p>
            <a:pPr lvl="1" eaLnBrk="1" hangingPunct="1"/>
            <a:endParaRPr lang="en-US" altLang="zh-CN" sz="1200" b="1" dirty="0"/>
          </a:p>
          <a:p>
            <a:pPr lvl="1" eaLnBrk="1" hangingPunct="1"/>
            <a:r>
              <a:rPr lang="zh-CN" altLang="en-US" sz="1600" b="1" dirty="0"/>
              <a:t>表</a:t>
            </a:r>
            <a:r>
              <a:rPr lang="en-US" altLang="zh-CN" sz="1600" b="1" dirty="0"/>
              <a:t>7.1</a:t>
            </a:r>
            <a:r>
              <a:rPr lang="zh-CN" altLang="en-US" sz="1600" b="1" dirty="0"/>
              <a:t>：（单周期</a:t>
            </a:r>
            <a:r>
              <a:rPr lang="en-US" altLang="zh-CN" sz="1600" b="1" dirty="0"/>
              <a:t>MIPS</a:t>
            </a:r>
            <a:r>
              <a:rPr lang="zh-CN" altLang="en-US" sz="1600" b="1" dirty="0"/>
              <a:t>处理器数据通路流水线）控制信号分类</a:t>
            </a:r>
            <a:endParaRPr lang="en-US" altLang="zh-CN" sz="1600" b="1" dirty="0"/>
          </a:p>
          <a:p>
            <a:pPr lvl="2" eaLnBrk="1" hangingPunct="1"/>
            <a:endParaRPr lang="en-US" altLang="zh-CN" sz="1200" b="1" dirty="0"/>
          </a:p>
          <a:p>
            <a:pPr lvl="2" eaLnBrk="1" hangingPunct="1"/>
            <a:r>
              <a:rPr lang="zh-CN" altLang="en-US" sz="1400" b="1" dirty="0">
                <a:highlight>
                  <a:srgbClr val="FFFF00"/>
                </a:highlight>
              </a:rPr>
              <a:t>其中</a:t>
            </a:r>
            <a:r>
              <a:rPr lang="en-US" altLang="zh-CN" sz="1400" b="1" dirty="0" err="1">
                <a:highlight>
                  <a:srgbClr val="FFFF00"/>
                </a:highlight>
              </a:rPr>
              <a:t>BranchTaken</a:t>
            </a:r>
            <a:r>
              <a:rPr lang="zh-CN" altLang="en-US" sz="1400" b="1" dirty="0">
                <a:highlight>
                  <a:srgbClr val="FFFF00"/>
                </a:highlight>
              </a:rPr>
              <a:t>、</a:t>
            </a:r>
            <a:r>
              <a:rPr lang="en-US" altLang="zh-CN" sz="1400" b="1" dirty="0" err="1">
                <a:highlight>
                  <a:srgbClr val="FFFF00"/>
                </a:highlight>
              </a:rPr>
              <a:t>RegWrite</a:t>
            </a:r>
            <a:r>
              <a:rPr lang="zh-CN" altLang="en-US" sz="1400" b="1" dirty="0">
                <a:highlight>
                  <a:srgbClr val="FFFF00"/>
                </a:highlight>
              </a:rPr>
              <a:t>控制信号的位置和来源不一致，其他</a:t>
            </a:r>
            <a:r>
              <a:rPr lang="en-US" altLang="zh-CN" sz="1400" b="1" dirty="0">
                <a:highlight>
                  <a:srgbClr val="FFFF00"/>
                </a:highlight>
              </a:rPr>
              <a:t>5</a:t>
            </a:r>
            <a:r>
              <a:rPr lang="zh-CN" altLang="en-US" sz="1400" b="1" dirty="0">
                <a:highlight>
                  <a:srgbClr val="FFFF00"/>
                </a:highlight>
              </a:rPr>
              <a:t>个控制信号的位置与来源是一致的</a:t>
            </a:r>
            <a:r>
              <a:rPr lang="zh-CN" altLang="en-US" sz="1200" b="1" dirty="0"/>
              <a:t>。</a:t>
            </a:r>
            <a:endParaRPr lang="en-US" altLang="zh-CN" sz="1200" b="1" dirty="0"/>
          </a:p>
          <a:p>
            <a:pPr marL="457200" lvl="1" indent="0" eaLnBrk="1" hangingPunct="1">
              <a:buNone/>
            </a:pPr>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2866588640"/>
              </p:ext>
            </p:extLst>
          </p:nvPr>
        </p:nvGraphicFramePr>
        <p:xfrm>
          <a:off x="395536" y="3259559"/>
          <a:ext cx="8064896" cy="29667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275072387"/>
                    </a:ext>
                  </a:extLst>
                </a:gridCol>
                <a:gridCol w="576064">
                  <a:extLst>
                    <a:ext uri="{9D8B030D-6E8A-4147-A177-3AD203B41FA5}">
                      <a16:colId xmlns:a16="http://schemas.microsoft.com/office/drawing/2014/main" val="2769827552"/>
                    </a:ext>
                  </a:extLst>
                </a:gridCol>
                <a:gridCol w="936104">
                  <a:extLst>
                    <a:ext uri="{9D8B030D-6E8A-4147-A177-3AD203B41FA5}">
                      <a16:colId xmlns:a16="http://schemas.microsoft.com/office/drawing/2014/main" val="2901351190"/>
                    </a:ext>
                  </a:extLst>
                </a:gridCol>
                <a:gridCol w="5400600">
                  <a:extLst>
                    <a:ext uri="{9D8B030D-6E8A-4147-A177-3AD203B41FA5}">
                      <a16:colId xmlns:a16="http://schemas.microsoft.com/office/drawing/2014/main" val="3574672864"/>
                    </a:ext>
                  </a:extLst>
                </a:gridCol>
              </a:tblGrid>
              <a:tr h="370840">
                <a:tc>
                  <a:txBody>
                    <a:bodyPr/>
                    <a:lstStyle/>
                    <a:p>
                      <a:pPr algn="ctr"/>
                      <a:r>
                        <a:rPr lang="zh-CN" altLang="en-US" sz="1400" b="1" dirty="0"/>
                        <a:t>控制信号</a:t>
                      </a:r>
                    </a:p>
                  </a:txBody>
                  <a:tcPr/>
                </a:tc>
                <a:tc>
                  <a:txBody>
                    <a:bodyPr/>
                    <a:lstStyle/>
                    <a:p>
                      <a:pPr algn="ctr"/>
                      <a:r>
                        <a:rPr lang="zh-CN" altLang="en-US" sz="1400" b="1" dirty="0"/>
                        <a:t>位置</a:t>
                      </a:r>
                    </a:p>
                  </a:txBody>
                  <a:tcPr/>
                </a:tc>
                <a:tc>
                  <a:txBody>
                    <a:bodyPr/>
                    <a:lstStyle/>
                    <a:p>
                      <a:pPr algn="ctr"/>
                      <a:r>
                        <a:rPr lang="zh-CN" altLang="en-US" sz="1400" b="1" dirty="0"/>
                        <a:t>来源</a:t>
                      </a:r>
                    </a:p>
                  </a:txBody>
                  <a:tcPr/>
                </a:tc>
                <a:tc>
                  <a:txBody>
                    <a:bodyPr/>
                    <a:lstStyle/>
                    <a:p>
                      <a:pPr algn="ctr"/>
                      <a:r>
                        <a:rPr lang="zh-CN" altLang="en-US" sz="1400" b="1" dirty="0"/>
                        <a:t>功能说明</a:t>
                      </a:r>
                    </a:p>
                  </a:txBody>
                  <a:tcPr/>
                </a:tc>
                <a:extLst>
                  <a:ext uri="{0D108BD9-81ED-4DB2-BD59-A6C34878D82A}">
                    <a16:rowId xmlns:a16="http://schemas.microsoft.com/office/drawing/2014/main" val="1231051890"/>
                  </a:ext>
                </a:extLst>
              </a:tr>
              <a:tr h="370840">
                <a:tc>
                  <a:txBody>
                    <a:bodyPr/>
                    <a:lstStyle/>
                    <a:p>
                      <a:pPr algn="ctr"/>
                      <a:r>
                        <a:rPr lang="en-US" altLang="zh-CN" sz="1200" b="1" dirty="0" err="1">
                          <a:solidFill>
                            <a:srgbClr val="FF0000"/>
                          </a:solidFill>
                        </a:rPr>
                        <a:t>BranchTaken</a:t>
                      </a:r>
                      <a:endParaRPr lang="zh-CN" altLang="en-US" sz="1200" b="1" dirty="0">
                        <a:solidFill>
                          <a:srgbClr val="FF0000"/>
                        </a:solidFill>
                      </a:endParaRPr>
                    </a:p>
                  </a:txBody>
                  <a:tcPr/>
                </a:tc>
                <a:tc>
                  <a:txBody>
                    <a:bodyPr/>
                    <a:lstStyle/>
                    <a:p>
                      <a:pPr algn="ctr"/>
                      <a:r>
                        <a:rPr lang="en-US" altLang="zh-CN" sz="1200" b="1" dirty="0">
                          <a:solidFill>
                            <a:srgbClr val="FF0000"/>
                          </a:solidFill>
                        </a:rPr>
                        <a:t>IF</a:t>
                      </a:r>
                      <a:endParaRPr lang="zh-CN" altLang="en-US" sz="1200" b="1" dirty="0">
                        <a:solidFill>
                          <a:srgbClr val="FF0000"/>
                        </a:solidFill>
                      </a:endParaRPr>
                    </a:p>
                  </a:txBody>
                  <a:tcPr/>
                </a:tc>
                <a:tc>
                  <a:txBody>
                    <a:bodyPr/>
                    <a:lstStyle/>
                    <a:p>
                      <a:pPr algn="ctr"/>
                      <a:r>
                        <a:rPr lang="en-US" altLang="zh-CN" sz="1200" b="1" dirty="0">
                          <a:solidFill>
                            <a:srgbClr val="FF0000"/>
                          </a:solidFill>
                        </a:rPr>
                        <a:t>EX</a:t>
                      </a:r>
                      <a:endParaRPr lang="zh-CN" altLang="en-US" sz="1200" b="1" dirty="0">
                        <a:solidFill>
                          <a:srgbClr val="FF0000"/>
                        </a:solidFill>
                      </a:endParaRPr>
                    </a:p>
                  </a:txBody>
                  <a:tcPr/>
                </a:tc>
                <a:tc>
                  <a:txBody>
                    <a:bodyPr/>
                    <a:lstStyle/>
                    <a:p>
                      <a:r>
                        <a:rPr lang="zh-CN" altLang="en-US" sz="1050" b="1" dirty="0"/>
                        <a:t>分支跳转信号，为</a:t>
                      </a:r>
                      <a:r>
                        <a:rPr lang="en-US" altLang="zh-CN" sz="1050" b="1" dirty="0"/>
                        <a:t>1</a:t>
                      </a:r>
                      <a:r>
                        <a:rPr lang="zh-CN" altLang="en-US" sz="1050" b="1" dirty="0"/>
                        <a:t>表示跳转，由</a:t>
                      </a:r>
                      <a:r>
                        <a:rPr lang="en-US" altLang="zh-CN" sz="1050" b="1" dirty="0"/>
                        <a:t>EX</a:t>
                      </a:r>
                      <a:r>
                        <a:rPr lang="zh-CN" altLang="en-US" sz="1050" b="1" dirty="0"/>
                        <a:t>段的</a:t>
                      </a:r>
                      <a:r>
                        <a:rPr lang="en-US" altLang="zh-CN" sz="1050" b="1" dirty="0"/>
                        <a:t>Branch</a:t>
                      </a:r>
                      <a:r>
                        <a:rPr lang="zh-CN" altLang="en-US" sz="1050" b="1" dirty="0"/>
                        <a:t>信号和</a:t>
                      </a:r>
                      <a:r>
                        <a:rPr lang="en-US" altLang="zh-CN" sz="1050" b="1" dirty="0"/>
                        <a:t>equal</a:t>
                      </a:r>
                      <a:r>
                        <a:rPr lang="zh-CN" altLang="en-US" sz="1050" b="1" dirty="0"/>
                        <a:t>标志进行逻辑与生成</a:t>
                      </a:r>
                    </a:p>
                  </a:txBody>
                  <a:tcPr/>
                </a:tc>
                <a:extLst>
                  <a:ext uri="{0D108BD9-81ED-4DB2-BD59-A6C34878D82A}">
                    <a16:rowId xmlns:a16="http://schemas.microsoft.com/office/drawing/2014/main" val="2649300124"/>
                  </a:ext>
                </a:extLst>
              </a:tr>
              <a:tr h="370840">
                <a:tc>
                  <a:txBody>
                    <a:bodyPr/>
                    <a:lstStyle/>
                    <a:p>
                      <a:pPr algn="ctr"/>
                      <a:r>
                        <a:rPr lang="en-US" altLang="zh-CN" sz="1200" b="1" dirty="0" err="1"/>
                        <a:t>RegDst</a:t>
                      </a:r>
                      <a:endParaRPr lang="zh-CN" altLang="en-US" sz="1200" b="1" dirty="0"/>
                    </a:p>
                  </a:txBody>
                  <a:tcPr/>
                </a:tc>
                <a:tc>
                  <a:txBody>
                    <a:bodyPr/>
                    <a:lstStyle/>
                    <a:p>
                      <a:pPr algn="ctr"/>
                      <a:r>
                        <a:rPr lang="en-US" altLang="zh-CN" sz="1200" b="1" dirty="0"/>
                        <a:t>ID</a:t>
                      </a:r>
                      <a:endParaRPr lang="zh-CN" altLang="en-US" sz="1200" b="1" dirty="0"/>
                    </a:p>
                  </a:txBody>
                  <a:tcPr/>
                </a:tc>
                <a:tc>
                  <a:txBody>
                    <a:bodyPr/>
                    <a:lstStyle/>
                    <a:p>
                      <a:pPr algn="ctr"/>
                      <a:r>
                        <a:rPr lang="en-US" altLang="zh-CN" sz="1200" b="1" dirty="0"/>
                        <a:t>ID</a:t>
                      </a:r>
                      <a:endParaRPr lang="zh-CN" altLang="en-US" sz="1200" b="1" dirty="0"/>
                    </a:p>
                  </a:txBody>
                  <a:tcPr/>
                </a:tc>
                <a:tc>
                  <a:txBody>
                    <a:bodyPr/>
                    <a:lstStyle/>
                    <a:p>
                      <a:r>
                        <a:rPr lang="zh-CN" altLang="en-US" sz="1050" b="1" dirty="0"/>
                        <a:t>写入目的寄存器选择，为</a:t>
                      </a:r>
                      <a:r>
                        <a:rPr lang="en-US" altLang="zh-CN" sz="1050" b="1" dirty="0"/>
                        <a:t>1</a:t>
                      </a:r>
                      <a:r>
                        <a:rPr lang="zh-CN" altLang="en-US" sz="1050" b="1" dirty="0"/>
                        <a:t>时目的寄存器为</a:t>
                      </a:r>
                      <a:r>
                        <a:rPr lang="en-US" altLang="zh-CN" sz="1050" b="1" dirty="0" err="1"/>
                        <a:t>rd</a:t>
                      </a:r>
                      <a:r>
                        <a:rPr lang="zh-CN" altLang="en-US" sz="1050" b="1" dirty="0"/>
                        <a:t>寄存器，为</a:t>
                      </a:r>
                      <a:r>
                        <a:rPr lang="en-US" altLang="zh-CN" sz="1050" b="1" dirty="0"/>
                        <a:t>0</a:t>
                      </a:r>
                      <a:r>
                        <a:rPr lang="zh-CN" altLang="en-US" sz="1050" b="1" dirty="0"/>
                        <a:t>时目的寄存器为</a:t>
                      </a:r>
                      <a:r>
                        <a:rPr lang="en-US" altLang="zh-CN" sz="1050" b="1" dirty="0"/>
                        <a:t>rt</a:t>
                      </a:r>
                      <a:r>
                        <a:rPr lang="zh-CN" altLang="en-US" sz="1050" b="1" dirty="0"/>
                        <a:t>寄存器</a:t>
                      </a:r>
                    </a:p>
                  </a:txBody>
                  <a:tcPr/>
                </a:tc>
                <a:extLst>
                  <a:ext uri="{0D108BD9-81ED-4DB2-BD59-A6C34878D82A}">
                    <a16:rowId xmlns:a16="http://schemas.microsoft.com/office/drawing/2014/main" val="1334403881"/>
                  </a:ext>
                </a:extLst>
              </a:tr>
              <a:tr h="370840">
                <a:tc>
                  <a:txBody>
                    <a:bodyPr/>
                    <a:lstStyle/>
                    <a:p>
                      <a:pPr algn="ctr"/>
                      <a:r>
                        <a:rPr lang="en-US" altLang="zh-CN" sz="1200" b="1" dirty="0" err="1">
                          <a:solidFill>
                            <a:srgbClr val="FF0000"/>
                          </a:solidFill>
                        </a:rPr>
                        <a:t>RegWrite</a:t>
                      </a:r>
                      <a:endParaRPr lang="zh-CN" altLang="en-US" sz="1200" b="1" dirty="0">
                        <a:solidFill>
                          <a:srgbClr val="FF0000"/>
                        </a:solidFill>
                      </a:endParaRPr>
                    </a:p>
                  </a:txBody>
                  <a:tcPr/>
                </a:tc>
                <a:tc>
                  <a:txBody>
                    <a:bodyPr/>
                    <a:lstStyle/>
                    <a:p>
                      <a:pPr algn="ctr"/>
                      <a:r>
                        <a:rPr lang="en-US" altLang="zh-CN" sz="1200" b="1" dirty="0">
                          <a:solidFill>
                            <a:srgbClr val="FF0000"/>
                          </a:solidFill>
                        </a:rPr>
                        <a:t>ID</a:t>
                      </a:r>
                      <a:endParaRPr lang="zh-CN" altLang="en-US" sz="1200" b="1" dirty="0">
                        <a:solidFill>
                          <a:srgbClr val="FF0000"/>
                        </a:solidFill>
                      </a:endParaRPr>
                    </a:p>
                  </a:txBody>
                  <a:tcPr/>
                </a:tc>
                <a:tc>
                  <a:txBody>
                    <a:bodyPr/>
                    <a:lstStyle/>
                    <a:p>
                      <a:pPr algn="ctr"/>
                      <a:r>
                        <a:rPr lang="en-US" altLang="zh-CN" sz="1200" b="1" dirty="0">
                          <a:solidFill>
                            <a:srgbClr val="FF0000"/>
                          </a:solidFill>
                        </a:rPr>
                        <a:t>WB</a:t>
                      </a:r>
                      <a:endParaRPr lang="zh-CN" altLang="en-US" sz="1200" b="1" dirty="0">
                        <a:solidFill>
                          <a:srgbClr val="FF0000"/>
                        </a:solidFill>
                      </a:endParaRPr>
                    </a:p>
                  </a:txBody>
                  <a:tcPr/>
                </a:tc>
                <a:tc>
                  <a:txBody>
                    <a:bodyPr/>
                    <a:lstStyle/>
                    <a:p>
                      <a:r>
                        <a:rPr lang="zh-CN" altLang="en-US" sz="1050" b="1" dirty="0"/>
                        <a:t>控制寄存器堆写操作，为</a:t>
                      </a:r>
                      <a:r>
                        <a:rPr lang="en-US" altLang="zh-CN" sz="1050" b="1" dirty="0"/>
                        <a:t>1</a:t>
                      </a:r>
                      <a:r>
                        <a:rPr lang="zh-CN" altLang="en-US" sz="1050" b="1" dirty="0"/>
                        <a:t>时数据需要写回寄存器堆中的指定寄存器</a:t>
                      </a:r>
                    </a:p>
                  </a:txBody>
                  <a:tcPr/>
                </a:tc>
                <a:extLst>
                  <a:ext uri="{0D108BD9-81ED-4DB2-BD59-A6C34878D82A}">
                    <a16:rowId xmlns:a16="http://schemas.microsoft.com/office/drawing/2014/main" val="1577728268"/>
                  </a:ext>
                </a:extLst>
              </a:tr>
              <a:tr h="370840">
                <a:tc>
                  <a:txBody>
                    <a:bodyPr/>
                    <a:lstStyle/>
                    <a:p>
                      <a:pPr algn="ctr"/>
                      <a:r>
                        <a:rPr lang="en-US" altLang="zh-CN" sz="1200" b="1" dirty="0" err="1"/>
                        <a:t>AluSrc</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r>
                        <a:rPr lang="en-US" altLang="zh-CN" sz="1050" b="1" dirty="0"/>
                        <a:t>ALU</a:t>
                      </a:r>
                      <a:r>
                        <a:rPr lang="zh-CN" altLang="en-US" sz="1050" b="1" dirty="0"/>
                        <a:t>的第二输入选择控制，为</a:t>
                      </a:r>
                      <a:r>
                        <a:rPr lang="en-US" altLang="zh-CN" sz="1050" b="1" dirty="0"/>
                        <a:t>0</a:t>
                      </a:r>
                      <a:r>
                        <a:rPr lang="zh-CN" altLang="en-US" sz="1050" b="1" dirty="0"/>
                        <a:t>时输入寄存器</a:t>
                      </a:r>
                      <a:r>
                        <a:rPr lang="en-US" altLang="zh-CN" sz="1050" b="1" dirty="0"/>
                        <a:t>rt</a:t>
                      </a:r>
                      <a:r>
                        <a:rPr lang="zh-CN" altLang="en-US" sz="1050" b="1" dirty="0"/>
                        <a:t>，为</a:t>
                      </a:r>
                      <a:r>
                        <a:rPr lang="en-US" altLang="zh-CN" sz="1050" b="1" dirty="0"/>
                        <a:t>1</a:t>
                      </a:r>
                      <a:r>
                        <a:rPr lang="zh-CN" altLang="en-US" sz="1050" b="1" dirty="0"/>
                        <a:t>时输入扩展后的立即数</a:t>
                      </a:r>
                    </a:p>
                  </a:txBody>
                  <a:tcPr/>
                </a:tc>
                <a:extLst>
                  <a:ext uri="{0D108BD9-81ED-4DB2-BD59-A6C34878D82A}">
                    <a16:rowId xmlns:a16="http://schemas.microsoft.com/office/drawing/2014/main" val="1909169977"/>
                  </a:ext>
                </a:extLst>
              </a:tr>
              <a:tr h="370840">
                <a:tc>
                  <a:txBody>
                    <a:bodyPr/>
                    <a:lstStyle/>
                    <a:p>
                      <a:pPr algn="ctr"/>
                      <a:r>
                        <a:rPr lang="en-US" altLang="zh-CN" sz="1200" b="1" dirty="0" err="1"/>
                        <a:t>AluOp</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r>
                        <a:rPr lang="zh-CN" altLang="en-US" sz="1050" b="1" dirty="0"/>
                        <a:t>控制</a:t>
                      </a:r>
                      <a:r>
                        <a:rPr lang="en-US" altLang="zh-CN" sz="1050" b="1" dirty="0"/>
                        <a:t>ALU</a:t>
                      </a:r>
                      <a:r>
                        <a:rPr lang="zh-CN" altLang="en-US" sz="1050" b="1" dirty="0"/>
                        <a:t>进行不同的运算，具体取值和位宽与</a:t>
                      </a:r>
                      <a:r>
                        <a:rPr lang="en-US" altLang="zh-CN" sz="1050" b="1" dirty="0"/>
                        <a:t>ALU</a:t>
                      </a:r>
                      <a:r>
                        <a:rPr lang="zh-CN" altLang="en-US" sz="1050" b="1" dirty="0"/>
                        <a:t>的设计有关</a:t>
                      </a:r>
                    </a:p>
                  </a:txBody>
                  <a:tcPr/>
                </a:tc>
                <a:extLst>
                  <a:ext uri="{0D108BD9-81ED-4DB2-BD59-A6C34878D82A}">
                    <a16:rowId xmlns:a16="http://schemas.microsoft.com/office/drawing/2014/main" val="2055039955"/>
                  </a:ext>
                </a:extLst>
              </a:tr>
              <a:tr h="370840">
                <a:tc>
                  <a:txBody>
                    <a:bodyPr/>
                    <a:lstStyle/>
                    <a:p>
                      <a:pPr algn="ctr"/>
                      <a:r>
                        <a:rPr lang="en-US" altLang="zh-CN" sz="1200" b="1" dirty="0" err="1"/>
                        <a:t>MemWrite</a:t>
                      </a:r>
                      <a:endParaRPr lang="zh-CN" altLang="en-US" sz="1200" b="1" dirty="0"/>
                    </a:p>
                  </a:txBody>
                  <a:tcPr/>
                </a:tc>
                <a:tc>
                  <a:txBody>
                    <a:bodyPr/>
                    <a:lstStyle/>
                    <a:p>
                      <a:pPr algn="ctr"/>
                      <a:r>
                        <a:rPr lang="en-US" altLang="zh-CN" sz="1200" b="1" dirty="0"/>
                        <a:t>MEM</a:t>
                      </a:r>
                      <a:endParaRPr lang="zh-CN" altLang="en-US" sz="1200" b="1" dirty="0"/>
                    </a:p>
                  </a:txBody>
                  <a:tcPr/>
                </a:tc>
                <a:tc>
                  <a:txBody>
                    <a:bodyPr/>
                    <a:lstStyle/>
                    <a:p>
                      <a:pPr algn="ctr"/>
                      <a:r>
                        <a:rPr lang="en-US" altLang="zh-CN" sz="1200" b="1" dirty="0"/>
                        <a:t>MEM</a:t>
                      </a:r>
                      <a:endParaRPr lang="zh-CN" altLang="en-US" sz="1200" b="1" dirty="0"/>
                    </a:p>
                  </a:txBody>
                  <a:tcPr/>
                </a:tc>
                <a:tc>
                  <a:txBody>
                    <a:bodyPr/>
                    <a:lstStyle/>
                    <a:p>
                      <a:r>
                        <a:rPr lang="zh-CN" altLang="en-US" sz="1050" b="1" dirty="0"/>
                        <a:t>控制数据存储器写操作，为</a:t>
                      </a:r>
                      <a:r>
                        <a:rPr lang="en-US" altLang="zh-CN" sz="1050" b="1" dirty="0"/>
                        <a:t>0</a:t>
                      </a:r>
                      <a:r>
                        <a:rPr lang="zh-CN" altLang="en-US" sz="1050" b="1" dirty="0"/>
                        <a:t>时进行读操作，为</a:t>
                      </a:r>
                      <a:r>
                        <a:rPr lang="en-US" altLang="zh-CN" sz="1050" b="1" dirty="0"/>
                        <a:t>1</a:t>
                      </a:r>
                      <a:r>
                        <a:rPr lang="zh-CN" altLang="en-US" sz="1050" b="1" dirty="0"/>
                        <a:t>时进行写操作</a:t>
                      </a:r>
                    </a:p>
                  </a:txBody>
                  <a:tcPr/>
                </a:tc>
                <a:extLst>
                  <a:ext uri="{0D108BD9-81ED-4DB2-BD59-A6C34878D82A}">
                    <a16:rowId xmlns:a16="http://schemas.microsoft.com/office/drawing/2014/main" val="2933332337"/>
                  </a:ext>
                </a:extLst>
              </a:tr>
              <a:tr h="370840">
                <a:tc>
                  <a:txBody>
                    <a:bodyPr/>
                    <a:lstStyle/>
                    <a:p>
                      <a:pPr algn="ctr"/>
                      <a:r>
                        <a:rPr lang="en-US" altLang="zh-CN" sz="1200" b="1" dirty="0" err="1"/>
                        <a:t>MemToReg</a:t>
                      </a:r>
                      <a:endParaRPr lang="zh-CN" altLang="en-US" sz="1200" b="1" dirty="0"/>
                    </a:p>
                  </a:txBody>
                  <a:tcPr/>
                </a:tc>
                <a:tc>
                  <a:txBody>
                    <a:bodyPr/>
                    <a:lstStyle/>
                    <a:p>
                      <a:pPr algn="ctr"/>
                      <a:r>
                        <a:rPr lang="en-US" altLang="zh-CN" sz="1200" b="1" dirty="0"/>
                        <a:t>WB</a:t>
                      </a:r>
                      <a:endParaRPr lang="zh-CN" altLang="en-US" sz="1200" b="1" dirty="0"/>
                    </a:p>
                  </a:txBody>
                  <a:tcPr/>
                </a:tc>
                <a:tc>
                  <a:txBody>
                    <a:bodyPr/>
                    <a:lstStyle/>
                    <a:p>
                      <a:pPr algn="ctr"/>
                      <a:r>
                        <a:rPr lang="en-US" altLang="zh-CN" sz="1200" b="1" dirty="0"/>
                        <a:t>WB</a:t>
                      </a:r>
                      <a:endParaRPr lang="zh-CN" altLang="en-US" sz="1200" b="1" dirty="0"/>
                    </a:p>
                  </a:txBody>
                  <a:tcPr/>
                </a:tc>
                <a:tc>
                  <a:txBody>
                    <a:bodyPr/>
                    <a:lstStyle/>
                    <a:p>
                      <a:r>
                        <a:rPr lang="zh-CN" altLang="en-US" sz="1050" b="1" dirty="0"/>
                        <a:t>为</a:t>
                      </a:r>
                      <a:r>
                        <a:rPr lang="en-US" altLang="zh-CN" sz="1050" b="1" dirty="0"/>
                        <a:t>1</a:t>
                      </a:r>
                      <a:r>
                        <a:rPr lang="zh-CN" altLang="en-US" sz="1050" b="1" dirty="0"/>
                        <a:t>时将数据存储器读出数据写回寄存器堆，否则将</a:t>
                      </a:r>
                      <a:r>
                        <a:rPr lang="en-US" altLang="zh-CN" sz="1050" b="1" dirty="0"/>
                        <a:t>ALU</a:t>
                      </a:r>
                      <a:r>
                        <a:rPr lang="zh-CN" altLang="en-US" sz="1050" b="1" dirty="0"/>
                        <a:t>运算结果写回</a:t>
                      </a:r>
                    </a:p>
                  </a:txBody>
                  <a:tcPr/>
                </a:tc>
                <a:extLst>
                  <a:ext uri="{0D108BD9-81ED-4DB2-BD59-A6C34878D82A}">
                    <a16:rowId xmlns:a16="http://schemas.microsoft.com/office/drawing/2014/main" val="4199852303"/>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474335" y="2780928"/>
            <a:ext cx="1832553" cy="307777"/>
          </a:xfrm>
          <a:prstGeom prst="rect">
            <a:avLst/>
          </a:prstGeom>
          <a:noFill/>
        </p:spPr>
        <p:txBody>
          <a:bodyPr wrap="none" rtlCol="0">
            <a:spAutoFit/>
          </a:bodyPr>
          <a:lstStyle/>
          <a:p>
            <a:r>
              <a:rPr lang="zh-CN" altLang="en-US" sz="1400" b="1" dirty="0"/>
              <a:t>表</a:t>
            </a:r>
            <a:r>
              <a:rPr lang="en-US" altLang="zh-CN" sz="1400" b="1" dirty="0"/>
              <a:t>7.1    </a:t>
            </a:r>
            <a:r>
              <a:rPr lang="zh-CN" altLang="en-US" sz="1400" b="1" dirty="0"/>
              <a:t>控制信号分类</a:t>
            </a:r>
          </a:p>
        </p:txBody>
      </p:sp>
    </p:spTree>
    <p:extLst>
      <p:ext uri="{BB962C8B-B14F-4D97-AF65-F5344CB8AC3E}">
        <p14:creationId xmlns:p14="http://schemas.microsoft.com/office/powerpoint/2010/main" val="3186630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lvl="1" eaLnBrk="1" hangingPunct="1"/>
            <a:r>
              <a:rPr lang="zh-CN" altLang="en-US" sz="1600" b="1" dirty="0"/>
              <a:t>图</a:t>
            </a:r>
            <a:r>
              <a:rPr lang="en-US" altLang="zh-CN" sz="1600" b="1" dirty="0"/>
              <a:t>7.8</a:t>
            </a:r>
            <a:r>
              <a:rPr lang="zh-CN" altLang="en-US" sz="1600" b="1" dirty="0"/>
              <a:t>：</a:t>
            </a:r>
            <a:r>
              <a:rPr lang="en-US" altLang="zh-CN" sz="1600" b="1" dirty="0"/>
              <a:t>5</a:t>
            </a:r>
            <a:r>
              <a:rPr lang="zh-CN" altLang="en-US" sz="1600" b="1" dirty="0"/>
              <a:t>段流水线控制信号与传递</a:t>
            </a:r>
            <a:endParaRPr lang="en-US" altLang="zh-CN" sz="1600" b="1" dirty="0"/>
          </a:p>
          <a:p>
            <a:pPr lvl="2" eaLnBrk="1" hangingPunct="1"/>
            <a:endParaRPr lang="en-US" altLang="zh-CN" sz="800" b="1" dirty="0"/>
          </a:p>
          <a:p>
            <a:pPr lvl="2" eaLnBrk="1" hangingPunct="1"/>
            <a:r>
              <a:rPr lang="zh-CN" altLang="en-US" sz="1200" b="1" dirty="0"/>
              <a:t>控制器输出的</a:t>
            </a:r>
            <a:r>
              <a:rPr lang="en-US" altLang="zh-CN" sz="1200" b="1" dirty="0"/>
              <a:t>7</a:t>
            </a:r>
            <a:r>
              <a:rPr lang="zh-CN" altLang="en-US" sz="1200" b="1" dirty="0"/>
              <a:t>个控制信号中的</a:t>
            </a:r>
            <a:r>
              <a:rPr lang="en-US" altLang="zh-CN" sz="1200" b="1" dirty="0"/>
              <a:t>6</a:t>
            </a:r>
            <a:r>
              <a:rPr lang="zh-CN" altLang="en-US" sz="1200" b="1" dirty="0"/>
              <a:t>个（除</a:t>
            </a:r>
            <a:r>
              <a:rPr lang="en-US" altLang="zh-CN" sz="1200" b="1" dirty="0" err="1"/>
              <a:t>RegDst</a:t>
            </a:r>
            <a:r>
              <a:rPr lang="zh-CN" altLang="en-US" sz="1200" b="1" dirty="0"/>
              <a:t>之外）要传递到</a:t>
            </a:r>
            <a:r>
              <a:rPr lang="en-US" altLang="zh-CN" sz="1200" b="1" dirty="0"/>
              <a:t>ID/EX</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ID/EX</a:t>
            </a:r>
            <a:r>
              <a:rPr lang="zh-CN" altLang="en-US" sz="1200" b="1" dirty="0"/>
              <a:t>流水寄存器输出的</a:t>
            </a:r>
            <a:r>
              <a:rPr lang="en-US" altLang="zh-CN" sz="1200" b="1" dirty="0"/>
              <a:t>6</a:t>
            </a:r>
            <a:r>
              <a:rPr lang="zh-CN" altLang="en-US" sz="1200" b="1" dirty="0"/>
              <a:t>个控制信号中的</a:t>
            </a:r>
            <a:r>
              <a:rPr lang="en-US" altLang="zh-CN" sz="1200" b="1" dirty="0"/>
              <a:t>3</a:t>
            </a:r>
            <a:r>
              <a:rPr lang="zh-CN" altLang="en-US" sz="1200" b="1" dirty="0"/>
              <a:t>个（除</a:t>
            </a:r>
            <a:r>
              <a:rPr lang="en-US" altLang="zh-CN" sz="1200" b="1" dirty="0" err="1"/>
              <a:t>AluSrc</a:t>
            </a:r>
            <a:r>
              <a:rPr lang="en-US" altLang="zh-CN" sz="1200" b="1" dirty="0"/>
              <a:t> </a:t>
            </a:r>
            <a:r>
              <a:rPr lang="zh-CN" altLang="en-US" sz="1200" b="1" dirty="0"/>
              <a:t>、</a:t>
            </a:r>
            <a:r>
              <a:rPr lang="en-US" altLang="zh-CN" sz="1200" b="1" dirty="0" err="1"/>
              <a:t>AluOp</a:t>
            </a:r>
            <a:r>
              <a:rPr lang="zh-CN" altLang="en-US" sz="1200" b="1" dirty="0"/>
              <a:t>、</a:t>
            </a:r>
            <a:r>
              <a:rPr lang="en-US" altLang="zh-CN" sz="1200" b="1" dirty="0"/>
              <a:t>Branch</a:t>
            </a:r>
            <a:r>
              <a:rPr lang="zh-CN" altLang="en-US" sz="1200" b="1" dirty="0"/>
              <a:t>之外）要传递到</a:t>
            </a:r>
            <a:r>
              <a:rPr lang="en-US" altLang="zh-CN" sz="1200" b="1" dirty="0"/>
              <a:t>EX/MEM</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EX/MEM</a:t>
            </a:r>
            <a:r>
              <a:rPr lang="zh-CN" altLang="en-US" sz="1200" b="1" dirty="0"/>
              <a:t>流水寄存器输出的</a:t>
            </a:r>
            <a:r>
              <a:rPr lang="en-US" altLang="zh-CN" sz="1200" b="1" dirty="0"/>
              <a:t>3</a:t>
            </a:r>
            <a:r>
              <a:rPr lang="zh-CN" altLang="en-US" sz="1200" b="1" dirty="0"/>
              <a:t>个控制信号中的</a:t>
            </a:r>
            <a:r>
              <a:rPr lang="en-US" altLang="zh-CN" sz="1200" b="1" dirty="0"/>
              <a:t>2</a:t>
            </a:r>
            <a:r>
              <a:rPr lang="zh-CN" altLang="en-US" sz="1200" b="1" dirty="0"/>
              <a:t>个（除</a:t>
            </a:r>
            <a:r>
              <a:rPr lang="en-US" altLang="zh-CN" sz="1200" b="1" dirty="0" err="1"/>
              <a:t>MemWrite</a:t>
            </a:r>
            <a:r>
              <a:rPr lang="zh-CN" altLang="en-US" sz="1200" b="1" dirty="0"/>
              <a:t>之外）要传递到</a:t>
            </a:r>
            <a:r>
              <a:rPr lang="en-US" altLang="zh-CN" sz="1200" b="1" dirty="0"/>
              <a:t>MEM/WB</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MEM/WB</a:t>
            </a:r>
            <a:r>
              <a:rPr lang="zh-CN" altLang="en-US" sz="1200" b="1" dirty="0"/>
              <a:t>流水寄存器输出</a:t>
            </a:r>
            <a:r>
              <a:rPr lang="en-US" altLang="zh-CN" sz="1200" b="1" dirty="0"/>
              <a:t>2</a:t>
            </a:r>
            <a:r>
              <a:rPr lang="zh-CN" altLang="en-US" sz="1200" b="1" dirty="0"/>
              <a:t>个控制信号（</a:t>
            </a:r>
            <a:r>
              <a:rPr lang="en-US" altLang="zh-CN" sz="1200" b="1" dirty="0" err="1"/>
              <a:t>RegWrire</a:t>
            </a:r>
            <a:r>
              <a:rPr lang="zh-CN" altLang="en-US" sz="1200" b="1" dirty="0"/>
              <a:t>、</a:t>
            </a:r>
            <a:r>
              <a:rPr lang="en-US" altLang="zh-CN" sz="1200" b="1" dirty="0" err="1"/>
              <a:t>MemToReg</a:t>
            </a:r>
            <a:r>
              <a:rPr lang="zh-CN" altLang="en-US" sz="1200" b="1" dirty="0"/>
              <a:t>）</a:t>
            </a:r>
            <a:endParaRPr lang="en-US" altLang="zh-CN" sz="1200" b="1" dirty="0"/>
          </a:p>
        </p:txBody>
      </p:sp>
      <p:grpSp>
        <p:nvGrpSpPr>
          <p:cNvPr id="3" name="组合 2">
            <a:extLst>
              <a:ext uri="{FF2B5EF4-FFF2-40B4-BE49-F238E27FC236}">
                <a16:creationId xmlns:a16="http://schemas.microsoft.com/office/drawing/2014/main" id="{0880D584-D158-BB6C-8FD2-F86FF10C5A0A}"/>
              </a:ext>
            </a:extLst>
          </p:cNvPr>
          <p:cNvGrpSpPr/>
          <p:nvPr/>
        </p:nvGrpSpPr>
        <p:grpSpPr>
          <a:xfrm>
            <a:off x="457200" y="2420888"/>
            <a:ext cx="7668344" cy="4266172"/>
            <a:chOff x="457200" y="2464163"/>
            <a:chExt cx="7668344" cy="4266172"/>
          </a:xfrm>
        </p:grpSpPr>
        <p:pic>
          <p:nvPicPr>
            <p:cNvPr id="13" name="图片 12">
              <a:extLst>
                <a:ext uri="{FF2B5EF4-FFF2-40B4-BE49-F238E27FC236}">
                  <a16:creationId xmlns:a16="http://schemas.microsoft.com/office/drawing/2014/main" id="{CA90BB19-A9C6-F00B-17FD-8B422A6F4B02}"/>
                </a:ext>
              </a:extLst>
            </p:cNvPr>
            <p:cNvPicPr>
              <a:picLocks noChangeAspect="1"/>
            </p:cNvPicPr>
            <p:nvPr/>
          </p:nvPicPr>
          <p:blipFill>
            <a:blip r:embed="rId2"/>
            <a:stretch>
              <a:fillRect/>
            </a:stretch>
          </p:blipFill>
          <p:spPr>
            <a:xfrm>
              <a:off x="457200" y="2464163"/>
              <a:ext cx="7668344" cy="3938028"/>
            </a:xfrm>
            <a:prstGeom prst="rect">
              <a:avLst/>
            </a:prstGeom>
          </p:spPr>
        </p:pic>
        <p:sp>
          <p:nvSpPr>
            <p:cNvPr id="2" name="文本框 1">
              <a:extLst>
                <a:ext uri="{FF2B5EF4-FFF2-40B4-BE49-F238E27FC236}">
                  <a16:creationId xmlns:a16="http://schemas.microsoft.com/office/drawing/2014/main" id="{C03FB5E3-D68A-317C-FE95-C235F0A776C8}"/>
                </a:ext>
              </a:extLst>
            </p:cNvPr>
            <p:cNvSpPr txBox="1"/>
            <p:nvPr/>
          </p:nvSpPr>
          <p:spPr>
            <a:xfrm>
              <a:off x="3347864" y="6453336"/>
              <a:ext cx="2525050" cy="276999"/>
            </a:xfrm>
            <a:prstGeom prst="rect">
              <a:avLst/>
            </a:prstGeom>
            <a:noFill/>
          </p:spPr>
          <p:txBody>
            <a:bodyPr wrap="none" rtlCol="0">
              <a:spAutoFit/>
            </a:bodyPr>
            <a:lstStyle/>
            <a:p>
              <a:r>
                <a:rPr lang="zh-CN" altLang="en-US" sz="1200" b="1" dirty="0"/>
                <a:t>图</a:t>
              </a:r>
              <a:r>
                <a:rPr lang="en-US" altLang="zh-CN" sz="1200" b="1" dirty="0"/>
                <a:t>7.8    </a:t>
              </a:r>
              <a:r>
                <a:rPr lang="zh-CN" altLang="en-US" sz="1200" b="1" dirty="0"/>
                <a:t>流水线中写回数据通路改造</a:t>
              </a:r>
            </a:p>
          </p:txBody>
        </p:sp>
      </p:grpSp>
    </p:spTree>
    <p:extLst>
      <p:ext uri="{BB962C8B-B14F-4D97-AF65-F5344CB8AC3E}">
        <p14:creationId xmlns:p14="http://schemas.microsoft.com/office/powerpoint/2010/main" val="279231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308D84-89DD-5746-C41D-E19D1EBF83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E1F9159-5904-3D81-F58D-05B08E9063F7}"/>
              </a:ext>
            </a:extLst>
          </p:cNvPr>
          <p:cNvPicPr>
            <a:picLocks noChangeAspect="1"/>
          </p:cNvPicPr>
          <p:nvPr/>
        </p:nvPicPr>
        <p:blipFill>
          <a:blip r:embed="rId2"/>
          <a:stretch>
            <a:fillRect/>
          </a:stretch>
        </p:blipFill>
        <p:spPr>
          <a:xfrm>
            <a:off x="0" y="846347"/>
            <a:ext cx="9144000" cy="5751005"/>
          </a:xfrm>
          <a:prstGeom prst="rect">
            <a:avLst/>
          </a:prstGeom>
        </p:spPr>
      </p:pic>
      <p:sp>
        <p:nvSpPr>
          <p:cNvPr id="6" name="文本框 5">
            <a:extLst>
              <a:ext uri="{FF2B5EF4-FFF2-40B4-BE49-F238E27FC236}">
                <a16:creationId xmlns:a16="http://schemas.microsoft.com/office/drawing/2014/main" id="{3A36E0B1-FDAE-0075-3E6D-23DF9FCD47BB}"/>
              </a:ext>
            </a:extLst>
          </p:cNvPr>
          <p:cNvSpPr txBox="1"/>
          <p:nvPr/>
        </p:nvSpPr>
        <p:spPr>
          <a:xfrm>
            <a:off x="1691680" y="332656"/>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处理器理想流水线数据通路</a:t>
            </a:r>
          </a:p>
        </p:txBody>
      </p:sp>
    </p:spTree>
    <p:extLst>
      <p:ext uri="{BB962C8B-B14F-4D97-AF65-F5344CB8AC3E}">
        <p14:creationId xmlns:p14="http://schemas.microsoft.com/office/powerpoint/2010/main" val="304602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76672"/>
            <a:ext cx="8229600" cy="4525963"/>
          </a:xfrm>
        </p:spPr>
        <p:txBody>
          <a:bodyPr/>
          <a:lstStyle/>
          <a:p>
            <a:pPr eaLnBrk="1" hangingPunct="1"/>
            <a:r>
              <a:rPr lang="en-US" altLang="zh-CN" b="1" dirty="0">
                <a:ea typeface="黑体" panose="02010609060101010101" pitchFamily="49" charset="-122"/>
              </a:rPr>
              <a:t>7.2.3  </a:t>
            </a:r>
            <a:r>
              <a:rPr lang="zh-CN" altLang="en-US" b="1" dirty="0">
                <a:ea typeface="黑体" panose="02010609060101010101" pitchFamily="49" charset="-122"/>
              </a:rPr>
              <a:t>指令在流水线中的执行过程</a:t>
            </a:r>
            <a:endParaRPr lang="en-US" altLang="zh-CN" b="1" dirty="0"/>
          </a:p>
          <a:p>
            <a:pPr lvl="1" eaLnBrk="1" hangingPunct="1"/>
            <a:endParaRPr lang="en-US" altLang="zh-CN" sz="1200" b="1" dirty="0"/>
          </a:p>
          <a:p>
            <a:pPr lvl="1" eaLnBrk="1" hangingPunct="1"/>
            <a:r>
              <a:rPr lang="zh-CN" altLang="en-US" sz="1600" b="1" dirty="0"/>
              <a:t>表</a:t>
            </a:r>
            <a:r>
              <a:rPr lang="en-US" altLang="zh-CN" sz="1600" b="1" dirty="0"/>
              <a:t>7.2</a:t>
            </a:r>
            <a:r>
              <a:rPr lang="zh-CN" altLang="en-US" sz="1600" b="1" dirty="0"/>
              <a:t>：（不同类型的）指令在流水线中的执行情况</a:t>
            </a:r>
            <a:endParaRPr lang="en-US" altLang="zh-CN" sz="1600" b="1" dirty="0"/>
          </a:p>
          <a:p>
            <a:pPr lvl="2" eaLnBrk="1" hangingPunct="1"/>
            <a:endParaRPr lang="en-US" altLang="zh-CN" sz="1200" b="1" dirty="0"/>
          </a:p>
          <a:p>
            <a:pPr lvl="2" eaLnBrk="1" hangingPunct="1">
              <a:lnSpc>
                <a:spcPct val="150000"/>
              </a:lnSpc>
            </a:pPr>
            <a:r>
              <a:rPr lang="en-US" altLang="zh-CN" sz="1200" b="1" dirty="0" err="1"/>
              <a:t>lw</a:t>
            </a:r>
            <a:r>
              <a:rPr lang="zh-CN" altLang="en-US" sz="1200" b="1" dirty="0"/>
              <a:t>指令需要进入</a:t>
            </a:r>
            <a:r>
              <a:rPr lang="en-US" altLang="zh-CN" sz="1200" b="1" dirty="0"/>
              <a:t>5</a:t>
            </a:r>
            <a:r>
              <a:rPr lang="zh-CN" altLang="en-US" sz="1200" b="1" dirty="0"/>
              <a:t>个流水功能段</a:t>
            </a:r>
            <a:endParaRPr lang="en-US" altLang="zh-CN" sz="1200" b="1" dirty="0"/>
          </a:p>
          <a:p>
            <a:pPr lvl="2" eaLnBrk="1" hangingPunct="1">
              <a:lnSpc>
                <a:spcPct val="150000"/>
              </a:lnSpc>
            </a:pPr>
            <a:r>
              <a:rPr lang="en-US" altLang="zh-CN" sz="1200" b="1" dirty="0" err="1"/>
              <a:t>sw</a:t>
            </a:r>
            <a:r>
              <a:rPr lang="zh-CN" altLang="en-US" sz="1200" b="1" dirty="0"/>
              <a:t>指令不需要进入</a:t>
            </a:r>
            <a:r>
              <a:rPr lang="en-US" altLang="zh-CN" sz="1200" b="1" dirty="0"/>
              <a:t>WB</a:t>
            </a:r>
            <a:r>
              <a:rPr lang="zh-CN" altLang="en-US" sz="1200" b="1" dirty="0"/>
              <a:t>流水功能段</a:t>
            </a:r>
            <a:endParaRPr lang="en-US" altLang="zh-CN" sz="1200" b="1" dirty="0"/>
          </a:p>
          <a:p>
            <a:pPr lvl="2" eaLnBrk="1" hangingPunct="1">
              <a:lnSpc>
                <a:spcPct val="150000"/>
              </a:lnSpc>
            </a:pPr>
            <a:r>
              <a:rPr lang="en-US" altLang="zh-CN" sz="1200" b="1" dirty="0" err="1"/>
              <a:t>beq</a:t>
            </a:r>
            <a:r>
              <a:rPr lang="zh-CN" altLang="en-US" sz="1200" b="1" dirty="0"/>
              <a:t>指令不需要进入</a:t>
            </a:r>
            <a:r>
              <a:rPr lang="en-US" altLang="zh-CN" sz="1200" b="1" dirty="0"/>
              <a:t>MEM</a:t>
            </a:r>
            <a:r>
              <a:rPr lang="zh-CN" altLang="en-US" sz="1200" b="1" dirty="0"/>
              <a:t>、</a:t>
            </a:r>
            <a:r>
              <a:rPr lang="en-US" altLang="zh-CN" sz="1200" b="1" dirty="0"/>
              <a:t>WB</a:t>
            </a:r>
            <a:r>
              <a:rPr lang="zh-CN" altLang="en-US" sz="1200" b="1" dirty="0"/>
              <a:t>流水功能段</a:t>
            </a:r>
            <a:endParaRPr lang="en-US" altLang="zh-CN" sz="1200" b="1" dirty="0"/>
          </a:p>
          <a:p>
            <a:pPr lvl="2" eaLnBrk="1" hangingPunct="1">
              <a:lnSpc>
                <a:spcPct val="150000"/>
              </a:lnSpc>
            </a:pPr>
            <a:r>
              <a:rPr lang="en-US" altLang="zh-CN" sz="1200" b="1" dirty="0"/>
              <a:t>add</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lnSpc>
                <a:spcPct val="150000"/>
              </a:lnSpc>
            </a:pPr>
            <a:r>
              <a:rPr lang="en-US" altLang="zh-CN" sz="1200" b="1" dirty="0" err="1"/>
              <a:t>addi</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1366403506"/>
              </p:ext>
            </p:extLst>
          </p:nvPr>
        </p:nvGraphicFramePr>
        <p:xfrm>
          <a:off x="683568" y="4386706"/>
          <a:ext cx="7560842" cy="1994622"/>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1275072387"/>
                    </a:ext>
                  </a:extLst>
                </a:gridCol>
                <a:gridCol w="1080120">
                  <a:extLst>
                    <a:ext uri="{9D8B030D-6E8A-4147-A177-3AD203B41FA5}">
                      <a16:colId xmlns:a16="http://schemas.microsoft.com/office/drawing/2014/main" val="2769827552"/>
                    </a:ext>
                  </a:extLst>
                </a:gridCol>
                <a:gridCol w="1147628">
                  <a:extLst>
                    <a:ext uri="{9D8B030D-6E8A-4147-A177-3AD203B41FA5}">
                      <a16:colId xmlns:a16="http://schemas.microsoft.com/office/drawing/2014/main" val="2901351190"/>
                    </a:ext>
                  </a:extLst>
                </a:gridCol>
                <a:gridCol w="1147628">
                  <a:extLst>
                    <a:ext uri="{9D8B030D-6E8A-4147-A177-3AD203B41FA5}">
                      <a16:colId xmlns:a16="http://schemas.microsoft.com/office/drawing/2014/main" val="3574672864"/>
                    </a:ext>
                  </a:extLst>
                </a:gridCol>
                <a:gridCol w="1147628">
                  <a:extLst>
                    <a:ext uri="{9D8B030D-6E8A-4147-A177-3AD203B41FA5}">
                      <a16:colId xmlns:a16="http://schemas.microsoft.com/office/drawing/2014/main" val="1703836720"/>
                    </a:ext>
                  </a:extLst>
                </a:gridCol>
                <a:gridCol w="1012613">
                  <a:extLst>
                    <a:ext uri="{9D8B030D-6E8A-4147-A177-3AD203B41FA5}">
                      <a16:colId xmlns:a16="http://schemas.microsoft.com/office/drawing/2014/main" val="1070083434"/>
                    </a:ext>
                  </a:extLst>
                </a:gridCol>
                <a:gridCol w="945105">
                  <a:extLst>
                    <a:ext uri="{9D8B030D-6E8A-4147-A177-3AD203B41FA5}">
                      <a16:colId xmlns:a16="http://schemas.microsoft.com/office/drawing/2014/main" val="1324908577"/>
                    </a:ext>
                  </a:extLst>
                </a:gridCol>
              </a:tblGrid>
              <a:tr h="332437">
                <a:tc>
                  <a:txBody>
                    <a:bodyPr/>
                    <a:lstStyle/>
                    <a:p>
                      <a:pPr algn="ctr"/>
                      <a:r>
                        <a:rPr lang="zh-CN" altLang="en-US" sz="1400" b="1" dirty="0">
                          <a:solidFill>
                            <a:schemeClr val="bg1"/>
                          </a:solidFill>
                        </a:rPr>
                        <a:t>序号</a:t>
                      </a:r>
                    </a:p>
                  </a:txBody>
                  <a:tcPr/>
                </a:tc>
                <a:tc>
                  <a:txBody>
                    <a:bodyPr/>
                    <a:lstStyle/>
                    <a:p>
                      <a:pPr algn="ctr"/>
                      <a:r>
                        <a:rPr lang="zh-CN" altLang="en-US" sz="1400" b="1" dirty="0">
                          <a:solidFill>
                            <a:schemeClr val="bg1"/>
                          </a:solidFill>
                        </a:rPr>
                        <a:t>指令</a:t>
                      </a:r>
                    </a:p>
                  </a:txBody>
                  <a:tcPr/>
                </a:tc>
                <a:tc>
                  <a:txBody>
                    <a:bodyPr/>
                    <a:lstStyle/>
                    <a:p>
                      <a:pPr algn="ctr"/>
                      <a:r>
                        <a:rPr lang="zh-CN" altLang="en-US" sz="1400" b="1" dirty="0">
                          <a:solidFill>
                            <a:schemeClr val="bg1"/>
                          </a:solidFill>
                        </a:rPr>
                        <a:t>取指令</a:t>
                      </a:r>
                      <a:r>
                        <a:rPr lang="en-US" altLang="zh-CN" sz="1400" b="1" dirty="0">
                          <a:solidFill>
                            <a:schemeClr val="bg1"/>
                          </a:solidFill>
                        </a:rPr>
                        <a:t>IF</a:t>
                      </a:r>
                      <a:endParaRPr lang="zh-CN" altLang="en-US" sz="1400" b="1" dirty="0">
                        <a:solidFill>
                          <a:schemeClr val="bg1"/>
                        </a:solidFill>
                      </a:endParaRPr>
                    </a:p>
                  </a:txBody>
                  <a:tcPr/>
                </a:tc>
                <a:tc>
                  <a:txBody>
                    <a:bodyPr/>
                    <a:lstStyle/>
                    <a:p>
                      <a:pPr algn="ctr"/>
                      <a:r>
                        <a:rPr lang="zh-CN" altLang="en-US" sz="1400" b="1" dirty="0">
                          <a:solidFill>
                            <a:schemeClr val="bg1"/>
                          </a:solidFill>
                        </a:rPr>
                        <a:t>译码</a:t>
                      </a:r>
                      <a:r>
                        <a:rPr lang="en-US" altLang="zh-CN" sz="1400" b="1" dirty="0">
                          <a:solidFill>
                            <a:schemeClr val="bg1"/>
                          </a:solidFill>
                        </a:rPr>
                        <a:t>ID</a:t>
                      </a:r>
                      <a:endParaRPr lang="zh-CN" altLang="en-US" sz="1400" b="1" dirty="0">
                        <a:solidFill>
                          <a:schemeClr val="bg1"/>
                        </a:solidFill>
                      </a:endParaRPr>
                    </a:p>
                  </a:txBody>
                  <a:tcPr/>
                </a:tc>
                <a:tc>
                  <a:txBody>
                    <a:bodyPr/>
                    <a:lstStyle/>
                    <a:p>
                      <a:pPr algn="ctr"/>
                      <a:r>
                        <a:rPr lang="zh-CN" altLang="en-US" sz="1400" b="1" dirty="0">
                          <a:solidFill>
                            <a:schemeClr val="bg1"/>
                          </a:solidFill>
                        </a:rPr>
                        <a:t>执行</a:t>
                      </a:r>
                      <a:r>
                        <a:rPr lang="en-US" altLang="zh-CN" sz="1400" b="1" dirty="0">
                          <a:solidFill>
                            <a:schemeClr val="bg1"/>
                          </a:solidFill>
                        </a:rPr>
                        <a:t>EX</a:t>
                      </a:r>
                      <a:endParaRPr lang="zh-CN" altLang="en-US" sz="1400" b="1" dirty="0">
                        <a:solidFill>
                          <a:schemeClr val="bg1"/>
                        </a:solidFill>
                      </a:endParaRPr>
                    </a:p>
                  </a:txBody>
                  <a:tcPr/>
                </a:tc>
                <a:tc>
                  <a:txBody>
                    <a:bodyPr/>
                    <a:lstStyle/>
                    <a:p>
                      <a:pPr algn="ctr"/>
                      <a:r>
                        <a:rPr lang="zh-CN" altLang="en-US" sz="1400" b="1" dirty="0">
                          <a:solidFill>
                            <a:schemeClr val="bg1"/>
                          </a:solidFill>
                        </a:rPr>
                        <a:t>访存</a:t>
                      </a:r>
                      <a:r>
                        <a:rPr lang="en-US" altLang="zh-CN" sz="1400" b="1" dirty="0">
                          <a:solidFill>
                            <a:schemeClr val="bg1"/>
                          </a:solidFill>
                        </a:rPr>
                        <a:t>MEM</a:t>
                      </a:r>
                      <a:endParaRPr lang="zh-CN" altLang="en-US" sz="1400" b="1" dirty="0">
                        <a:solidFill>
                          <a:schemeClr val="bg1"/>
                        </a:solidFill>
                      </a:endParaRPr>
                    </a:p>
                  </a:txBody>
                  <a:tcPr/>
                </a:tc>
                <a:tc>
                  <a:txBody>
                    <a:bodyPr/>
                    <a:lstStyle/>
                    <a:p>
                      <a:pPr algn="ctr"/>
                      <a:r>
                        <a:rPr lang="zh-CN" altLang="en-US" sz="1400" b="1" dirty="0">
                          <a:solidFill>
                            <a:schemeClr val="bg1"/>
                          </a:solidFill>
                        </a:rPr>
                        <a:t>写回</a:t>
                      </a:r>
                      <a:r>
                        <a:rPr lang="en-US" altLang="zh-CN" sz="1400" b="1" dirty="0">
                          <a:solidFill>
                            <a:schemeClr val="bg1"/>
                          </a:solidFill>
                        </a:rPr>
                        <a:t>WB</a:t>
                      </a:r>
                      <a:endParaRPr lang="zh-CN" altLang="en-US" sz="1400" b="1" dirty="0">
                        <a:solidFill>
                          <a:schemeClr val="bg1"/>
                        </a:solidFill>
                      </a:endParaRPr>
                    </a:p>
                  </a:txBody>
                  <a:tcPr/>
                </a:tc>
                <a:extLst>
                  <a:ext uri="{0D108BD9-81ED-4DB2-BD59-A6C34878D82A}">
                    <a16:rowId xmlns:a16="http://schemas.microsoft.com/office/drawing/2014/main" val="1231051890"/>
                  </a:ext>
                </a:extLst>
              </a:tr>
              <a:tr h="332437">
                <a:tc>
                  <a:txBody>
                    <a:bodyPr/>
                    <a:lstStyle/>
                    <a:p>
                      <a:pPr algn="ctr"/>
                      <a:r>
                        <a:rPr lang="en-US" altLang="zh-CN" sz="1200" b="1" dirty="0">
                          <a:solidFill>
                            <a:schemeClr val="tx1"/>
                          </a:solidFill>
                        </a:rPr>
                        <a:t>1</a:t>
                      </a:r>
                      <a:endParaRPr lang="zh-CN" altLang="en-US" sz="1200" b="1" dirty="0">
                        <a:solidFill>
                          <a:schemeClr val="tx1"/>
                        </a:solidFill>
                      </a:endParaRPr>
                    </a:p>
                  </a:txBody>
                  <a:tcPr/>
                </a:tc>
                <a:tc>
                  <a:txBody>
                    <a:bodyPr/>
                    <a:lstStyle/>
                    <a:p>
                      <a:pPr algn="ctr"/>
                      <a:r>
                        <a:rPr lang="en-US" altLang="zh-CN" sz="1200" b="1" dirty="0" err="1">
                          <a:solidFill>
                            <a:schemeClr val="tx1"/>
                          </a:solidFill>
                        </a:rPr>
                        <a:t>lw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649300124"/>
                  </a:ext>
                </a:extLst>
              </a:tr>
              <a:tr h="332437">
                <a:tc>
                  <a:txBody>
                    <a:bodyPr/>
                    <a:lstStyle/>
                    <a:p>
                      <a:pPr algn="ctr"/>
                      <a:r>
                        <a:rPr lang="en-US" altLang="zh-CN" sz="1200" b="1" dirty="0">
                          <a:solidFill>
                            <a:schemeClr val="tx1"/>
                          </a:solidFill>
                        </a:rPr>
                        <a:t>2</a:t>
                      </a:r>
                      <a:endParaRPr lang="zh-CN" altLang="en-US" sz="1200" b="1" dirty="0">
                        <a:solidFill>
                          <a:schemeClr val="tx1"/>
                        </a:solidFill>
                      </a:endParaRPr>
                    </a:p>
                  </a:txBody>
                  <a:tcPr/>
                </a:tc>
                <a:tc>
                  <a:txBody>
                    <a:bodyPr/>
                    <a:lstStyle/>
                    <a:p>
                      <a:pPr algn="ctr"/>
                      <a:r>
                        <a:rPr lang="en-US" altLang="zh-CN" sz="1200" b="1" dirty="0" err="1">
                          <a:solidFill>
                            <a:schemeClr val="tx1"/>
                          </a:solidFill>
                        </a:rPr>
                        <a:t>sw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334403881"/>
                  </a:ext>
                </a:extLst>
              </a:tr>
              <a:tr h="332437">
                <a:tc>
                  <a:txBody>
                    <a:bodyPr/>
                    <a:lstStyle/>
                    <a:p>
                      <a:pPr algn="ctr"/>
                      <a:r>
                        <a:rPr lang="en-US" altLang="zh-CN" sz="1200" b="1" dirty="0">
                          <a:solidFill>
                            <a:schemeClr val="tx1"/>
                          </a:solidFill>
                        </a:rPr>
                        <a:t>3</a:t>
                      </a:r>
                      <a:endParaRPr lang="zh-CN" altLang="en-US" sz="1200" b="1" dirty="0">
                        <a:solidFill>
                          <a:schemeClr val="tx1"/>
                        </a:solidFill>
                      </a:endParaRPr>
                    </a:p>
                  </a:txBody>
                  <a:tcPr/>
                </a:tc>
                <a:tc>
                  <a:txBody>
                    <a:bodyPr/>
                    <a:lstStyle/>
                    <a:p>
                      <a:pPr algn="ctr"/>
                      <a:r>
                        <a:rPr lang="en-US" altLang="zh-CN" sz="1200" b="1" dirty="0" err="1">
                          <a:solidFill>
                            <a:schemeClr val="tx1"/>
                          </a:solidFill>
                        </a:rPr>
                        <a:t>beq</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577728268"/>
                  </a:ext>
                </a:extLst>
              </a:tr>
              <a:tr h="332437">
                <a:tc>
                  <a:txBody>
                    <a:bodyPr/>
                    <a:lstStyle/>
                    <a:p>
                      <a:pPr algn="ctr"/>
                      <a:r>
                        <a:rPr lang="en-US" altLang="zh-CN" sz="1200" b="1" dirty="0">
                          <a:solidFill>
                            <a:schemeClr val="tx1"/>
                          </a:solidFill>
                        </a:rPr>
                        <a:t>4</a:t>
                      </a:r>
                      <a:endParaRPr lang="zh-CN" altLang="en-US" sz="1200" b="1" dirty="0">
                        <a:solidFill>
                          <a:schemeClr val="tx1"/>
                        </a:solidFill>
                      </a:endParaRPr>
                    </a:p>
                  </a:txBody>
                  <a:tcPr/>
                </a:tc>
                <a:tc>
                  <a:txBody>
                    <a:bodyPr/>
                    <a:lstStyle/>
                    <a:p>
                      <a:pPr algn="ctr"/>
                      <a:r>
                        <a:rPr lang="en-US" altLang="zh-CN" sz="1200" b="1" dirty="0">
                          <a:solidFill>
                            <a:schemeClr val="tx1"/>
                          </a:solidFill>
                        </a:rPr>
                        <a:t>add</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1909169977"/>
                  </a:ext>
                </a:extLst>
              </a:tr>
              <a:tr h="332437">
                <a:tc>
                  <a:txBody>
                    <a:bodyPr/>
                    <a:lstStyle/>
                    <a:p>
                      <a:pPr algn="ctr"/>
                      <a:r>
                        <a:rPr lang="en-US" altLang="zh-CN" sz="1200" b="1" dirty="0">
                          <a:solidFill>
                            <a:schemeClr val="tx1"/>
                          </a:solidFill>
                        </a:rPr>
                        <a:t>5</a:t>
                      </a:r>
                      <a:endParaRPr lang="zh-CN" altLang="en-US" sz="1200" b="1" dirty="0">
                        <a:solidFill>
                          <a:schemeClr val="tx1"/>
                        </a:solidFill>
                      </a:endParaRPr>
                    </a:p>
                  </a:txBody>
                  <a:tcPr/>
                </a:tc>
                <a:tc>
                  <a:txBody>
                    <a:bodyPr/>
                    <a:lstStyle/>
                    <a:p>
                      <a:pPr algn="ctr"/>
                      <a:r>
                        <a:rPr lang="en-US" altLang="zh-CN" sz="1200" b="1" dirty="0" err="1">
                          <a:solidFill>
                            <a:schemeClr val="tx1"/>
                          </a:solidFill>
                        </a:rPr>
                        <a:t>addi</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055039955"/>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258311" y="3933056"/>
            <a:ext cx="2525050" cy="276999"/>
          </a:xfrm>
          <a:prstGeom prst="rect">
            <a:avLst/>
          </a:prstGeom>
          <a:noFill/>
        </p:spPr>
        <p:txBody>
          <a:bodyPr wrap="none" rtlCol="0">
            <a:spAutoFit/>
          </a:bodyPr>
          <a:lstStyle/>
          <a:p>
            <a:r>
              <a:rPr lang="zh-CN" altLang="en-US" sz="1200" b="1" dirty="0"/>
              <a:t>表</a:t>
            </a:r>
            <a:r>
              <a:rPr lang="en-US" altLang="zh-CN" sz="1200" b="1" dirty="0"/>
              <a:t>7.2    </a:t>
            </a:r>
            <a:r>
              <a:rPr lang="zh-CN" altLang="en-US" sz="1200" b="1" dirty="0"/>
              <a:t>指令在流水线中的执行情况</a:t>
            </a:r>
          </a:p>
        </p:txBody>
      </p:sp>
    </p:spTree>
    <p:extLst>
      <p:ext uri="{BB962C8B-B14F-4D97-AF65-F5344CB8AC3E}">
        <p14:creationId xmlns:p14="http://schemas.microsoft.com/office/powerpoint/2010/main" val="183356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271189"/>
            <a:ext cx="8229600" cy="4525963"/>
          </a:xfrm>
        </p:spPr>
        <p:txBody>
          <a:bodyPr/>
          <a:lstStyle/>
          <a:p>
            <a:pPr lvl="1" eaLnBrk="1" hangingPunct="1"/>
            <a:r>
              <a:rPr lang="en-US" altLang="zh-CN" sz="1600" b="1" dirty="0"/>
              <a:t>1</a:t>
            </a:r>
            <a:r>
              <a:rPr lang="zh-CN" altLang="en-US" sz="1600" b="1" dirty="0"/>
              <a:t>、取指令</a:t>
            </a:r>
            <a:endParaRPr lang="en-US" altLang="zh-CN" sz="1200" b="1" dirty="0"/>
          </a:p>
          <a:p>
            <a:pPr lvl="2" eaLnBrk="1" hangingPunct="1">
              <a:lnSpc>
                <a:spcPct val="150000"/>
              </a:lnSpc>
            </a:pPr>
            <a:endParaRPr lang="en-US" altLang="zh-CN" sz="800" b="1" dirty="0"/>
          </a:p>
          <a:p>
            <a:pPr lvl="2" eaLnBrk="1" hangingPunct="1"/>
            <a:r>
              <a:rPr lang="zh-CN" altLang="en-US" sz="1200" b="1" dirty="0"/>
              <a:t>图</a:t>
            </a:r>
            <a:r>
              <a:rPr lang="en-US" altLang="zh-CN" sz="1200" b="1" dirty="0"/>
              <a:t>7.9</a:t>
            </a:r>
            <a:r>
              <a:rPr lang="zh-CN" altLang="en-US" sz="1200" b="1" dirty="0"/>
              <a:t>：</a:t>
            </a:r>
            <a:r>
              <a:rPr lang="en-US" altLang="zh-CN" sz="1200" b="1" dirty="0" err="1"/>
              <a:t>lw</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r>
              <a:rPr lang="zh-CN" altLang="en-US" sz="1200" b="1" dirty="0"/>
              <a:t>以程序计数器</a:t>
            </a:r>
            <a:r>
              <a:rPr lang="en-US" altLang="zh-CN" sz="1200" b="1" dirty="0"/>
              <a:t>PC</a:t>
            </a:r>
            <a:r>
              <a:rPr lang="zh-CN" altLang="en-US" sz="1200" b="1" dirty="0"/>
              <a:t>的值作为地址，从指令存储器中取出</a:t>
            </a:r>
            <a:r>
              <a:rPr lang="en-US" altLang="zh-CN" sz="1200" b="1" dirty="0" err="1"/>
              <a:t>lw</a:t>
            </a:r>
            <a:r>
              <a:rPr lang="zh-CN" altLang="en-US" sz="1200" b="1" dirty="0"/>
              <a:t>指令字，送</a:t>
            </a:r>
            <a:r>
              <a:rPr lang="en-US" altLang="zh-CN" sz="1200" b="1" dirty="0"/>
              <a:t>IF/ID</a:t>
            </a:r>
            <a:r>
              <a:rPr lang="zh-CN" altLang="en-US" sz="1200" b="1" dirty="0"/>
              <a:t>流水寄存器。</a:t>
            </a:r>
            <a:endParaRPr lang="en-US" altLang="zh-CN" sz="1200" b="1" dirty="0"/>
          </a:p>
          <a:p>
            <a:pPr lvl="2" eaLnBrk="1" hangingPunct="1"/>
            <a:endParaRPr lang="en-US" altLang="zh-CN" sz="1200" b="1" dirty="0"/>
          </a:p>
          <a:p>
            <a:pPr lvl="2" eaLnBrk="1" hangingPunct="1"/>
            <a:r>
              <a:rPr lang="en-US" altLang="zh-CN" sz="1200" b="1" dirty="0"/>
              <a:t>PC+4</a:t>
            </a:r>
            <a:r>
              <a:rPr lang="zh-CN" altLang="en-US" sz="1200" b="1" dirty="0"/>
              <a:t>的值一方面送</a:t>
            </a:r>
            <a:r>
              <a:rPr lang="en-US" altLang="zh-CN" sz="1200" b="1" dirty="0"/>
              <a:t>PC</a:t>
            </a:r>
            <a:r>
              <a:rPr lang="zh-CN" altLang="en-US" sz="1200" b="1" dirty="0"/>
              <a:t>寄存器的输入端，另一方面送</a:t>
            </a:r>
            <a:r>
              <a:rPr lang="en-US" altLang="zh-CN" sz="1200" b="1" dirty="0"/>
              <a:t>IF/ID</a:t>
            </a:r>
            <a:r>
              <a:rPr lang="zh-CN" altLang="en-US" sz="1200" b="1" dirty="0"/>
              <a:t>流水寄存器。</a:t>
            </a:r>
            <a:endParaRPr lang="en-US" altLang="zh-CN" sz="1200" b="1" dirty="0"/>
          </a:p>
        </p:txBody>
      </p:sp>
      <p:grpSp>
        <p:nvGrpSpPr>
          <p:cNvPr id="6" name="组合 5">
            <a:extLst>
              <a:ext uri="{FF2B5EF4-FFF2-40B4-BE49-F238E27FC236}">
                <a16:creationId xmlns:a16="http://schemas.microsoft.com/office/drawing/2014/main" id="{1F0F14E3-99D7-EC26-52CA-D822AC881B79}"/>
              </a:ext>
            </a:extLst>
          </p:cNvPr>
          <p:cNvGrpSpPr/>
          <p:nvPr/>
        </p:nvGrpSpPr>
        <p:grpSpPr>
          <a:xfrm>
            <a:off x="683568" y="2420888"/>
            <a:ext cx="7884368" cy="4021415"/>
            <a:chOff x="629816" y="2420888"/>
            <a:chExt cx="7884368" cy="4021415"/>
          </a:xfrm>
        </p:grpSpPr>
        <p:pic>
          <p:nvPicPr>
            <p:cNvPr id="3" name="图片 2">
              <a:extLst>
                <a:ext uri="{FF2B5EF4-FFF2-40B4-BE49-F238E27FC236}">
                  <a16:creationId xmlns:a16="http://schemas.microsoft.com/office/drawing/2014/main" id="{7F664D41-4452-0FFA-7DF5-3713236321FF}"/>
                </a:ext>
              </a:extLst>
            </p:cNvPr>
            <p:cNvPicPr>
              <a:picLocks noChangeAspect="1"/>
            </p:cNvPicPr>
            <p:nvPr/>
          </p:nvPicPr>
          <p:blipFill>
            <a:blip r:embed="rId2"/>
            <a:stretch>
              <a:fillRect/>
            </a:stretch>
          </p:blipFill>
          <p:spPr>
            <a:xfrm>
              <a:off x="629816" y="2420888"/>
              <a:ext cx="7884368" cy="3528698"/>
            </a:xfrm>
            <a:prstGeom prst="rect">
              <a:avLst/>
            </a:prstGeom>
          </p:spPr>
        </p:pic>
        <p:sp>
          <p:nvSpPr>
            <p:cNvPr id="5" name="文本框 4">
              <a:extLst>
                <a:ext uri="{FF2B5EF4-FFF2-40B4-BE49-F238E27FC236}">
                  <a16:creationId xmlns:a16="http://schemas.microsoft.com/office/drawing/2014/main" id="{855AAC9D-4F6D-F96A-FC8C-AEDE4C7FB50D}"/>
                </a:ext>
              </a:extLst>
            </p:cNvPr>
            <p:cNvSpPr txBox="1"/>
            <p:nvPr/>
          </p:nvSpPr>
          <p:spPr>
            <a:xfrm>
              <a:off x="3578149" y="6165304"/>
              <a:ext cx="1713931" cy="276999"/>
            </a:xfrm>
            <a:prstGeom prst="rect">
              <a:avLst/>
            </a:prstGeom>
            <a:noFill/>
          </p:spPr>
          <p:txBody>
            <a:bodyPr wrap="none" rtlCol="0">
              <a:spAutoFit/>
            </a:bodyPr>
            <a:lstStyle/>
            <a:p>
              <a:r>
                <a:rPr lang="zh-CN" altLang="en-US" sz="1200" b="1" dirty="0"/>
                <a:t>图</a:t>
              </a:r>
              <a:r>
                <a:rPr lang="en-US" altLang="zh-CN" sz="1200" b="1" dirty="0"/>
                <a:t>7.9    </a:t>
              </a:r>
              <a:r>
                <a:rPr lang="en-US" altLang="zh-CN" sz="1200" b="1" dirty="0" err="1"/>
                <a:t>lw</a:t>
              </a:r>
              <a:r>
                <a:rPr lang="zh-CN" altLang="en-US" sz="1200" b="1" dirty="0"/>
                <a:t>指令进入</a:t>
              </a:r>
              <a:r>
                <a:rPr lang="en-US" altLang="zh-CN" sz="1200" b="1" dirty="0"/>
                <a:t>IF</a:t>
              </a:r>
              <a:r>
                <a:rPr lang="zh-CN" altLang="en-US" sz="1200" b="1" dirty="0"/>
                <a:t>段</a:t>
              </a:r>
            </a:p>
          </p:txBody>
        </p:sp>
      </p:grpSp>
    </p:spTree>
    <p:extLst>
      <p:ext uri="{BB962C8B-B14F-4D97-AF65-F5344CB8AC3E}">
        <p14:creationId xmlns:p14="http://schemas.microsoft.com/office/powerpoint/2010/main" val="402584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lvl="1" eaLnBrk="1" hangingPunct="1"/>
            <a:r>
              <a:rPr lang="en-US" altLang="zh-CN" sz="1600" b="1" dirty="0"/>
              <a:t>2</a:t>
            </a:r>
            <a:r>
              <a:rPr lang="zh-CN" altLang="en-US" sz="1600" b="1" dirty="0"/>
              <a:t>、指令译码、取操作数</a:t>
            </a:r>
            <a:endParaRPr lang="en-US" altLang="zh-CN" sz="1200" b="1" dirty="0"/>
          </a:p>
          <a:p>
            <a:pPr lvl="2" eaLnBrk="1" hangingPunct="1">
              <a:lnSpc>
                <a:spcPct val="150000"/>
              </a:lnSpc>
            </a:pPr>
            <a:endParaRPr lang="en-US" altLang="zh-CN" sz="800" b="1" dirty="0"/>
          </a:p>
          <a:p>
            <a:pPr lvl="2" eaLnBrk="1" hangingPunct="1"/>
            <a:r>
              <a:rPr lang="zh-CN" altLang="en-US" sz="1200" b="1" dirty="0"/>
              <a:t>图</a:t>
            </a:r>
            <a:r>
              <a:rPr lang="en-US" altLang="zh-CN" sz="1200" b="1" dirty="0"/>
              <a:t>7.10</a:t>
            </a:r>
            <a:r>
              <a:rPr lang="zh-CN" altLang="en-US" sz="1200" b="1" dirty="0"/>
              <a:t>：</a:t>
            </a:r>
            <a:r>
              <a:rPr lang="en-US" altLang="zh-CN" sz="1200" b="1" dirty="0" err="1"/>
              <a:t>lw</a:t>
            </a:r>
            <a:r>
              <a:rPr lang="zh-CN" altLang="en-US" sz="1200" b="1" dirty="0"/>
              <a:t>指令进入</a:t>
            </a:r>
            <a:r>
              <a:rPr lang="en-US" altLang="zh-CN" sz="1200" b="1" dirty="0"/>
              <a:t>ID</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指令译码</a:t>
            </a:r>
            <a:r>
              <a:rPr lang="zh-CN" altLang="en-US" sz="1200" b="1" dirty="0"/>
              <a:t>：对指令字（</a:t>
            </a:r>
            <a:r>
              <a:rPr lang="en-US" altLang="zh-CN" sz="1200" b="1" dirty="0" err="1"/>
              <a:t>Instr</a:t>
            </a:r>
            <a:r>
              <a:rPr lang="zh-CN" altLang="en-US" sz="1200" b="1" dirty="0"/>
              <a:t>）进行译码，得到</a:t>
            </a:r>
            <a:r>
              <a:rPr lang="en-US" altLang="zh-CN" sz="1200" b="1" dirty="0"/>
              <a:t>7</a:t>
            </a:r>
            <a:r>
              <a:rPr lang="zh-CN" altLang="en-US" sz="1200" b="1" dirty="0"/>
              <a:t>个控制信号，将其中的</a:t>
            </a:r>
            <a:r>
              <a:rPr lang="en-US" altLang="zh-CN" sz="1200" b="1" dirty="0"/>
              <a:t>6</a:t>
            </a:r>
            <a:r>
              <a:rPr lang="zh-CN" altLang="en-US" sz="1200" b="1" dirty="0"/>
              <a:t>个控制信号送</a:t>
            </a:r>
            <a:r>
              <a:rPr lang="en-US" altLang="zh-CN" sz="1200" b="1" dirty="0"/>
              <a:t>ID/EX</a:t>
            </a:r>
            <a:r>
              <a:rPr lang="zh-CN" altLang="en-US" sz="1200" b="1" dirty="0"/>
              <a:t>流水寄存器（图</a:t>
            </a:r>
            <a:r>
              <a:rPr lang="en-US" altLang="zh-CN" sz="1200" b="1" dirty="0"/>
              <a:t>7.10</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solidFill>
                  <a:srgbClr val="FF0000"/>
                </a:solidFill>
              </a:rPr>
              <a:t>取操作数</a:t>
            </a:r>
            <a:r>
              <a:rPr lang="zh-CN" altLang="en-US" sz="1200" b="1" dirty="0"/>
              <a:t>：从寄存器堆中取出</a:t>
            </a:r>
            <a:r>
              <a:rPr lang="en-US" altLang="zh-CN" sz="1200" b="1" dirty="0" err="1"/>
              <a:t>rs</a:t>
            </a:r>
            <a:r>
              <a:rPr lang="zh-CN" altLang="en-US" sz="1200" b="1" dirty="0"/>
              <a:t>、</a:t>
            </a:r>
            <a:r>
              <a:rPr lang="en-US" altLang="zh-CN" sz="1200" b="1" dirty="0"/>
              <a:t>rt</a:t>
            </a:r>
            <a:r>
              <a:rPr lang="zh-CN" altLang="en-US" sz="1200" b="1" dirty="0"/>
              <a:t>寄存器的值（</a:t>
            </a:r>
            <a:r>
              <a:rPr lang="en-US" altLang="zh-CN" sz="1200" b="1" dirty="0"/>
              <a:t>RS</a:t>
            </a:r>
            <a:r>
              <a:rPr lang="zh-CN" altLang="en-US" sz="1200" b="1" dirty="0"/>
              <a:t>、</a:t>
            </a:r>
            <a:r>
              <a:rPr lang="en-US" altLang="zh-CN" sz="1200" b="1" dirty="0"/>
              <a:t>RT</a:t>
            </a:r>
            <a:r>
              <a:rPr lang="zh-CN" altLang="en-US" sz="1200" b="1" dirty="0"/>
              <a:t>），送</a:t>
            </a:r>
            <a:r>
              <a:rPr lang="en-US" altLang="zh-CN" sz="1200" b="1" dirty="0"/>
              <a:t>ID/EX</a:t>
            </a:r>
            <a:r>
              <a:rPr lang="zh-CN" altLang="en-US" sz="1200" b="1" dirty="0"/>
              <a:t>流水寄存器；</a:t>
            </a:r>
            <a:r>
              <a:rPr lang="en-US" altLang="zh-CN" sz="1200" b="1" dirty="0" err="1"/>
              <a:t>WriteReg</a:t>
            </a:r>
            <a:r>
              <a:rPr lang="en-US" altLang="zh-CN" sz="1200" b="1" dirty="0"/>
              <a:t>#</a:t>
            </a:r>
            <a:r>
              <a:rPr lang="zh-CN" altLang="en-US" sz="1200" b="1" dirty="0"/>
              <a:t>、符号扩展器的输出，也送</a:t>
            </a:r>
            <a:r>
              <a:rPr lang="en-US" altLang="zh-CN" sz="1200" b="1" dirty="0"/>
              <a:t>ID/EX</a:t>
            </a:r>
            <a:r>
              <a:rPr lang="zh-CN" altLang="en-US" sz="1200" b="1" dirty="0"/>
              <a:t>流水寄存器；</a:t>
            </a:r>
            <a:r>
              <a:rPr lang="en-US" altLang="zh-CN" sz="1200" b="1" dirty="0"/>
              <a:t>PC+4</a:t>
            </a:r>
            <a:r>
              <a:rPr lang="zh-CN" altLang="en-US" sz="1200" b="1" dirty="0"/>
              <a:t>继续送</a:t>
            </a:r>
            <a:r>
              <a:rPr lang="en-US" altLang="zh-CN" sz="1200" b="1" dirty="0"/>
              <a:t>ID/EX</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IF</a:t>
            </a:r>
            <a:r>
              <a:rPr lang="zh-CN" altLang="en-US" sz="1200" b="1" dirty="0"/>
              <a:t>段。</a:t>
            </a:r>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10" name="组合 9">
            <a:extLst>
              <a:ext uri="{FF2B5EF4-FFF2-40B4-BE49-F238E27FC236}">
                <a16:creationId xmlns:a16="http://schemas.microsoft.com/office/drawing/2014/main" id="{58175328-3366-15F2-B2D2-07069BCFCA7D}"/>
              </a:ext>
            </a:extLst>
          </p:cNvPr>
          <p:cNvGrpSpPr/>
          <p:nvPr/>
        </p:nvGrpSpPr>
        <p:grpSpPr>
          <a:xfrm>
            <a:off x="611559" y="2636912"/>
            <a:ext cx="7840613" cy="4104456"/>
            <a:chOff x="611559" y="2636912"/>
            <a:chExt cx="7840613" cy="4104456"/>
          </a:xfrm>
        </p:grpSpPr>
        <p:grpSp>
          <p:nvGrpSpPr>
            <p:cNvPr id="8" name="组合 7">
              <a:extLst>
                <a:ext uri="{FF2B5EF4-FFF2-40B4-BE49-F238E27FC236}">
                  <a16:creationId xmlns:a16="http://schemas.microsoft.com/office/drawing/2014/main" id="{308FDABF-6087-2FB1-7AE6-239C21B40523}"/>
                </a:ext>
              </a:extLst>
            </p:cNvPr>
            <p:cNvGrpSpPr/>
            <p:nvPr/>
          </p:nvGrpSpPr>
          <p:grpSpPr>
            <a:xfrm>
              <a:off x="611559" y="2636912"/>
              <a:ext cx="7840613" cy="4104456"/>
              <a:chOff x="611559" y="2337847"/>
              <a:chExt cx="7840613" cy="4104456"/>
            </a:xfrm>
          </p:grpSpPr>
          <p:sp>
            <p:nvSpPr>
              <p:cNvPr id="5" name="文本框 4">
                <a:extLst>
                  <a:ext uri="{FF2B5EF4-FFF2-40B4-BE49-F238E27FC236}">
                    <a16:creationId xmlns:a16="http://schemas.microsoft.com/office/drawing/2014/main" id="{855AAC9D-4F6D-F96A-FC8C-AEDE4C7FB50D}"/>
                  </a:ext>
                </a:extLst>
              </p:cNvPr>
              <p:cNvSpPr txBox="1"/>
              <p:nvPr/>
            </p:nvSpPr>
            <p:spPr>
              <a:xfrm>
                <a:off x="3578149" y="6165304"/>
                <a:ext cx="1819729" cy="276999"/>
              </a:xfrm>
              <a:prstGeom prst="rect">
                <a:avLst/>
              </a:prstGeom>
              <a:noFill/>
            </p:spPr>
            <p:txBody>
              <a:bodyPr wrap="none" rtlCol="0">
                <a:spAutoFit/>
              </a:bodyPr>
              <a:lstStyle/>
              <a:p>
                <a:r>
                  <a:rPr lang="zh-CN" altLang="en-US" sz="1200" b="1" dirty="0"/>
                  <a:t>图</a:t>
                </a:r>
                <a:r>
                  <a:rPr lang="en-US" altLang="zh-CN" sz="1200" b="1" dirty="0"/>
                  <a:t>7.10    </a:t>
                </a:r>
                <a:r>
                  <a:rPr lang="en-US" altLang="zh-CN" sz="1200" b="1" dirty="0" err="1"/>
                  <a:t>lw</a:t>
                </a:r>
                <a:r>
                  <a:rPr lang="zh-CN" altLang="en-US" sz="1200" b="1" dirty="0"/>
                  <a:t>指令进入</a:t>
                </a:r>
                <a:r>
                  <a:rPr lang="en-US" altLang="zh-CN" sz="1200" b="1" dirty="0"/>
                  <a:t>ID</a:t>
                </a:r>
                <a:r>
                  <a:rPr lang="zh-CN" altLang="en-US" sz="1200" b="1" dirty="0"/>
                  <a:t>段</a:t>
                </a:r>
              </a:p>
            </p:txBody>
          </p:sp>
          <p:pic>
            <p:nvPicPr>
              <p:cNvPr id="7" name="图片 6">
                <a:extLst>
                  <a:ext uri="{FF2B5EF4-FFF2-40B4-BE49-F238E27FC236}">
                    <a16:creationId xmlns:a16="http://schemas.microsoft.com/office/drawing/2014/main" id="{D1A5F3D3-08C7-25B1-B25C-39BE9C312517}"/>
                  </a:ext>
                </a:extLst>
              </p:cNvPr>
              <p:cNvPicPr>
                <a:picLocks noChangeAspect="1"/>
              </p:cNvPicPr>
              <p:nvPr/>
            </p:nvPicPr>
            <p:blipFill>
              <a:blip r:embed="rId2"/>
              <a:stretch>
                <a:fillRect/>
              </a:stretch>
            </p:blipFill>
            <p:spPr>
              <a:xfrm>
                <a:off x="611559" y="2337847"/>
                <a:ext cx="7840613" cy="3672408"/>
              </a:xfrm>
              <a:prstGeom prst="rect">
                <a:avLst/>
              </a:prstGeom>
            </p:spPr>
          </p:pic>
        </p:grpSp>
        <p:sp>
          <p:nvSpPr>
            <p:cNvPr id="9" name="文本框 8">
              <a:extLst>
                <a:ext uri="{FF2B5EF4-FFF2-40B4-BE49-F238E27FC236}">
                  <a16:creationId xmlns:a16="http://schemas.microsoft.com/office/drawing/2014/main" id="{A6A486C7-435C-2C8B-BB76-31950452E01E}"/>
                </a:ext>
              </a:extLst>
            </p:cNvPr>
            <p:cNvSpPr txBox="1"/>
            <p:nvPr/>
          </p:nvSpPr>
          <p:spPr>
            <a:xfrm>
              <a:off x="3545172" y="5462871"/>
              <a:ext cx="396262" cy="215444"/>
            </a:xfrm>
            <a:prstGeom prst="rect">
              <a:avLst/>
            </a:prstGeom>
            <a:noFill/>
          </p:spPr>
          <p:txBody>
            <a:bodyPr wrap="none" rtlCol="0">
              <a:spAutoFit/>
            </a:bodyPr>
            <a:lstStyle/>
            <a:p>
              <a:r>
                <a:rPr lang="en-US" altLang="zh-CN" sz="800" b="1" dirty="0"/>
                <a:t>PC+4</a:t>
              </a:r>
              <a:endParaRPr lang="zh-CN" altLang="en-US" sz="800" b="1" dirty="0"/>
            </a:p>
          </p:txBody>
        </p:sp>
      </p:grpSp>
    </p:spTree>
    <p:extLst>
      <p:ext uri="{BB962C8B-B14F-4D97-AF65-F5344CB8AC3E}">
        <p14:creationId xmlns:p14="http://schemas.microsoft.com/office/powerpoint/2010/main" val="197590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lvl="1" eaLnBrk="1" hangingPunct="1"/>
            <a:r>
              <a:rPr lang="en-US" altLang="zh-CN" sz="1600" b="1" dirty="0"/>
              <a:t>3</a:t>
            </a:r>
            <a:r>
              <a:rPr lang="zh-CN" altLang="en-US" sz="1600" b="1" dirty="0"/>
              <a:t>、执行或访存地址运算</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7.11</a:t>
            </a:r>
            <a:r>
              <a:rPr lang="zh-CN" altLang="en-US" sz="1200" b="1" dirty="0"/>
              <a:t>：</a:t>
            </a:r>
            <a:r>
              <a:rPr lang="en-US" altLang="zh-CN" sz="1200" b="1" dirty="0" err="1"/>
              <a:t>lw</a:t>
            </a:r>
            <a:r>
              <a:rPr lang="zh-CN" altLang="en-US" sz="1200" b="1" dirty="0"/>
              <a:t>指令进入</a:t>
            </a:r>
            <a:r>
              <a:rPr lang="en-US" altLang="zh-CN" sz="1200" b="1" dirty="0"/>
              <a:t>EX</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计算访存地址</a:t>
            </a:r>
            <a:r>
              <a:rPr lang="zh-CN" altLang="en-US" sz="1200" b="1" dirty="0"/>
              <a:t>：</a:t>
            </a:r>
            <a:r>
              <a:rPr lang="en-US" altLang="zh-CN" sz="1200" b="1" dirty="0" err="1"/>
              <a:t>SrcA</a:t>
            </a:r>
            <a:r>
              <a:rPr lang="zh-CN" altLang="en-US" sz="1200" b="1" dirty="0"/>
              <a:t>（即</a:t>
            </a:r>
            <a:r>
              <a:rPr lang="en-US" altLang="zh-CN" sz="1200" b="1" dirty="0"/>
              <a:t>RS</a:t>
            </a:r>
            <a:r>
              <a:rPr lang="zh-CN" altLang="en-US" sz="1200" b="1" dirty="0"/>
              <a:t>）与</a:t>
            </a:r>
            <a:r>
              <a:rPr lang="en-US" altLang="zh-CN" sz="1200" b="1" dirty="0" err="1"/>
              <a:t>SrcB</a:t>
            </a:r>
            <a:r>
              <a:rPr lang="zh-CN" altLang="en-US" sz="1200" b="1" dirty="0"/>
              <a:t>（即符号扩展器的输出</a:t>
            </a:r>
            <a:r>
              <a:rPr lang="en-US" altLang="zh-CN" sz="1200" b="1" dirty="0" err="1"/>
              <a:t>SignImm</a:t>
            </a:r>
            <a:r>
              <a:rPr lang="zh-CN" altLang="en-US" sz="1200" b="1" dirty="0"/>
              <a:t>）相加，得到访存地址（</a:t>
            </a:r>
            <a:r>
              <a:rPr lang="en-US" altLang="zh-CN" sz="1200" b="1" dirty="0"/>
              <a:t>Result</a:t>
            </a:r>
            <a:r>
              <a:rPr lang="zh-CN" altLang="en-US" sz="1200" b="1" dirty="0"/>
              <a:t>），送</a:t>
            </a:r>
            <a:r>
              <a:rPr lang="en-US" altLang="zh-CN" sz="1200" b="1" dirty="0"/>
              <a:t>EX/MEM</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solidFill>
                  <a:srgbClr val="FF0000"/>
                </a:solidFill>
              </a:rPr>
              <a:t>计算分支目标地址</a:t>
            </a:r>
            <a:r>
              <a:rPr lang="zh-CN" altLang="en-US" sz="1200" b="1" dirty="0"/>
              <a:t>：</a:t>
            </a:r>
            <a:r>
              <a:rPr lang="en-US" altLang="zh-CN" sz="1200" b="1" dirty="0" err="1"/>
              <a:t>SignImm</a:t>
            </a:r>
            <a:r>
              <a:rPr lang="zh-CN" altLang="en-US" sz="1200" b="1" dirty="0"/>
              <a:t>左移</a:t>
            </a:r>
            <a:r>
              <a:rPr lang="en-US" altLang="zh-CN" sz="1200" b="1" dirty="0"/>
              <a:t>2</a:t>
            </a:r>
            <a:r>
              <a:rPr lang="zh-CN" altLang="en-US" sz="1200" b="1" dirty="0"/>
              <a:t>位，与</a:t>
            </a:r>
            <a:r>
              <a:rPr lang="en-US" altLang="zh-CN" sz="1200" b="1" dirty="0"/>
              <a:t>PC+4</a:t>
            </a:r>
            <a:r>
              <a:rPr lang="zh-CN" altLang="en-US" sz="1200" b="1" dirty="0"/>
              <a:t>相加，得到分支目标地址（</a:t>
            </a:r>
            <a:r>
              <a:rPr lang="en-US" altLang="zh-CN" sz="1200" b="1" dirty="0" err="1"/>
              <a:t>BranchAddr</a:t>
            </a:r>
            <a:r>
              <a:rPr lang="zh-CN" altLang="en-US" sz="1200" b="1" dirty="0"/>
              <a:t>），送</a:t>
            </a:r>
            <a:r>
              <a:rPr lang="en-US" altLang="zh-CN" sz="1200" b="1" dirty="0"/>
              <a:t>PC</a:t>
            </a:r>
            <a:r>
              <a:rPr lang="zh-CN" altLang="en-US" sz="1200" b="1" dirty="0"/>
              <a:t>的输入端。</a:t>
            </a:r>
            <a:endParaRPr lang="en-US" altLang="zh-CN" sz="1200" b="1" dirty="0"/>
          </a:p>
          <a:p>
            <a:pPr lvl="2" eaLnBrk="1" hangingPunct="1"/>
            <a:endParaRPr lang="en-US" altLang="zh-CN" sz="800" b="1" dirty="0"/>
          </a:p>
          <a:p>
            <a:pPr lvl="2" eaLnBrk="1" hangingPunct="1"/>
            <a:r>
              <a:rPr lang="en-US" altLang="zh-CN" sz="1200" b="1" dirty="0"/>
              <a:t>rt</a:t>
            </a:r>
            <a:r>
              <a:rPr lang="zh-CN" altLang="en-US" sz="1200" b="1" dirty="0"/>
              <a:t>寄存器的值（</a:t>
            </a:r>
            <a:r>
              <a:rPr lang="en-US" altLang="zh-CN" sz="1200" b="1" dirty="0"/>
              <a:t>RT</a:t>
            </a:r>
            <a:r>
              <a:rPr lang="zh-CN" altLang="en-US" sz="1200" b="1" dirty="0"/>
              <a:t>）作为数据存储器的写入数据（</a:t>
            </a:r>
            <a:r>
              <a:rPr lang="en-US" altLang="zh-CN" sz="1200" b="1" dirty="0" err="1"/>
              <a:t>WriteData</a:t>
            </a:r>
            <a:r>
              <a:rPr lang="zh-CN" altLang="en-US" sz="1200" b="1" dirty="0"/>
              <a:t>），送</a:t>
            </a:r>
            <a:r>
              <a:rPr lang="en-US" altLang="zh-CN" sz="1200" b="1" dirty="0"/>
              <a:t>EX/MEM</a:t>
            </a:r>
            <a:r>
              <a:rPr lang="zh-CN" altLang="en-US" sz="1200" b="1" dirty="0"/>
              <a:t>流水寄存器；</a:t>
            </a:r>
            <a:r>
              <a:rPr lang="en-US" altLang="zh-CN" sz="1200" b="1" dirty="0" err="1"/>
              <a:t>WriteReg</a:t>
            </a:r>
            <a:r>
              <a:rPr lang="en-US" altLang="zh-CN" sz="1200" b="1" dirty="0"/>
              <a:t>#</a:t>
            </a:r>
            <a:r>
              <a:rPr lang="zh-CN" altLang="en-US" sz="1200" b="1" dirty="0"/>
              <a:t>继续送</a:t>
            </a:r>
            <a:r>
              <a:rPr lang="en-US" altLang="zh-CN" sz="1200" b="1" dirty="0"/>
              <a:t>ID/EX</a:t>
            </a:r>
            <a:r>
              <a:rPr lang="zh-CN" altLang="en-US" sz="1200" b="1" dirty="0"/>
              <a:t>流水寄存器；</a:t>
            </a:r>
            <a:r>
              <a:rPr lang="en-US" altLang="zh-CN" sz="1200" b="1" dirty="0"/>
              <a:t>3</a:t>
            </a:r>
            <a:r>
              <a:rPr lang="zh-CN" altLang="en-US" sz="1200" b="1" dirty="0"/>
              <a:t>个控制信号送</a:t>
            </a:r>
            <a:r>
              <a:rPr lang="en-US" altLang="zh-CN" sz="1200" b="1" dirty="0"/>
              <a:t>EX/MEM</a:t>
            </a:r>
            <a:r>
              <a:rPr lang="zh-CN" altLang="en-US" sz="1200" b="1" dirty="0"/>
              <a:t>流水寄存器（图</a:t>
            </a:r>
            <a:r>
              <a:rPr lang="en-US" altLang="zh-CN" sz="1200" b="1" dirty="0"/>
              <a:t>7.11</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12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ID</a:t>
            </a:r>
            <a:r>
              <a:rPr lang="zh-CN" altLang="en-US" sz="1200" b="1" dirty="0"/>
              <a:t>段、</a:t>
            </a:r>
            <a:r>
              <a:rPr lang="en-US" altLang="zh-CN" sz="1200" b="1" dirty="0" err="1"/>
              <a:t>beq</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12" name="组合 11">
            <a:extLst>
              <a:ext uri="{FF2B5EF4-FFF2-40B4-BE49-F238E27FC236}">
                <a16:creationId xmlns:a16="http://schemas.microsoft.com/office/drawing/2014/main" id="{011B00E5-3D52-B6BC-3971-BFF9487A3F59}"/>
              </a:ext>
            </a:extLst>
          </p:cNvPr>
          <p:cNvGrpSpPr/>
          <p:nvPr/>
        </p:nvGrpSpPr>
        <p:grpSpPr>
          <a:xfrm>
            <a:off x="611560" y="2869285"/>
            <a:ext cx="7833048" cy="3933459"/>
            <a:chOff x="611560" y="2869285"/>
            <a:chExt cx="7833048" cy="3933459"/>
          </a:xfrm>
        </p:grpSpPr>
        <p:grpSp>
          <p:nvGrpSpPr>
            <p:cNvPr id="6" name="组合 5">
              <a:extLst>
                <a:ext uri="{FF2B5EF4-FFF2-40B4-BE49-F238E27FC236}">
                  <a16:creationId xmlns:a16="http://schemas.microsoft.com/office/drawing/2014/main" id="{99B3596F-1DC3-AA71-1A1C-7EEC7F49780A}"/>
                </a:ext>
              </a:extLst>
            </p:cNvPr>
            <p:cNvGrpSpPr/>
            <p:nvPr/>
          </p:nvGrpSpPr>
          <p:grpSpPr>
            <a:xfrm>
              <a:off x="611560" y="2869285"/>
              <a:ext cx="7833048" cy="3933459"/>
              <a:chOff x="179512" y="2937254"/>
              <a:chExt cx="7833048" cy="3933459"/>
            </a:xfrm>
          </p:grpSpPr>
          <p:grpSp>
            <p:nvGrpSpPr>
              <p:cNvPr id="10" name="组合 9">
                <a:extLst>
                  <a:ext uri="{FF2B5EF4-FFF2-40B4-BE49-F238E27FC236}">
                    <a16:creationId xmlns:a16="http://schemas.microsoft.com/office/drawing/2014/main" id="{58175328-3366-15F2-B2D2-07069BCFCA7D}"/>
                  </a:ext>
                </a:extLst>
              </p:cNvPr>
              <p:cNvGrpSpPr/>
              <p:nvPr/>
            </p:nvGrpSpPr>
            <p:grpSpPr>
              <a:xfrm>
                <a:off x="3275856" y="5462871"/>
                <a:ext cx="1840568" cy="1407842"/>
                <a:chOff x="3275856" y="5462871"/>
                <a:chExt cx="1840568" cy="1407842"/>
              </a:xfrm>
            </p:grpSpPr>
            <p:sp>
              <p:nvSpPr>
                <p:cNvPr id="5" name="文本框 4">
                  <a:extLst>
                    <a:ext uri="{FF2B5EF4-FFF2-40B4-BE49-F238E27FC236}">
                      <a16:creationId xmlns:a16="http://schemas.microsoft.com/office/drawing/2014/main" id="{855AAC9D-4F6D-F96A-FC8C-AEDE4C7FB50D}"/>
                    </a:ext>
                  </a:extLst>
                </p:cNvPr>
                <p:cNvSpPr txBox="1"/>
                <p:nvPr/>
              </p:nvSpPr>
              <p:spPr>
                <a:xfrm>
                  <a:off x="3275856" y="6593714"/>
                  <a:ext cx="1840568" cy="276999"/>
                </a:xfrm>
                <a:prstGeom prst="rect">
                  <a:avLst/>
                </a:prstGeom>
                <a:noFill/>
              </p:spPr>
              <p:txBody>
                <a:bodyPr wrap="none" rtlCol="0">
                  <a:spAutoFit/>
                </a:bodyPr>
                <a:lstStyle/>
                <a:p>
                  <a:r>
                    <a:rPr lang="zh-CN" altLang="en-US" sz="1200" b="1" dirty="0"/>
                    <a:t>图</a:t>
                  </a:r>
                  <a:r>
                    <a:rPr lang="en-US" altLang="zh-CN" sz="1200" b="1" dirty="0"/>
                    <a:t>7.11    </a:t>
                  </a:r>
                  <a:r>
                    <a:rPr lang="en-US" altLang="zh-CN" sz="1200" b="1" dirty="0" err="1"/>
                    <a:t>lw</a:t>
                  </a:r>
                  <a:r>
                    <a:rPr lang="zh-CN" altLang="en-US" sz="1200" b="1" dirty="0"/>
                    <a:t>指令进入</a:t>
                  </a:r>
                  <a:r>
                    <a:rPr lang="en-US" altLang="zh-CN" sz="1200" b="1" dirty="0"/>
                    <a:t>EX</a:t>
                  </a:r>
                  <a:r>
                    <a:rPr lang="zh-CN" altLang="en-US" sz="1200" b="1" dirty="0"/>
                    <a:t>段</a:t>
                  </a:r>
                </a:p>
              </p:txBody>
            </p:sp>
            <p:sp>
              <p:nvSpPr>
                <p:cNvPr id="9" name="文本框 8">
                  <a:extLst>
                    <a:ext uri="{FF2B5EF4-FFF2-40B4-BE49-F238E27FC236}">
                      <a16:creationId xmlns:a16="http://schemas.microsoft.com/office/drawing/2014/main" id="{A6A486C7-435C-2C8B-BB76-31950452E01E}"/>
                    </a:ext>
                  </a:extLst>
                </p:cNvPr>
                <p:cNvSpPr txBox="1"/>
                <p:nvPr/>
              </p:nvSpPr>
              <p:spPr>
                <a:xfrm>
                  <a:off x="3545172" y="5462871"/>
                  <a:ext cx="396262" cy="215444"/>
                </a:xfrm>
                <a:prstGeom prst="rect">
                  <a:avLst/>
                </a:prstGeom>
                <a:noFill/>
              </p:spPr>
              <p:txBody>
                <a:bodyPr wrap="none" rtlCol="0">
                  <a:spAutoFit/>
                </a:bodyPr>
                <a:lstStyle/>
                <a:p>
                  <a:r>
                    <a:rPr lang="en-US" altLang="zh-CN" sz="800" b="1" dirty="0"/>
                    <a:t>PC+4</a:t>
                  </a:r>
                  <a:endParaRPr lang="zh-CN" altLang="en-US" sz="800" b="1" dirty="0"/>
                </a:p>
              </p:txBody>
            </p:sp>
          </p:grpSp>
          <p:pic>
            <p:nvPicPr>
              <p:cNvPr id="3" name="图片 2">
                <a:extLst>
                  <a:ext uri="{FF2B5EF4-FFF2-40B4-BE49-F238E27FC236}">
                    <a16:creationId xmlns:a16="http://schemas.microsoft.com/office/drawing/2014/main" id="{34D55720-3EC4-BC7A-17BD-81EACE5B0E6D}"/>
                  </a:ext>
                </a:extLst>
              </p:cNvPr>
              <p:cNvPicPr>
                <a:picLocks noChangeAspect="1"/>
              </p:cNvPicPr>
              <p:nvPr/>
            </p:nvPicPr>
            <p:blipFill>
              <a:blip r:embed="rId2"/>
              <a:stretch>
                <a:fillRect/>
              </a:stretch>
            </p:blipFill>
            <p:spPr>
              <a:xfrm>
                <a:off x="179512" y="2937254"/>
                <a:ext cx="7833048" cy="3611566"/>
              </a:xfrm>
              <a:prstGeom prst="rect">
                <a:avLst/>
              </a:prstGeom>
            </p:spPr>
          </p:pic>
        </p:grpSp>
        <p:sp>
          <p:nvSpPr>
            <p:cNvPr id="11" name="文本框 10">
              <a:extLst>
                <a:ext uri="{FF2B5EF4-FFF2-40B4-BE49-F238E27FC236}">
                  <a16:creationId xmlns:a16="http://schemas.microsoft.com/office/drawing/2014/main" id="{73BD6AF6-DE40-8248-78F8-ABFD8026A0A9}"/>
                </a:ext>
              </a:extLst>
            </p:cNvPr>
            <p:cNvSpPr txBox="1"/>
            <p:nvPr/>
          </p:nvSpPr>
          <p:spPr>
            <a:xfrm>
              <a:off x="5004048" y="5619300"/>
              <a:ext cx="396262" cy="215444"/>
            </a:xfrm>
            <a:prstGeom prst="rect">
              <a:avLst/>
            </a:prstGeom>
            <a:noFill/>
          </p:spPr>
          <p:txBody>
            <a:bodyPr wrap="none" rtlCol="0">
              <a:spAutoFit/>
            </a:bodyPr>
            <a:lstStyle/>
            <a:p>
              <a:r>
                <a:rPr lang="en-US" altLang="zh-CN" sz="800" b="1" dirty="0"/>
                <a:t>PC+4</a:t>
              </a:r>
              <a:endParaRPr lang="zh-CN" altLang="en-US" sz="800" b="1" dirty="0"/>
            </a:p>
          </p:txBody>
        </p:sp>
      </p:grpSp>
    </p:spTree>
    <p:extLst>
      <p:ext uri="{BB962C8B-B14F-4D97-AF65-F5344CB8AC3E}">
        <p14:creationId xmlns:p14="http://schemas.microsoft.com/office/powerpoint/2010/main" val="107451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4624"/>
            <a:ext cx="8229600" cy="4525963"/>
          </a:xfrm>
        </p:spPr>
        <p:txBody>
          <a:bodyPr/>
          <a:lstStyle/>
          <a:p>
            <a:pPr lvl="1" eaLnBrk="1" hangingPunct="1"/>
            <a:r>
              <a:rPr lang="en-US" altLang="zh-CN" sz="1600" b="1" dirty="0"/>
              <a:t>4</a:t>
            </a:r>
            <a:r>
              <a:rPr lang="zh-CN" altLang="en-US" sz="1600" b="1" dirty="0"/>
              <a:t>、存储器访问</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7.12</a:t>
            </a:r>
            <a:r>
              <a:rPr lang="zh-CN" altLang="en-US" sz="1200" b="1" dirty="0"/>
              <a:t>：</a:t>
            </a:r>
            <a:r>
              <a:rPr lang="en-US" altLang="zh-CN" sz="1200" b="1" dirty="0" err="1"/>
              <a:t>lw</a:t>
            </a:r>
            <a:r>
              <a:rPr lang="zh-CN" altLang="en-US" sz="1200" b="1" dirty="0"/>
              <a:t>指令进入</a:t>
            </a:r>
            <a:r>
              <a:rPr lang="en-US" altLang="zh-CN" sz="1200" b="1" dirty="0"/>
              <a:t>MEM</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存储器读</a:t>
            </a:r>
            <a:r>
              <a:rPr lang="zh-CN" altLang="en-US" sz="1200" b="1" dirty="0"/>
              <a:t>：以</a:t>
            </a:r>
            <a:r>
              <a:rPr lang="en-US" altLang="zh-CN" sz="1200" b="1" dirty="0"/>
              <a:t>ALU</a:t>
            </a:r>
            <a:r>
              <a:rPr lang="zh-CN" altLang="en-US" sz="1200" b="1" dirty="0"/>
              <a:t>的输出（</a:t>
            </a:r>
            <a:r>
              <a:rPr lang="en-US" altLang="zh-CN" sz="1200" b="1" dirty="0" err="1"/>
              <a:t>AluResult</a:t>
            </a:r>
            <a:r>
              <a:rPr lang="zh-CN" altLang="en-US" sz="1200" b="1" dirty="0"/>
              <a:t>）作为地址（</a:t>
            </a:r>
            <a:r>
              <a:rPr lang="en-US" altLang="zh-CN" sz="1200" b="1" dirty="0"/>
              <a:t>A</a:t>
            </a:r>
            <a:r>
              <a:rPr lang="zh-CN" altLang="en-US" sz="1200" b="1" dirty="0"/>
              <a:t>）读数据存储器，读出的数据（</a:t>
            </a:r>
            <a:r>
              <a:rPr lang="en-US" altLang="zh-CN" sz="1200" b="1" dirty="0"/>
              <a:t>RD</a:t>
            </a:r>
            <a:r>
              <a:rPr lang="zh-CN" altLang="en-US" sz="1200" b="1" dirty="0"/>
              <a:t>）送</a:t>
            </a:r>
            <a:r>
              <a:rPr lang="en-US" altLang="zh-CN" sz="1200" b="1" dirty="0"/>
              <a:t>MEM/WB</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solidFill>
                  <a:srgbClr val="FF0000"/>
                </a:solidFill>
              </a:rPr>
              <a:t>存储器写</a:t>
            </a:r>
            <a:r>
              <a:rPr lang="zh-CN" altLang="en-US" sz="1200" b="1" dirty="0"/>
              <a:t>：以</a:t>
            </a:r>
            <a:r>
              <a:rPr lang="en-US" altLang="zh-CN" sz="1200" b="1" dirty="0"/>
              <a:t>ALU</a:t>
            </a:r>
            <a:r>
              <a:rPr lang="zh-CN" altLang="en-US" sz="1200" b="1" dirty="0"/>
              <a:t>的输出（</a:t>
            </a:r>
            <a:r>
              <a:rPr lang="en-US" altLang="zh-CN" sz="1200" b="1" dirty="0" err="1"/>
              <a:t>AluResult</a:t>
            </a:r>
            <a:r>
              <a:rPr lang="zh-CN" altLang="en-US" sz="1200" b="1" dirty="0"/>
              <a:t>）作为地址（</a:t>
            </a:r>
            <a:r>
              <a:rPr lang="en-US" altLang="zh-CN" sz="1200" b="1" dirty="0"/>
              <a:t>A</a:t>
            </a:r>
            <a:r>
              <a:rPr lang="zh-CN" altLang="en-US" sz="1200" b="1" dirty="0"/>
              <a:t>）、</a:t>
            </a:r>
            <a:r>
              <a:rPr lang="en-US" altLang="zh-CN" sz="1200" b="1" dirty="0" err="1"/>
              <a:t>WriteData</a:t>
            </a:r>
            <a:r>
              <a:rPr lang="zh-CN" altLang="en-US" sz="1200" b="1" dirty="0"/>
              <a:t>作为数据（</a:t>
            </a:r>
            <a:r>
              <a:rPr lang="en-US" altLang="zh-CN" sz="1200" b="1" dirty="0"/>
              <a:t>WD</a:t>
            </a:r>
            <a:r>
              <a:rPr lang="zh-CN" altLang="en-US" sz="1200" b="1" dirty="0"/>
              <a:t>），写数据存储器（写控制信号为</a:t>
            </a:r>
            <a:r>
              <a:rPr lang="en-US" altLang="zh-CN" sz="1200" b="1" dirty="0" err="1"/>
              <a:t>MemWrite</a:t>
            </a:r>
            <a:r>
              <a:rPr lang="zh-CN" altLang="en-US" sz="1200" b="1" dirty="0"/>
              <a:t>）。</a:t>
            </a:r>
            <a:endParaRPr lang="en-US" altLang="zh-CN" sz="1200" b="1" dirty="0"/>
          </a:p>
          <a:p>
            <a:pPr lvl="2" eaLnBrk="1" hangingPunct="1"/>
            <a:endParaRPr lang="en-US" altLang="zh-CN" sz="800" b="1" dirty="0"/>
          </a:p>
          <a:p>
            <a:pPr lvl="2" eaLnBrk="1" hangingPunct="1"/>
            <a:r>
              <a:rPr lang="en-US" altLang="zh-CN" sz="1200" b="1" dirty="0"/>
              <a:t>ALU</a:t>
            </a:r>
            <a:r>
              <a:rPr lang="zh-CN" altLang="en-US" sz="1200" b="1" dirty="0"/>
              <a:t>的输出（</a:t>
            </a:r>
            <a:r>
              <a:rPr lang="en-US" altLang="zh-CN" sz="1200" b="1" dirty="0" err="1"/>
              <a:t>AluResult</a:t>
            </a:r>
            <a:r>
              <a:rPr lang="zh-CN" altLang="en-US" sz="1200" b="1" dirty="0"/>
              <a:t>）送</a:t>
            </a:r>
            <a:r>
              <a:rPr lang="en-US" altLang="zh-CN" sz="1200" b="1" dirty="0"/>
              <a:t>MEM/WB</a:t>
            </a:r>
            <a:r>
              <a:rPr lang="zh-CN" altLang="en-US" sz="1200" b="1" dirty="0"/>
              <a:t>流水寄存器；</a:t>
            </a:r>
            <a:r>
              <a:rPr lang="en-US" altLang="zh-CN" sz="1200" b="1" dirty="0" err="1"/>
              <a:t>WriteReg</a:t>
            </a:r>
            <a:r>
              <a:rPr lang="en-US" altLang="zh-CN" sz="1200" b="1" dirty="0"/>
              <a:t>#</a:t>
            </a:r>
            <a:r>
              <a:rPr lang="zh-CN" altLang="en-US" sz="1200" b="1" dirty="0"/>
              <a:t>继续送</a:t>
            </a:r>
            <a:r>
              <a:rPr lang="en-US" altLang="zh-CN" sz="1200" b="1" dirty="0"/>
              <a:t>MEM/WB</a:t>
            </a:r>
            <a:r>
              <a:rPr lang="zh-CN" altLang="en-US" sz="1200" b="1" dirty="0"/>
              <a:t>流水寄存器；</a:t>
            </a:r>
            <a:r>
              <a:rPr lang="en-US" altLang="zh-CN" sz="1200" b="1" dirty="0"/>
              <a:t>2</a:t>
            </a:r>
            <a:r>
              <a:rPr lang="zh-CN" altLang="en-US" sz="1200" b="1" dirty="0"/>
              <a:t>个控制信号送</a:t>
            </a:r>
            <a:r>
              <a:rPr lang="en-US" altLang="zh-CN" sz="1200" b="1" dirty="0"/>
              <a:t>MEM/WB</a:t>
            </a:r>
            <a:r>
              <a:rPr lang="zh-CN" altLang="en-US" sz="1200" b="1" dirty="0"/>
              <a:t>流水寄存器（图</a:t>
            </a:r>
            <a:r>
              <a:rPr lang="en-US" altLang="zh-CN" sz="1200" b="1" dirty="0"/>
              <a:t>7.12</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EX</a:t>
            </a:r>
            <a:r>
              <a:rPr lang="zh-CN" altLang="en-US" sz="1200" b="1" dirty="0"/>
              <a:t>段、</a:t>
            </a:r>
            <a:r>
              <a:rPr lang="en-US" altLang="zh-CN" sz="1200" b="1" dirty="0" err="1"/>
              <a:t>beq</a:t>
            </a:r>
            <a:r>
              <a:rPr lang="zh-CN" altLang="en-US" sz="1200" b="1" dirty="0"/>
              <a:t>指令进入</a:t>
            </a:r>
            <a:r>
              <a:rPr lang="en-US" altLang="zh-CN" sz="1200" b="1" dirty="0"/>
              <a:t>ID</a:t>
            </a:r>
            <a:r>
              <a:rPr lang="zh-CN" altLang="en-US" sz="1200" b="1" dirty="0"/>
              <a:t>段、</a:t>
            </a:r>
            <a:r>
              <a:rPr lang="en-US" altLang="zh-CN" sz="1200" b="1" dirty="0"/>
              <a:t>add</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8" name="组合 7">
            <a:extLst>
              <a:ext uri="{FF2B5EF4-FFF2-40B4-BE49-F238E27FC236}">
                <a16:creationId xmlns:a16="http://schemas.microsoft.com/office/drawing/2014/main" id="{F7092258-FCE2-5959-901B-7AE8D2C7645E}"/>
              </a:ext>
            </a:extLst>
          </p:cNvPr>
          <p:cNvGrpSpPr/>
          <p:nvPr/>
        </p:nvGrpSpPr>
        <p:grpSpPr>
          <a:xfrm>
            <a:off x="665820" y="2924944"/>
            <a:ext cx="7812360" cy="3877800"/>
            <a:chOff x="665820" y="2924944"/>
            <a:chExt cx="7812360" cy="3877800"/>
          </a:xfrm>
        </p:grpSpPr>
        <p:sp>
          <p:nvSpPr>
            <p:cNvPr id="5" name="文本框 4">
              <a:extLst>
                <a:ext uri="{FF2B5EF4-FFF2-40B4-BE49-F238E27FC236}">
                  <a16:creationId xmlns:a16="http://schemas.microsoft.com/office/drawing/2014/main" id="{855AAC9D-4F6D-F96A-FC8C-AEDE4C7FB50D}"/>
                </a:ext>
              </a:extLst>
            </p:cNvPr>
            <p:cNvSpPr txBox="1"/>
            <p:nvPr/>
          </p:nvSpPr>
          <p:spPr>
            <a:xfrm>
              <a:off x="3707904" y="6525745"/>
              <a:ext cx="2024913" cy="276999"/>
            </a:xfrm>
            <a:prstGeom prst="rect">
              <a:avLst/>
            </a:prstGeom>
            <a:noFill/>
          </p:spPr>
          <p:txBody>
            <a:bodyPr wrap="none" rtlCol="0">
              <a:spAutoFit/>
            </a:bodyPr>
            <a:lstStyle/>
            <a:p>
              <a:r>
                <a:rPr lang="zh-CN" altLang="en-US" sz="1200" b="1" dirty="0"/>
                <a:t>图</a:t>
              </a:r>
              <a:r>
                <a:rPr lang="en-US" altLang="zh-CN" sz="1200" b="1" dirty="0"/>
                <a:t>7.12    </a:t>
              </a:r>
              <a:r>
                <a:rPr lang="en-US" altLang="zh-CN" sz="1200" b="1" dirty="0" err="1"/>
                <a:t>lw</a:t>
              </a:r>
              <a:r>
                <a:rPr lang="zh-CN" altLang="en-US" sz="1200" b="1" dirty="0"/>
                <a:t>指令进入</a:t>
              </a:r>
              <a:r>
                <a:rPr lang="en-US" altLang="zh-CN" sz="1200" b="1" dirty="0"/>
                <a:t>MEM</a:t>
              </a:r>
              <a:r>
                <a:rPr lang="zh-CN" altLang="en-US" sz="1200" b="1" dirty="0"/>
                <a:t>段</a:t>
              </a:r>
            </a:p>
          </p:txBody>
        </p:sp>
        <p:pic>
          <p:nvPicPr>
            <p:cNvPr id="7" name="图片 6">
              <a:extLst>
                <a:ext uri="{FF2B5EF4-FFF2-40B4-BE49-F238E27FC236}">
                  <a16:creationId xmlns:a16="http://schemas.microsoft.com/office/drawing/2014/main" id="{980ECC0D-ADD8-D00A-18DF-8C1880DE6869}"/>
                </a:ext>
              </a:extLst>
            </p:cNvPr>
            <p:cNvPicPr>
              <a:picLocks noChangeAspect="1"/>
            </p:cNvPicPr>
            <p:nvPr/>
          </p:nvPicPr>
          <p:blipFill>
            <a:blip r:embed="rId2"/>
            <a:stretch>
              <a:fillRect/>
            </a:stretch>
          </p:blipFill>
          <p:spPr>
            <a:xfrm>
              <a:off x="665820" y="2924944"/>
              <a:ext cx="7812360" cy="3528163"/>
            </a:xfrm>
            <a:prstGeom prst="rect">
              <a:avLst/>
            </a:prstGeom>
          </p:spPr>
        </p:pic>
      </p:grpSp>
    </p:spTree>
    <p:extLst>
      <p:ext uri="{BB962C8B-B14F-4D97-AF65-F5344CB8AC3E}">
        <p14:creationId xmlns:p14="http://schemas.microsoft.com/office/powerpoint/2010/main" val="2699733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27173"/>
            <a:ext cx="8229600" cy="4525963"/>
          </a:xfrm>
        </p:spPr>
        <p:txBody>
          <a:bodyPr/>
          <a:lstStyle/>
          <a:p>
            <a:pPr lvl="1" eaLnBrk="1" hangingPunct="1"/>
            <a:r>
              <a:rPr lang="en-US" altLang="zh-CN" sz="1600" b="1" dirty="0"/>
              <a:t>5</a:t>
            </a:r>
            <a:r>
              <a:rPr lang="zh-CN" altLang="en-US" sz="1600" b="1" dirty="0"/>
              <a:t>、结果写回</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7.13</a:t>
            </a:r>
            <a:r>
              <a:rPr lang="zh-CN" altLang="en-US" sz="1200" b="1" dirty="0"/>
              <a:t>：</a:t>
            </a:r>
            <a:r>
              <a:rPr lang="en-US" altLang="zh-CN" sz="1200" b="1" dirty="0" err="1"/>
              <a:t>lw</a:t>
            </a:r>
            <a:r>
              <a:rPr lang="zh-CN" altLang="en-US" sz="1200" b="1" dirty="0"/>
              <a:t>指令进入</a:t>
            </a:r>
            <a:r>
              <a:rPr lang="en-US" altLang="zh-CN" sz="1200" b="1" dirty="0"/>
              <a:t>WB</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t>将结果写入到寄存器堆中。</a:t>
            </a:r>
            <a:endParaRPr lang="en-US" altLang="zh-CN" sz="1200" b="1" dirty="0"/>
          </a:p>
          <a:p>
            <a:pPr lvl="2" eaLnBrk="1" hangingPunct="1"/>
            <a:endParaRPr lang="en-US" altLang="zh-CN" sz="800" b="1" dirty="0"/>
          </a:p>
          <a:p>
            <a:pPr lvl="2" eaLnBrk="1" hangingPunct="1"/>
            <a:r>
              <a:rPr lang="zh-CN" altLang="en-US" sz="1200" b="1" dirty="0"/>
              <a:t>寄存器堆的写入编号（</a:t>
            </a:r>
            <a:r>
              <a:rPr lang="en-US" altLang="zh-CN" sz="1200" b="1" dirty="0"/>
              <a:t>W#</a:t>
            </a:r>
            <a:r>
              <a:rPr lang="zh-CN" altLang="en-US" sz="1200" b="1" dirty="0"/>
              <a:t>）为</a:t>
            </a:r>
            <a:r>
              <a:rPr lang="en-US" altLang="zh-CN" sz="1200" b="1" dirty="0"/>
              <a:t>MEM/WB</a:t>
            </a:r>
            <a:r>
              <a:rPr lang="zh-CN" altLang="en-US" sz="1200" b="1" dirty="0"/>
              <a:t>流水寄存器的输出</a:t>
            </a:r>
            <a:r>
              <a:rPr lang="en-US" altLang="zh-CN" sz="1200" b="1" dirty="0" err="1"/>
              <a:t>WriteReg</a:t>
            </a:r>
            <a:r>
              <a:rPr lang="en-US" altLang="zh-CN" sz="1200" b="1" dirty="0"/>
              <a:t>#</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如果是</a:t>
            </a:r>
            <a:r>
              <a:rPr lang="en-US" altLang="zh-CN" sz="1200" b="1" dirty="0" err="1"/>
              <a:t>lw</a:t>
            </a:r>
            <a:r>
              <a:rPr lang="zh-CN" altLang="en-US" sz="1200" b="1" dirty="0"/>
              <a:t>指令，寄存器堆的写入数据（</a:t>
            </a:r>
            <a:r>
              <a:rPr lang="en-US" altLang="zh-CN" sz="1200" b="1" dirty="0"/>
              <a:t>WD</a:t>
            </a:r>
            <a:r>
              <a:rPr lang="zh-CN" altLang="en-US" sz="1200" b="1" dirty="0"/>
              <a:t>，即</a:t>
            </a:r>
            <a:r>
              <a:rPr lang="en-US" altLang="zh-CN" sz="1200" b="1" dirty="0" err="1"/>
              <a:t>WriteBackData</a:t>
            </a:r>
            <a:r>
              <a:rPr lang="zh-CN" altLang="en-US" sz="1200" b="1" dirty="0"/>
              <a:t>）为数据存储器的输出（</a:t>
            </a:r>
            <a:r>
              <a:rPr lang="en-US" altLang="zh-CN" sz="1200" b="1" dirty="0"/>
              <a:t>RD</a:t>
            </a:r>
            <a:r>
              <a:rPr lang="zh-CN" altLang="en-US" sz="1200" b="1" dirty="0"/>
              <a:t>）；如果是</a:t>
            </a:r>
            <a:r>
              <a:rPr lang="en-US" altLang="zh-CN" sz="1200" b="1" dirty="0"/>
              <a:t>add</a:t>
            </a:r>
            <a:r>
              <a:rPr lang="zh-CN" altLang="en-US" sz="1200" b="1" dirty="0"/>
              <a:t>等指令，寄存器堆的写入数据（</a:t>
            </a:r>
            <a:r>
              <a:rPr lang="en-US" altLang="zh-CN" sz="1200" b="1" dirty="0"/>
              <a:t>WD</a:t>
            </a:r>
            <a:r>
              <a:rPr lang="zh-CN" altLang="en-US" sz="1200" b="1" dirty="0"/>
              <a:t>，即</a:t>
            </a:r>
            <a:r>
              <a:rPr lang="en-US" altLang="zh-CN" sz="1200" b="1" dirty="0" err="1"/>
              <a:t>WriteBackData</a:t>
            </a:r>
            <a:r>
              <a:rPr lang="zh-CN" altLang="en-US" sz="1200" b="1" dirty="0"/>
              <a:t>）为</a:t>
            </a:r>
            <a:r>
              <a:rPr lang="en-US" altLang="zh-CN" sz="1200" b="1" dirty="0"/>
              <a:t>ALU</a:t>
            </a:r>
            <a:r>
              <a:rPr lang="zh-CN" altLang="en-US" sz="1200" b="1" dirty="0"/>
              <a:t>的输出（</a:t>
            </a:r>
            <a:r>
              <a:rPr lang="en-US" altLang="zh-CN" sz="1200" b="1" dirty="0" err="1"/>
              <a:t>AluResult</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此时，</a:t>
            </a:r>
            <a:r>
              <a:rPr lang="en-US" altLang="zh-CN" sz="1200" b="1" dirty="0" err="1"/>
              <a:t>lw</a:t>
            </a:r>
            <a:r>
              <a:rPr lang="zh-CN" altLang="en-US" sz="1200" b="1" dirty="0"/>
              <a:t>指令执行完毕；同时，</a:t>
            </a:r>
            <a:r>
              <a:rPr lang="en-US" altLang="zh-CN" sz="1200" b="1" dirty="0" err="1"/>
              <a:t>sw</a:t>
            </a:r>
            <a:r>
              <a:rPr lang="zh-CN" altLang="en-US" sz="1200" b="1" dirty="0"/>
              <a:t>指令进入</a:t>
            </a:r>
            <a:r>
              <a:rPr lang="en-US" altLang="zh-CN" sz="1200" b="1" dirty="0"/>
              <a:t>MEM</a:t>
            </a:r>
            <a:r>
              <a:rPr lang="zh-CN" altLang="en-US" sz="1200" b="1" dirty="0"/>
              <a:t>段、</a:t>
            </a:r>
            <a:r>
              <a:rPr lang="en-US" altLang="zh-CN" sz="1200" b="1" dirty="0" err="1"/>
              <a:t>beq</a:t>
            </a:r>
            <a:r>
              <a:rPr lang="zh-CN" altLang="en-US" sz="1200" b="1" dirty="0"/>
              <a:t>指令进入</a:t>
            </a:r>
            <a:r>
              <a:rPr lang="en-US" altLang="zh-CN" sz="1200" b="1" dirty="0"/>
              <a:t>EX</a:t>
            </a:r>
            <a:r>
              <a:rPr lang="zh-CN" altLang="en-US" sz="1200" b="1" dirty="0"/>
              <a:t>段、</a:t>
            </a:r>
            <a:r>
              <a:rPr lang="en-US" altLang="zh-CN" sz="1200" b="1" dirty="0"/>
              <a:t>add</a:t>
            </a:r>
            <a:r>
              <a:rPr lang="zh-CN" altLang="en-US" sz="1200" b="1" dirty="0"/>
              <a:t>指令进入</a:t>
            </a:r>
            <a:r>
              <a:rPr lang="en-US" altLang="zh-CN" sz="1200" b="1" dirty="0"/>
              <a:t>ID</a:t>
            </a:r>
            <a:r>
              <a:rPr lang="zh-CN" altLang="en-US" sz="1200" b="1" dirty="0"/>
              <a:t>段、</a:t>
            </a:r>
            <a:r>
              <a:rPr lang="en-US" altLang="zh-CN" sz="1200" b="1" dirty="0" err="1"/>
              <a:t>addi</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6" name="组合 5">
            <a:extLst>
              <a:ext uri="{FF2B5EF4-FFF2-40B4-BE49-F238E27FC236}">
                <a16:creationId xmlns:a16="http://schemas.microsoft.com/office/drawing/2014/main" id="{5282C06D-F8CE-4E55-0CAC-42F7EAA0E2F5}"/>
              </a:ext>
            </a:extLst>
          </p:cNvPr>
          <p:cNvGrpSpPr/>
          <p:nvPr/>
        </p:nvGrpSpPr>
        <p:grpSpPr>
          <a:xfrm>
            <a:off x="683568" y="2924944"/>
            <a:ext cx="7596336" cy="3877800"/>
            <a:chOff x="683568" y="2924944"/>
            <a:chExt cx="7596336" cy="3877800"/>
          </a:xfrm>
        </p:grpSpPr>
        <p:sp>
          <p:nvSpPr>
            <p:cNvPr id="5" name="文本框 4">
              <a:extLst>
                <a:ext uri="{FF2B5EF4-FFF2-40B4-BE49-F238E27FC236}">
                  <a16:creationId xmlns:a16="http://schemas.microsoft.com/office/drawing/2014/main" id="{855AAC9D-4F6D-F96A-FC8C-AEDE4C7FB50D}"/>
                </a:ext>
              </a:extLst>
            </p:cNvPr>
            <p:cNvSpPr txBox="1"/>
            <p:nvPr/>
          </p:nvSpPr>
          <p:spPr>
            <a:xfrm>
              <a:off x="3707904" y="6525745"/>
              <a:ext cx="1906291" cy="276999"/>
            </a:xfrm>
            <a:prstGeom prst="rect">
              <a:avLst/>
            </a:prstGeom>
            <a:noFill/>
          </p:spPr>
          <p:txBody>
            <a:bodyPr wrap="none" rtlCol="0">
              <a:spAutoFit/>
            </a:bodyPr>
            <a:lstStyle/>
            <a:p>
              <a:r>
                <a:rPr lang="zh-CN" altLang="en-US" sz="1200" b="1" dirty="0"/>
                <a:t>图</a:t>
              </a:r>
              <a:r>
                <a:rPr lang="en-US" altLang="zh-CN" sz="1200" b="1" dirty="0"/>
                <a:t>7.13    </a:t>
              </a:r>
              <a:r>
                <a:rPr lang="en-US" altLang="zh-CN" sz="1200" b="1" dirty="0" err="1"/>
                <a:t>lw</a:t>
              </a:r>
              <a:r>
                <a:rPr lang="zh-CN" altLang="en-US" sz="1200" b="1" dirty="0"/>
                <a:t>指令进入</a:t>
              </a:r>
              <a:r>
                <a:rPr lang="en-US" altLang="zh-CN" sz="1200" b="1" dirty="0"/>
                <a:t>WB</a:t>
              </a:r>
              <a:r>
                <a:rPr lang="zh-CN" altLang="en-US" sz="1200" b="1" dirty="0"/>
                <a:t>段</a:t>
              </a:r>
            </a:p>
          </p:txBody>
        </p:sp>
        <p:pic>
          <p:nvPicPr>
            <p:cNvPr id="3" name="图片 2">
              <a:extLst>
                <a:ext uri="{FF2B5EF4-FFF2-40B4-BE49-F238E27FC236}">
                  <a16:creationId xmlns:a16="http://schemas.microsoft.com/office/drawing/2014/main" id="{5757D4C1-E478-7C1A-59B6-3E3D16CFAC18}"/>
                </a:ext>
              </a:extLst>
            </p:cNvPr>
            <p:cNvPicPr>
              <a:picLocks noChangeAspect="1"/>
            </p:cNvPicPr>
            <p:nvPr/>
          </p:nvPicPr>
          <p:blipFill>
            <a:blip r:embed="rId2"/>
            <a:stretch>
              <a:fillRect/>
            </a:stretch>
          </p:blipFill>
          <p:spPr>
            <a:xfrm>
              <a:off x="683568" y="2924944"/>
              <a:ext cx="7596336" cy="3458703"/>
            </a:xfrm>
            <a:prstGeom prst="rect">
              <a:avLst/>
            </a:prstGeom>
          </p:spPr>
        </p:pic>
      </p:grpSp>
    </p:spTree>
    <p:extLst>
      <p:ext uri="{BB962C8B-B14F-4D97-AF65-F5344CB8AC3E}">
        <p14:creationId xmlns:p14="http://schemas.microsoft.com/office/powerpoint/2010/main" val="763985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7.3  </a:t>
            </a:r>
            <a:r>
              <a:rPr lang="zh-CN" altLang="en-US" b="1" dirty="0">
                <a:solidFill>
                  <a:srgbClr val="002060"/>
                </a:solidFill>
                <a:latin typeface="+mn-lt"/>
                <a:ea typeface="黑体" pitchFamily="49" charset="-122"/>
              </a:rPr>
              <a:t>流水线冲突与处理</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7020272" y="44624"/>
            <a:ext cx="2016224" cy="1681807"/>
          </a:xfrm>
          <a:prstGeom prst="rect">
            <a:avLst/>
          </a:prstGeom>
          <a:solidFill>
            <a:srgbClr val="FFFF00"/>
          </a:solidFill>
        </p:spPr>
        <p:txBody>
          <a:bodyPr wrap="square">
            <a:spAutoFit/>
          </a:bodyPr>
          <a:lstStyle/>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.3.1</a:t>
            </a:r>
            <a:r>
              <a:rPr lang="zh-CN" altLang="en-US" sz="1000" b="1" i="0" dirty="0">
                <a:solidFill>
                  <a:srgbClr val="111111"/>
                </a:solidFill>
                <a:effectLst/>
                <a:latin typeface="Avenir"/>
              </a:rPr>
              <a:t>　流水线冲突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.3.2</a:t>
            </a:r>
            <a:r>
              <a:rPr lang="zh-CN" altLang="en-US" sz="1000" b="1" i="0" dirty="0">
                <a:solidFill>
                  <a:srgbClr val="111111"/>
                </a:solidFill>
                <a:effectLst/>
                <a:latin typeface="Avenir"/>
              </a:rPr>
              <a:t>　结构冲突处理</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7.3.3    </a:t>
            </a:r>
            <a:r>
              <a:rPr lang="zh-CN" altLang="en-US" sz="1000" b="1" dirty="0">
                <a:solidFill>
                  <a:srgbClr val="111111"/>
                </a:solidFill>
                <a:latin typeface="Avenir"/>
              </a:rPr>
              <a:t>控制冲突处理</a:t>
            </a:r>
            <a:endParaRPr lang="en-US" altLang="zh-CN" sz="1000" b="1" dirty="0">
              <a:solidFill>
                <a:srgbClr val="111111"/>
              </a:solidFill>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.3.4</a:t>
            </a:r>
            <a:r>
              <a:rPr lang="zh-CN" altLang="en-US" sz="1000" b="1" i="0" dirty="0">
                <a:solidFill>
                  <a:srgbClr val="111111"/>
                </a:solidFill>
                <a:effectLst/>
                <a:latin typeface="Avenir"/>
              </a:rPr>
              <a:t>　插入气泡解决数据冲突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.3.5</a:t>
            </a:r>
            <a:r>
              <a:rPr lang="zh-CN" altLang="en-US" sz="1000" b="1" i="0" dirty="0">
                <a:solidFill>
                  <a:srgbClr val="111111"/>
                </a:solidFill>
                <a:effectLst/>
                <a:latin typeface="Avenir"/>
              </a:rPr>
              <a:t>　使用重定向解决数据冲突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7.3.6    </a:t>
            </a:r>
            <a:r>
              <a:rPr lang="zh-CN" altLang="en-US" sz="1000" b="1" dirty="0">
                <a:solidFill>
                  <a:srgbClr val="111111"/>
                </a:solidFill>
                <a:latin typeface="Avenir"/>
              </a:rPr>
              <a:t>动态分支预测技术</a:t>
            </a:r>
            <a:endParaRPr lang="en-US" altLang="zh-CN" sz="1000" b="1" dirty="0">
              <a:solidFill>
                <a:srgbClr val="111111"/>
              </a:solidFill>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.3.7</a:t>
            </a:r>
            <a:r>
              <a:rPr lang="zh-CN" altLang="en-US" sz="1000" b="1" i="0" dirty="0">
                <a:solidFill>
                  <a:srgbClr val="111111"/>
                </a:solidFill>
                <a:effectLst/>
                <a:latin typeface="Avenir"/>
              </a:rPr>
              <a:t>　流水线性能分析</a:t>
            </a:r>
            <a:endParaRPr lang="en-US" altLang="zh-CN" sz="1000" b="1" i="0" dirty="0">
              <a:solidFill>
                <a:srgbClr val="111111"/>
              </a:solidFill>
              <a:effectLst/>
              <a:latin typeface="Avenir"/>
            </a:endParaRPr>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896544"/>
          </a:xfrm>
        </p:spPr>
        <p:txBody>
          <a:bodyPr rtlCol="0">
            <a:normAutofit/>
          </a:bodyPr>
          <a:lstStyle/>
          <a:p>
            <a:pPr eaLnBrk="1" fontAlgn="auto" hangingPunct="1">
              <a:spcAft>
                <a:spcPts val="0"/>
              </a:spcAft>
              <a:defRPr/>
            </a:pPr>
            <a:r>
              <a:rPr lang="en-US" altLang="zh-CN" b="1" dirty="0">
                <a:ea typeface="黑体" pitchFamily="49" charset="-122"/>
              </a:rPr>
              <a:t>7.3.1  </a:t>
            </a:r>
            <a:r>
              <a:rPr lang="zh-CN" altLang="en-US" b="1" dirty="0">
                <a:ea typeface="黑体" pitchFamily="49" charset="-122"/>
              </a:rPr>
              <a:t>流水线冲突</a:t>
            </a:r>
            <a:endParaRPr lang="en-US" altLang="zh-CN" sz="1800" b="1" dirty="0"/>
          </a:p>
          <a:p>
            <a:pPr lvl="1" eaLnBrk="1" hangingPunct="1"/>
            <a:endParaRPr lang="en-US" altLang="zh-CN" sz="1200" b="1" dirty="0"/>
          </a:p>
          <a:p>
            <a:pPr lvl="1" eaLnBrk="1" hangingPunct="1"/>
            <a:r>
              <a:rPr lang="zh-CN" altLang="en-US" sz="1600" b="1" dirty="0">
                <a:solidFill>
                  <a:srgbClr val="FF0000"/>
                </a:solidFill>
              </a:rPr>
              <a:t>指令相关</a:t>
            </a:r>
            <a:r>
              <a:rPr lang="zh-CN" altLang="en-US" sz="1600" b="1" dirty="0"/>
              <a:t>：是指在指令流水线中，如果某指令的某个阶段必须等到它前面的某条指令的某个阶段完成后才能开始，也就是两条指令间存在某种依赖关系，则两条指令存在指令相关。</a:t>
            </a:r>
            <a:endParaRPr lang="en-US" altLang="zh-CN" sz="1600" b="1" dirty="0"/>
          </a:p>
          <a:p>
            <a:pPr lvl="1" eaLnBrk="1" hangingPunct="1"/>
            <a:endParaRPr lang="en-US" altLang="zh-CN" sz="1600" b="1" dirty="0"/>
          </a:p>
          <a:p>
            <a:pPr lvl="1" eaLnBrk="1" hangingPunct="1"/>
            <a:r>
              <a:rPr lang="zh-CN" altLang="en-US" sz="1600" b="1" dirty="0"/>
              <a:t>指令相关会导致</a:t>
            </a:r>
            <a:r>
              <a:rPr lang="zh-CN" altLang="en-US" sz="1600" b="1" dirty="0">
                <a:solidFill>
                  <a:srgbClr val="FF0000"/>
                </a:solidFill>
              </a:rPr>
              <a:t>流水线冲突（冒险）</a:t>
            </a:r>
            <a:r>
              <a:rPr lang="zh-CN" altLang="en-US" sz="1600" b="1" dirty="0"/>
              <a:t>（</a:t>
            </a:r>
            <a:r>
              <a:rPr lang="en-US" altLang="zh-CN" sz="1600" b="1" dirty="0"/>
              <a:t>Hazzard</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solidFill>
                  <a:srgbClr val="FF0000"/>
                </a:solidFill>
              </a:rPr>
              <a:t>流水线冲突</a:t>
            </a:r>
            <a:r>
              <a:rPr lang="zh-CN" altLang="en-US" sz="1600" b="1" dirty="0"/>
              <a:t>：是指由于指令相关的存在，指令流水线出现“阻塞”或“暂停”，下一条指令不能在预期的时钟周期内加载到流水线中。</a:t>
            </a:r>
            <a:endParaRPr lang="en-US" altLang="zh-CN" sz="1600" b="1" dirty="0"/>
          </a:p>
          <a:p>
            <a:pPr lvl="1" eaLnBrk="1" hangingPunct="1"/>
            <a:endParaRPr lang="en-US" altLang="zh-CN" sz="1600" b="1" dirty="0"/>
          </a:p>
          <a:p>
            <a:pPr lvl="1" eaLnBrk="1" hangingPunct="1"/>
            <a:r>
              <a:rPr lang="zh-CN" altLang="en-US" sz="1600" b="1" dirty="0"/>
              <a:t>流水线冲突包括：</a:t>
            </a:r>
            <a:endParaRPr lang="en-US" altLang="zh-CN" sz="1600" b="1" dirty="0"/>
          </a:p>
          <a:p>
            <a:pPr lvl="2" eaLnBrk="1" hangingPunct="1">
              <a:buFont typeface="+mj-ea"/>
              <a:buAutoNum type="circleNumDbPlain"/>
            </a:pPr>
            <a:r>
              <a:rPr lang="zh-CN" altLang="en-US" sz="1400" b="1" dirty="0">
                <a:solidFill>
                  <a:srgbClr val="FF0000"/>
                </a:solidFill>
              </a:rPr>
              <a:t>结构冲突</a:t>
            </a:r>
            <a:endParaRPr lang="en-US" altLang="zh-CN" sz="1400" b="1" dirty="0">
              <a:solidFill>
                <a:srgbClr val="FF0000"/>
              </a:solidFill>
            </a:endParaRPr>
          </a:p>
          <a:p>
            <a:pPr lvl="2" eaLnBrk="1" hangingPunct="1">
              <a:buFont typeface="+mj-ea"/>
              <a:buAutoNum type="circleNumDbPlain"/>
            </a:pPr>
            <a:r>
              <a:rPr lang="zh-CN" altLang="en-US" sz="1400" b="1" dirty="0">
                <a:solidFill>
                  <a:srgbClr val="FF0000"/>
                </a:solidFill>
              </a:rPr>
              <a:t>控制冲突（分支冲突）</a:t>
            </a:r>
            <a:endParaRPr lang="en-US" altLang="zh-CN" sz="1400" b="1" dirty="0">
              <a:solidFill>
                <a:srgbClr val="FF0000"/>
              </a:solidFill>
            </a:endParaRPr>
          </a:p>
          <a:p>
            <a:pPr lvl="2" eaLnBrk="1" hangingPunct="1">
              <a:buFont typeface="+mj-ea"/>
              <a:buAutoNum type="circleNumDbPlain"/>
            </a:pPr>
            <a:r>
              <a:rPr lang="zh-CN" altLang="en-US" sz="1400" b="1" dirty="0">
                <a:solidFill>
                  <a:srgbClr val="FF0000"/>
                </a:solidFill>
              </a:rPr>
              <a:t>数据冲突</a:t>
            </a:r>
            <a:endParaRPr lang="en-US" altLang="zh-CN" sz="1050" b="1" dirty="0"/>
          </a:p>
        </p:txBody>
      </p:sp>
    </p:spTree>
    <p:extLst>
      <p:ext uri="{BB962C8B-B14F-4D97-AF65-F5344CB8AC3E}">
        <p14:creationId xmlns:p14="http://schemas.microsoft.com/office/powerpoint/2010/main" val="46963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7</a:t>
            </a:r>
            <a:r>
              <a:rPr lang="zh-CN" altLang="en-US" b="1" dirty="0">
                <a:solidFill>
                  <a:srgbClr val="FF0000"/>
                </a:solidFill>
              </a:rPr>
              <a:t>章　指令流水线</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lvl="1" eaLnBrk="1" hangingPunct="1"/>
            <a:r>
              <a:rPr lang="en-US" altLang="zh-CN" sz="1800" b="1" dirty="0"/>
              <a:t>1</a:t>
            </a:r>
            <a:r>
              <a:rPr lang="zh-CN" altLang="en-US" sz="1800" b="1" dirty="0"/>
              <a:t>、结构冲突</a:t>
            </a:r>
            <a:endParaRPr lang="en-US" altLang="zh-CN" sz="1400" b="1" dirty="0"/>
          </a:p>
          <a:p>
            <a:pPr lvl="1" eaLnBrk="1" hangingPunct="1"/>
            <a:endParaRPr lang="en-US" altLang="zh-CN" sz="1400" b="1" dirty="0"/>
          </a:p>
          <a:p>
            <a:pPr lvl="2" eaLnBrk="1" hangingPunct="1"/>
            <a:r>
              <a:rPr lang="zh-CN" altLang="en-US" sz="1400" b="1" dirty="0"/>
              <a:t>多条指令在同一时钟周期都需使用同一操作部件引起的冲突，称为</a:t>
            </a:r>
            <a:r>
              <a:rPr lang="zh-CN" altLang="en-US" sz="1400" b="1" dirty="0">
                <a:solidFill>
                  <a:srgbClr val="FF0000"/>
                </a:solidFill>
              </a:rPr>
              <a:t>结构冲突</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假设流水线中</a:t>
            </a:r>
            <a:r>
              <a:rPr lang="zh-CN" altLang="en-US" sz="1400" b="1" dirty="0">
                <a:solidFill>
                  <a:srgbClr val="FF0000"/>
                </a:solidFill>
              </a:rPr>
              <a:t>只有一个存储器</a:t>
            </a:r>
            <a:r>
              <a:rPr lang="zh-CN" altLang="en-US" sz="1400" b="1" dirty="0"/>
              <a:t>（例如多周期</a:t>
            </a:r>
            <a:r>
              <a:rPr lang="en-US" altLang="zh-CN" sz="1400" b="1" dirty="0"/>
              <a:t>MIPS</a:t>
            </a:r>
            <a:r>
              <a:rPr lang="zh-CN" altLang="en-US" sz="1400" b="1" dirty="0"/>
              <a:t>处理器就只有一个存储器），数据和指令都存放在同一个存储器中。</a:t>
            </a:r>
            <a:endParaRPr lang="en-US" altLang="zh-CN" sz="1400" b="1" dirty="0"/>
          </a:p>
          <a:p>
            <a:pPr lvl="2" eaLnBrk="1" hangingPunct="1"/>
            <a:endParaRPr lang="en-US" altLang="zh-CN" sz="1400" b="1" dirty="0"/>
          </a:p>
          <a:p>
            <a:pPr lvl="2" eaLnBrk="1" hangingPunct="1"/>
            <a:r>
              <a:rPr lang="zh-CN" altLang="en-US" sz="1400" b="1" dirty="0"/>
              <a:t>当访存类指令（</a:t>
            </a:r>
            <a:r>
              <a:rPr lang="en-US" altLang="zh-CN" sz="1400" b="1" dirty="0" err="1"/>
              <a:t>lw</a:t>
            </a:r>
            <a:r>
              <a:rPr lang="zh-CN" altLang="en-US" sz="1400" b="1" dirty="0"/>
              <a:t>、</a:t>
            </a:r>
            <a:r>
              <a:rPr lang="en-US" altLang="zh-CN" sz="1400" b="1" dirty="0" err="1"/>
              <a:t>sw</a:t>
            </a:r>
            <a:r>
              <a:rPr lang="zh-CN" altLang="en-US" sz="1400" b="1" dirty="0"/>
              <a:t>）进入</a:t>
            </a:r>
            <a:r>
              <a:rPr lang="en-US" altLang="zh-CN" sz="1400" b="1" dirty="0">
                <a:solidFill>
                  <a:srgbClr val="FF0000"/>
                </a:solidFill>
              </a:rPr>
              <a:t>MEM</a:t>
            </a:r>
            <a:r>
              <a:rPr lang="zh-CN" altLang="en-US" sz="1400" b="1" dirty="0"/>
              <a:t>段时，需要读、写存储器；此时，</a:t>
            </a:r>
            <a:r>
              <a:rPr lang="en-US" altLang="zh-CN" sz="1400" b="1" dirty="0">
                <a:solidFill>
                  <a:srgbClr val="FF0000"/>
                </a:solidFill>
              </a:rPr>
              <a:t>IF</a:t>
            </a:r>
            <a:r>
              <a:rPr lang="zh-CN" altLang="en-US" sz="1400" b="1" dirty="0"/>
              <a:t>段也需要从存储器中读出指令字。</a:t>
            </a:r>
            <a:endParaRPr lang="en-US" altLang="zh-CN" sz="1400" b="1" dirty="0"/>
          </a:p>
          <a:p>
            <a:pPr lvl="2" eaLnBrk="1" hangingPunct="1"/>
            <a:endParaRPr lang="en-US" altLang="zh-CN" sz="1400" b="1" dirty="0"/>
          </a:p>
          <a:p>
            <a:pPr lvl="2" eaLnBrk="1" hangingPunct="1"/>
            <a:r>
              <a:rPr lang="zh-CN" altLang="en-US" sz="1400" b="1" dirty="0"/>
              <a:t>这时，就会产生</a:t>
            </a:r>
            <a:r>
              <a:rPr lang="zh-CN" altLang="en-US" sz="1400" b="1" dirty="0">
                <a:solidFill>
                  <a:srgbClr val="FF0000"/>
                </a:solidFill>
              </a:rPr>
              <a:t>访存结构冲突</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r>
              <a:rPr lang="zh-CN" altLang="en-US" sz="1400" b="1" dirty="0">
                <a:solidFill>
                  <a:srgbClr val="FF0000"/>
                </a:solidFill>
              </a:rPr>
              <a:t>解决办法</a:t>
            </a:r>
            <a:r>
              <a:rPr lang="en-US" altLang="zh-CN" sz="1400" b="1" dirty="0">
                <a:solidFill>
                  <a:srgbClr val="FF0000"/>
                </a:solidFill>
              </a:rPr>
              <a:t>1</a:t>
            </a:r>
            <a:r>
              <a:rPr lang="zh-CN" altLang="en-US" sz="1400" b="1" dirty="0"/>
              <a:t>：</a:t>
            </a:r>
            <a:r>
              <a:rPr lang="zh-CN" altLang="en-US" sz="1400" b="1" dirty="0">
                <a:solidFill>
                  <a:srgbClr val="FF0000"/>
                </a:solidFill>
              </a:rPr>
              <a:t>采用两个存储器</a:t>
            </a:r>
            <a:r>
              <a:rPr lang="zh-CN" altLang="en-US" sz="1400" b="1" dirty="0"/>
              <a:t>：指令存储器和数据存储器（哈佛结构）；现代计算机中的分离</a:t>
            </a:r>
            <a:r>
              <a:rPr lang="en-US" altLang="zh-CN" sz="1400" b="1" dirty="0"/>
              <a:t>cache</a:t>
            </a:r>
            <a:r>
              <a:rPr lang="zh-CN" altLang="en-US" sz="1400" b="1" dirty="0"/>
              <a:t>（指令</a:t>
            </a:r>
            <a:r>
              <a:rPr lang="en-US" altLang="zh-CN" sz="1400" b="1" dirty="0"/>
              <a:t>cache</a:t>
            </a:r>
            <a:r>
              <a:rPr lang="zh-CN" altLang="en-US" sz="1400" b="1" dirty="0"/>
              <a:t>和数据</a:t>
            </a:r>
            <a:r>
              <a:rPr lang="en-US" altLang="zh-CN" sz="1400" b="1" dirty="0"/>
              <a:t>cache</a:t>
            </a:r>
            <a:r>
              <a:rPr lang="zh-CN" altLang="en-US" sz="1400" b="1" dirty="0"/>
              <a:t>分离），也是这种结构。</a:t>
            </a:r>
            <a:endParaRPr lang="en-US" altLang="zh-CN" sz="1400" b="1" dirty="0"/>
          </a:p>
          <a:p>
            <a:pPr lvl="2" eaLnBrk="1" hangingPunct="1"/>
            <a:endParaRPr lang="en-US" altLang="zh-CN" sz="1400" b="1" dirty="0"/>
          </a:p>
          <a:p>
            <a:pPr lvl="2" eaLnBrk="1" hangingPunct="1"/>
            <a:r>
              <a:rPr lang="zh-CN" altLang="en-US" sz="1400" b="1" dirty="0">
                <a:solidFill>
                  <a:srgbClr val="FF0000"/>
                </a:solidFill>
              </a:rPr>
              <a:t>解决办法</a:t>
            </a:r>
            <a:r>
              <a:rPr lang="en-US" altLang="zh-CN" sz="1400" b="1" dirty="0">
                <a:solidFill>
                  <a:srgbClr val="FF0000"/>
                </a:solidFill>
              </a:rPr>
              <a:t>2</a:t>
            </a:r>
            <a:r>
              <a:rPr lang="zh-CN" altLang="en-US" sz="1400" b="1" dirty="0"/>
              <a:t>：</a:t>
            </a:r>
            <a:r>
              <a:rPr lang="zh-CN" altLang="en-US" sz="1400" b="1" dirty="0">
                <a:solidFill>
                  <a:srgbClr val="FF0000"/>
                </a:solidFill>
              </a:rPr>
              <a:t>阻塞程序计数器</a:t>
            </a:r>
            <a:r>
              <a:rPr lang="en-US" altLang="zh-CN" sz="1400" b="1" dirty="0">
                <a:solidFill>
                  <a:srgbClr val="FF0000"/>
                </a:solidFill>
              </a:rPr>
              <a:t>PC</a:t>
            </a:r>
            <a:r>
              <a:rPr lang="zh-CN" altLang="en-US" sz="1400" b="1" dirty="0"/>
              <a:t>，使</a:t>
            </a:r>
            <a:r>
              <a:rPr lang="en-US" altLang="zh-CN" sz="1400" b="1" dirty="0"/>
              <a:t>IF</a:t>
            </a:r>
            <a:r>
              <a:rPr lang="zh-CN" altLang="en-US" sz="1400" b="1" dirty="0"/>
              <a:t>段暂停一个时钟周期，等到访存类指令（</a:t>
            </a:r>
            <a:r>
              <a:rPr lang="en-US" altLang="zh-CN" sz="1400" b="1" dirty="0" err="1"/>
              <a:t>lw</a:t>
            </a:r>
            <a:r>
              <a:rPr lang="zh-CN" altLang="en-US" sz="1400" b="1" dirty="0"/>
              <a:t>、</a:t>
            </a:r>
            <a:r>
              <a:rPr lang="en-US" altLang="zh-CN" sz="1400" b="1" dirty="0" err="1"/>
              <a:t>sw</a:t>
            </a:r>
            <a:r>
              <a:rPr lang="zh-CN" altLang="en-US" sz="1400" b="1" dirty="0"/>
              <a:t>）的访存操作结束后，再重新启动</a:t>
            </a:r>
            <a:r>
              <a:rPr lang="en-US" altLang="zh-CN" sz="1400" b="1" dirty="0"/>
              <a:t>IF</a:t>
            </a:r>
            <a:r>
              <a:rPr lang="zh-CN" altLang="en-US" sz="1400" b="1" dirty="0"/>
              <a:t>段；该方法会使流水线暂停一个时钟周期，引起性能的损失。</a:t>
            </a:r>
            <a:endParaRPr lang="en-US" altLang="zh-CN" sz="1400" b="1" dirty="0"/>
          </a:p>
          <a:p>
            <a:pPr lvl="1" eaLnBrk="1" hangingPunct="1"/>
            <a:endParaRPr lang="en-US" altLang="zh-CN" sz="1400" b="1" dirty="0"/>
          </a:p>
        </p:txBody>
      </p:sp>
      <p:grpSp>
        <p:nvGrpSpPr>
          <p:cNvPr id="10" name="组合 9">
            <a:extLst>
              <a:ext uri="{FF2B5EF4-FFF2-40B4-BE49-F238E27FC236}">
                <a16:creationId xmlns:a16="http://schemas.microsoft.com/office/drawing/2014/main" id="{DEB2D9A9-B9E7-7272-5448-BC5C332D78F2}"/>
              </a:ext>
            </a:extLst>
          </p:cNvPr>
          <p:cNvGrpSpPr/>
          <p:nvPr/>
        </p:nvGrpSpPr>
        <p:grpSpPr>
          <a:xfrm>
            <a:off x="2483768" y="3212976"/>
            <a:ext cx="4495861" cy="1129064"/>
            <a:chOff x="2483768" y="3212976"/>
            <a:chExt cx="4495861" cy="1129064"/>
          </a:xfrm>
        </p:grpSpPr>
        <p:pic>
          <p:nvPicPr>
            <p:cNvPr id="2" name="内容占位符 3">
              <a:extLst>
                <a:ext uri="{FF2B5EF4-FFF2-40B4-BE49-F238E27FC236}">
                  <a16:creationId xmlns:a16="http://schemas.microsoft.com/office/drawing/2014/main" id="{E074424C-76C5-F9B6-675C-CC8968F182AE}"/>
                </a:ext>
              </a:extLst>
            </p:cNvPr>
            <p:cNvPicPr>
              <a:picLocks noChangeAspect="1"/>
            </p:cNvPicPr>
            <p:nvPr/>
          </p:nvPicPr>
          <p:blipFill>
            <a:blip r:embed="rId2"/>
            <a:stretch>
              <a:fillRect/>
            </a:stretch>
          </p:blipFill>
          <p:spPr bwMode="auto">
            <a:xfrm>
              <a:off x="2483768" y="3284984"/>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F5EE0BC3-DD71-07AA-DC2D-BA26FC7BDE3F}"/>
                </a:ext>
              </a:extLst>
            </p:cNvPr>
            <p:cNvCxnSpPr>
              <a:cxnSpLocks/>
            </p:cNvCxnSpPr>
            <p:nvPr/>
          </p:nvCxnSpPr>
          <p:spPr>
            <a:xfrm>
              <a:off x="5724128" y="3212976"/>
              <a:ext cx="0"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8DDCC25-E6E7-E0C8-D0CE-1A5A0B85A539}"/>
                </a:ext>
              </a:extLst>
            </p:cNvPr>
            <p:cNvCxnSpPr>
              <a:cxnSpLocks/>
            </p:cNvCxnSpPr>
            <p:nvPr/>
          </p:nvCxnSpPr>
          <p:spPr>
            <a:xfrm>
              <a:off x="3131840" y="3212976"/>
              <a:ext cx="0"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474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624736"/>
          </a:xfrm>
        </p:spPr>
        <p:txBody>
          <a:bodyPr rtlCol="0">
            <a:normAutofit lnSpcReduction="10000"/>
          </a:bodyPr>
          <a:lstStyle/>
          <a:p>
            <a:pPr lvl="1" eaLnBrk="1" hangingPunct="1"/>
            <a:r>
              <a:rPr lang="en-US" altLang="zh-CN" sz="1800" b="1" dirty="0"/>
              <a:t>2</a:t>
            </a:r>
            <a:r>
              <a:rPr lang="zh-CN" altLang="en-US" sz="1800" b="1" dirty="0"/>
              <a:t>、控制冲突</a:t>
            </a:r>
            <a:endParaRPr lang="en-US" altLang="zh-CN" sz="1400" b="1" dirty="0"/>
          </a:p>
          <a:p>
            <a:pPr lvl="1" eaLnBrk="1" hangingPunct="1"/>
            <a:endParaRPr lang="en-US" altLang="zh-CN" sz="800" b="1" dirty="0"/>
          </a:p>
          <a:p>
            <a:pPr lvl="2" eaLnBrk="1" hangingPunct="1"/>
            <a:r>
              <a:rPr lang="zh-CN" altLang="en-US" sz="1400" b="1" dirty="0"/>
              <a:t>当流水线遇到分支指令（或子程序调用指令、子程序返回指令）时，在分支指令（</a:t>
            </a:r>
            <a:r>
              <a:rPr lang="en-US" altLang="zh-CN" sz="1400" b="1" dirty="0" err="1"/>
              <a:t>beq</a:t>
            </a:r>
            <a:r>
              <a:rPr lang="zh-CN" altLang="en-US" sz="1400" b="1" dirty="0"/>
              <a:t>）之后载入流水线的相邻指令（</a:t>
            </a:r>
            <a:r>
              <a:rPr lang="en-US" altLang="zh-CN" sz="1400" b="1" dirty="0"/>
              <a:t>add</a:t>
            </a:r>
            <a:r>
              <a:rPr lang="zh-CN" altLang="en-US" sz="1400" b="1" dirty="0"/>
              <a:t>、</a:t>
            </a:r>
            <a:r>
              <a:rPr lang="en-US" altLang="zh-CN" sz="1400" b="1" dirty="0" err="1"/>
              <a:t>addi</a:t>
            </a:r>
            <a:r>
              <a:rPr lang="zh-CN" altLang="en-US" sz="1400" b="1" dirty="0"/>
              <a:t>），可能因为分支跳转而不能进入执行阶段，这种冲突称为</a:t>
            </a:r>
            <a:r>
              <a:rPr lang="zh-CN" altLang="en-US" sz="1400" b="1" dirty="0">
                <a:solidFill>
                  <a:srgbClr val="FF0000"/>
                </a:solidFill>
              </a:rPr>
              <a:t>控制冲突</a:t>
            </a:r>
            <a:r>
              <a:rPr lang="zh-CN" altLang="en-US" sz="1400" b="1" dirty="0"/>
              <a:t>（也称为</a:t>
            </a:r>
            <a:r>
              <a:rPr lang="zh-CN" altLang="en-US" sz="1400" b="1" dirty="0">
                <a:solidFill>
                  <a:srgbClr val="FF0000"/>
                </a:solidFill>
              </a:rPr>
              <a:t>分支冲突</a:t>
            </a:r>
            <a:r>
              <a:rPr lang="zh-CN" altLang="en-US" sz="1400" b="1" dirty="0"/>
              <a:t>）：</a:t>
            </a:r>
            <a:endParaRPr lang="en-US" altLang="zh-CN" sz="1400" b="1" dirty="0"/>
          </a:p>
          <a:p>
            <a:pPr lvl="3" eaLnBrk="1" hangingPunct="1"/>
            <a:r>
              <a:rPr lang="en-US" altLang="zh-CN" sz="1000" b="1" dirty="0" err="1"/>
              <a:t>beq</a:t>
            </a:r>
            <a:r>
              <a:rPr lang="en-US" altLang="zh-CN" sz="1000" b="1" dirty="0"/>
              <a:t> $zero,$zero,8</a:t>
            </a:r>
          </a:p>
          <a:p>
            <a:pPr lvl="3" eaLnBrk="1" hangingPunct="1"/>
            <a:r>
              <a:rPr lang="en-US" altLang="zh-CN" sz="1000" b="1" dirty="0"/>
              <a:t>add $s1,$s2,$s3</a:t>
            </a:r>
          </a:p>
          <a:p>
            <a:pPr lvl="3" eaLnBrk="1" hangingPunct="1"/>
            <a:r>
              <a:rPr lang="en-US" altLang="zh-CN" sz="1000" b="1" dirty="0" err="1"/>
              <a:t>addi</a:t>
            </a:r>
            <a:r>
              <a:rPr lang="en-US" altLang="zh-CN" sz="1000" b="1" dirty="0"/>
              <a:t> $s4,$s5,$s6</a:t>
            </a:r>
          </a:p>
          <a:p>
            <a:pPr lvl="3" eaLnBrk="1" hangingPunct="1"/>
            <a:r>
              <a:rPr lang="en-US" altLang="zh-CN" sz="1000" b="1" dirty="0" err="1"/>
              <a:t>bne</a:t>
            </a:r>
            <a:r>
              <a:rPr lang="en-US" altLang="zh-CN" sz="1000" b="1" dirty="0"/>
              <a:t> $s1,$s2,8</a:t>
            </a:r>
          </a:p>
          <a:p>
            <a:pPr lvl="3" eaLnBrk="1" hangingPunct="1"/>
            <a:r>
              <a:rPr lang="en-US" altLang="zh-CN" sz="1000" b="1" dirty="0" err="1"/>
              <a:t>lw</a:t>
            </a:r>
            <a:r>
              <a:rPr lang="en-US" altLang="zh-CN" sz="1000" b="1" dirty="0"/>
              <a:t> $s5,4($s1)</a:t>
            </a:r>
          </a:p>
          <a:p>
            <a:pPr lvl="3" eaLnBrk="1" hangingPunct="1"/>
            <a:r>
              <a:rPr lang="en-US" altLang="zh-CN" sz="1000" b="1" dirty="0" err="1"/>
              <a:t>sw</a:t>
            </a:r>
            <a:r>
              <a:rPr lang="en-US" altLang="zh-CN" sz="1000" b="1" dirty="0"/>
              <a:t> $s6,8($s1)</a:t>
            </a:r>
          </a:p>
          <a:p>
            <a:pPr lvl="2" eaLnBrk="1" hangingPunct="1"/>
            <a:endParaRPr lang="en-US" altLang="zh-CN" sz="1400" b="1" dirty="0"/>
          </a:p>
          <a:p>
            <a:pPr lvl="2" eaLnBrk="1" hangingPunct="1"/>
            <a:r>
              <a:rPr lang="zh-CN" altLang="en-US" sz="1400" b="1" dirty="0"/>
              <a:t>由于分支跳转（</a:t>
            </a:r>
            <a:r>
              <a:rPr lang="en-US" altLang="zh-CN" sz="1400" b="1" dirty="0" err="1"/>
              <a:t>beq</a:t>
            </a:r>
            <a:r>
              <a:rPr lang="zh-CN" altLang="en-US" sz="1400" b="1" dirty="0"/>
              <a:t>）是否进行要等到</a:t>
            </a:r>
            <a:r>
              <a:rPr lang="en-US" altLang="zh-CN" sz="1400" b="1" dirty="0"/>
              <a:t>EX</a:t>
            </a:r>
            <a:r>
              <a:rPr lang="zh-CN" altLang="en-US" sz="1400" b="1" dirty="0"/>
              <a:t>段才能确定，因此分支指令相邻的后续若干条指令（</a:t>
            </a:r>
            <a:r>
              <a:rPr lang="en-US" altLang="zh-CN" sz="1400" b="1" dirty="0"/>
              <a:t>add</a:t>
            </a:r>
            <a:r>
              <a:rPr lang="zh-CN" altLang="en-US" sz="1400" b="1" dirty="0"/>
              <a:t>、</a:t>
            </a:r>
            <a:r>
              <a:rPr lang="en-US" altLang="zh-CN" sz="1400" b="1" dirty="0" err="1"/>
              <a:t>addi</a:t>
            </a:r>
            <a:r>
              <a:rPr lang="zh-CN" altLang="en-US" sz="1400" b="1" dirty="0"/>
              <a:t>）已经被</a:t>
            </a:r>
            <a:r>
              <a:rPr lang="zh-CN" altLang="en-US" sz="1400" b="1" dirty="0">
                <a:solidFill>
                  <a:srgbClr val="FF0000"/>
                </a:solidFill>
              </a:rPr>
              <a:t>预取进入流水线</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发生控制冲突时，流水线会清空预取指令（</a:t>
            </a:r>
            <a:r>
              <a:rPr lang="en-US" altLang="zh-CN" sz="1400" b="1" dirty="0"/>
              <a:t>add</a:t>
            </a:r>
            <a:r>
              <a:rPr lang="zh-CN" altLang="en-US" sz="1400" b="1" dirty="0"/>
              <a:t>、</a:t>
            </a:r>
            <a:r>
              <a:rPr lang="en-US" altLang="zh-CN" sz="1400" b="1" dirty="0" err="1"/>
              <a:t>addi</a:t>
            </a:r>
            <a:r>
              <a:rPr lang="zh-CN" altLang="en-US" sz="1400" b="1" dirty="0"/>
              <a:t>），浪费了若干个时钟周期，这部分性能损失称为</a:t>
            </a:r>
            <a:r>
              <a:rPr lang="zh-CN" altLang="en-US" sz="1400" b="1" dirty="0">
                <a:solidFill>
                  <a:srgbClr val="FF0000"/>
                </a:solidFill>
              </a:rPr>
              <a:t>分支延迟</a:t>
            </a:r>
            <a:r>
              <a:rPr lang="zh-CN" altLang="en-US" sz="1400" b="1" dirty="0"/>
              <a:t>，会引起流水线性能降低。</a:t>
            </a:r>
            <a:endParaRPr lang="en-US" altLang="zh-CN" sz="1400" b="1" dirty="0"/>
          </a:p>
          <a:p>
            <a:pPr lvl="2" eaLnBrk="1" hangingPunct="1"/>
            <a:endParaRPr lang="en-US" altLang="zh-CN" sz="1400" b="1" dirty="0">
              <a:solidFill>
                <a:srgbClr val="FF0000"/>
              </a:solidFill>
            </a:endParaRPr>
          </a:p>
          <a:p>
            <a:pPr lvl="2" eaLnBrk="1" hangingPunct="1"/>
            <a:r>
              <a:rPr lang="zh-CN" altLang="en-US" sz="1400" b="1" dirty="0">
                <a:solidFill>
                  <a:srgbClr val="FF0000"/>
                </a:solidFill>
              </a:rPr>
              <a:t>解决方法</a:t>
            </a:r>
            <a:r>
              <a:rPr lang="en-US" altLang="zh-CN" sz="1400" b="1" dirty="0">
                <a:solidFill>
                  <a:srgbClr val="FF0000"/>
                </a:solidFill>
              </a:rPr>
              <a:t>1</a:t>
            </a:r>
            <a:r>
              <a:rPr lang="zh-CN" altLang="en-US" sz="1400" b="1" dirty="0"/>
              <a:t>：</a:t>
            </a:r>
            <a:r>
              <a:rPr lang="zh-CN" altLang="en-US" sz="1400" b="1" dirty="0">
                <a:solidFill>
                  <a:srgbClr val="FF0000"/>
                </a:solidFill>
              </a:rPr>
              <a:t>采用分支延迟槽（</a:t>
            </a:r>
            <a:r>
              <a:rPr lang="en-US" altLang="zh-CN" sz="1400" b="1" dirty="0">
                <a:solidFill>
                  <a:srgbClr val="FF0000"/>
                </a:solidFill>
              </a:rPr>
              <a:t>Branch Delay Slot</a:t>
            </a:r>
            <a:r>
              <a:rPr lang="zh-CN" altLang="en-US" sz="1400" b="1" dirty="0">
                <a:solidFill>
                  <a:srgbClr val="FF0000"/>
                </a:solidFill>
              </a:rPr>
              <a:t>）技术</a:t>
            </a:r>
            <a:r>
              <a:rPr lang="zh-CN" altLang="en-US" sz="1400" b="1" dirty="0"/>
              <a:t>，即分支指令后的一条或几条指令，无论分支跳转是否成功，都会进入执行阶段，这种方式会减少分支预测损失。</a:t>
            </a:r>
            <a:endParaRPr lang="en-US" altLang="zh-CN" sz="1400" b="1" dirty="0"/>
          </a:p>
          <a:p>
            <a:pPr lvl="2" eaLnBrk="1" hangingPunct="1"/>
            <a:endParaRPr lang="en-US" altLang="zh-CN" sz="1400" b="1" dirty="0"/>
          </a:p>
          <a:p>
            <a:pPr lvl="2" eaLnBrk="1" hangingPunct="1"/>
            <a:r>
              <a:rPr lang="zh-CN" altLang="en-US" sz="1400" b="1" dirty="0">
                <a:solidFill>
                  <a:srgbClr val="FF0000"/>
                </a:solidFill>
              </a:rPr>
              <a:t>解决方法</a:t>
            </a:r>
            <a:r>
              <a:rPr lang="en-US" altLang="zh-CN" sz="1400" b="1" dirty="0">
                <a:solidFill>
                  <a:srgbClr val="FF0000"/>
                </a:solidFill>
              </a:rPr>
              <a:t>2</a:t>
            </a:r>
            <a:r>
              <a:rPr lang="zh-CN" altLang="en-US" sz="1400" b="1" dirty="0"/>
              <a:t>：基于软件或硬件的方法</a:t>
            </a:r>
            <a:r>
              <a:rPr lang="zh-CN" altLang="en-US" sz="1400" b="1" dirty="0">
                <a:solidFill>
                  <a:srgbClr val="FF0000"/>
                </a:solidFill>
              </a:rPr>
              <a:t>提前进行分支预测</a:t>
            </a:r>
            <a:r>
              <a:rPr lang="zh-CN" altLang="en-US" sz="1400" b="1" dirty="0"/>
              <a:t>，在</a:t>
            </a:r>
            <a:r>
              <a:rPr lang="en-US" altLang="zh-CN" sz="1400" b="1" dirty="0"/>
              <a:t>IF</a:t>
            </a:r>
            <a:r>
              <a:rPr lang="zh-CN" altLang="en-US" sz="1400" b="1" dirty="0"/>
              <a:t>段根据程序计数器</a:t>
            </a:r>
            <a:r>
              <a:rPr lang="en-US" altLang="zh-CN" sz="1400" b="1" dirty="0"/>
              <a:t>PC</a:t>
            </a:r>
            <a:r>
              <a:rPr lang="zh-CN" altLang="en-US" sz="1400" b="1" dirty="0"/>
              <a:t>中的指令地址，查找历史分支信息统计表，并预测当前指令的下一条指令的正确地址，以尽量减少控制相关导致的流水线性能下降（例如，</a:t>
            </a:r>
            <a:r>
              <a:rPr lang="en-US" altLang="zh-CN" sz="1400" b="1" dirty="0"/>
              <a:t>RISC-V</a:t>
            </a:r>
            <a:r>
              <a:rPr lang="zh-CN" altLang="en-US" sz="1400" b="1" dirty="0"/>
              <a:t>处理器的</a:t>
            </a:r>
            <a:r>
              <a:rPr lang="zh-CN" altLang="en-US" sz="1400" b="1" dirty="0">
                <a:solidFill>
                  <a:srgbClr val="FF0000"/>
                </a:solidFill>
              </a:rPr>
              <a:t>动态分支预测技术</a:t>
            </a:r>
            <a:r>
              <a:rPr lang="zh-CN" altLang="en-US" sz="1400" b="1" dirty="0"/>
              <a:t>）。</a:t>
            </a:r>
            <a:endParaRPr lang="en-US" altLang="zh-CN" sz="1400" b="1" dirty="0"/>
          </a:p>
        </p:txBody>
      </p:sp>
      <p:grpSp>
        <p:nvGrpSpPr>
          <p:cNvPr id="5" name="组合 4">
            <a:extLst>
              <a:ext uri="{FF2B5EF4-FFF2-40B4-BE49-F238E27FC236}">
                <a16:creationId xmlns:a16="http://schemas.microsoft.com/office/drawing/2014/main" id="{E2D70B73-8266-BD45-4F19-EBEC5DB8DE8F}"/>
              </a:ext>
            </a:extLst>
          </p:cNvPr>
          <p:cNvGrpSpPr/>
          <p:nvPr/>
        </p:nvGrpSpPr>
        <p:grpSpPr>
          <a:xfrm>
            <a:off x="2740435" y="3140968"/>
            <a:ext cx="4495861" cy="1057056"/>
            <a:chOff x="3923928" y="1772816"/>
            <a:chExt cx="4495861" cy="1057056"/>
          </a:xfrm>
        </p:grpSpPr>
        <p:pic>
          <p:nvPicPr>
            <p:cNvPr id="2" name="内容占位符 3">
              <a:extLst>
                <a:ext uri="{FF2B5EF4-FFF2-40B4-BE49-F238E27FC236}">
                  <a16:creationId xmlns:a16="http://schemas.microsoft.com/office/drawing/2014/main" id="{74961C4C-7E3B-C393-56E2-CF265CDB254D}"/>
                </a:ext>
              </a:extLst>
            </p:cNvPr>
            <p:cNvPicPr>
              <a:picLocks noChangeAspect="1"/>
            </p:cNvPicPr>
            <p:nvPr/>
          </p:nvPicPr>
          <p:blipFill>
            <a:blip r:embed="rId2"/>
            <a:stretch>
              <a:fillRect/>
            </a:stretch>
          </p:blipFill>
          <p:spPr bwMode="auto">
            <a:xfrm>
              <a:off x="3923928" y="1772816"/>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C716789-1EA8-5139-64E2-10F84097451D}"/>
                </a:ext>
              </a:extLst>
            </p:cNvPr>
            <p:cNvSpPr txBox="1"/>
            <p:nvPr/>
          </p:nvSpPr>
          <p:spPr>
            <a:xfrm>
              <a:off x="4283968" y="1772816"/>
              <a:ext cx="2233304" cy="246221"/>
            </a:xfrm>
            <a:prstGeom prst="rect">
              <a:avLst/>
            </a:prstGeom>
            <a:noFill/>
          </p:spPr>
          <p:txBody>
            <a:bodyPr wrap="none" rtlCol="0">
              <a:spAutoFit/>
            </a:bodyPr>
            <a:lstStyle/>
            <a:p>
              <a:r>
                <a:rPr lang="en-US" altLang="zh-CN" sz="1000" b="1" dirty="0"/>
                <a:t>  </a:t>
              </a:r>
              <a:r>
                <a:rPr lang="en-US" altLang="zh-CN" sz="1000" b="1" dirty="0" err="1">
                  <a:solidFill>
                    <a:srgbClr val="FF0000"/>
                  </a:solidFill>
                </a:rPr>
                <a:t>addi</a:t>
              </a:r>
              <a:r>
                <a:rPr lang="en-US" altLang="zh-CN" sz="1000" b="1" dirty="0">
                  <a:solidFill>
                    <a:srgbClr val="FF0000"/>
                  </a:solidFill>
                </a:rPr>
                <a:t>                       add                       </a:t>
              </a:r>
              <a:r>
                <a:rPr lang="en-US" altLang="zh-CN" sz="1000" b="1" dirty="0" err="1">
                  <a:solidFill>
                    <a:srgbClr val="FF0000"/>
                  </a:solidFill>
                </a:rPr>
                <a:t>beq</a:t>
              </a:r>
              <a:endParaRPr lang="zh-CN" altLang="en-US" sz="1000" b="1" dirty="0">
                <a:solidFill>
                  <a:srgbClr val="FF0000"/>
                </a:solidFill>
              </a:endParaRPr>
            </a:p>
          </p:txBody>
        </p:sp>
      </p:grpSp>
    </p:spTree>
    <p:extLst>
      <p:ext uri="{BB962C8B-B14F-4D97-AF65-F5344CB8AC3E}">
        <p14:creationId xmlns:p14="http://schemas.microsoft.com/office/powerpoint/2010/main" val="400193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1"/>
            <a:ext cx="8229600" cy="6264696"/>
          </a:xfrm>
        </p:spPr>
        <p:txBody>
          <a:bodyPr rtlCol="0">
            <a:normAutofit/>
          </a:bodyPr>
          <a:lstStyle/>
          <a:p>
            <a:pPr lvl="1" eaLnBrk="1" hangingPunct="1"/>
            <a:r>
              <a:rPr lang="en-US" altLang="zh-CN" sz="1800" b="1" dirty="0"/>
              <a:t>3</a:t>
            </a:r>
            <a:r>
              <a:rPr lang="zh-CN" altLang="en-US" sz="1800" b="1" dirty="0"/>
              <a:t>、数据冲突</a:t>
            </a:r>
            <a:endParaRPr lang="en-US" altLang="zh-CN" sz="1400" b="1" dirty="0"/>
          </a:p>
          <a:p>
            <a:pPr lvl="1" eaLnBrk="1" hangingPunct="1"/>
            <a:endParaRPr lang="en-US" altLang="zh-CN" sz="800" b="1" dirty="0"/>
          </a:p>
          <a:p>
            <a:pPr lvl="2" eaLnBrk="1" hangingPunct="1"/>
            <a:r>
              <a:rPr lang="zh-CN" altLang="en-US" sz="1400" b="1" dirty="0"/>
              <a:t>当前指令要用到先前指令的操作结果，而这个结果尚未产生，或尚未送达指定的位置，会导致当前指令无法继续执行，称为数据冲突。数据冲突包括：</a:t>
            </a:r>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1</a:t>
            </a:r>
            <a:r>
              <a:rPr lang="zh-CN" altLang="en-US" sz="1400" b="1" dirty="0"/>
              <a:t>）先写后读（</a:t>
            </a:r>
            <a:r>
              <a:rPr lang="en-US" altLang="zh-CN" sz="1400" b="1" dirty="0"/>
              <a:t>Read after Write</a:t>
            </a:r>
            <a:r>
              <a:rPr lang="zh-CN" altLang="en-US" sz="1400" b="1" dirty="0"/>
              <a:t>，</a:t>
            </a:r>
            <a:r>
              <a:rPr lang="en-US" altLang="zh-CN" sz="1400" b="1" dirty="0"/>
              <a:t>RAW</a:t>
            </a:r>
            <a:r>
              <a:rPr lang="zh-CN" altLang="en-US" sz="1400" b="1" dirty="0"/>
              <a:t>）冲突</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a:t>sub $s2,</a:t>
            </a:r>
            <a:r>
              <a:rPr lang="en-US" altLang="zh-CN" sz="1200" b="1" dirty="0">
                <a:solidFill>
                  <a:srgbClr val="FF0000"/>
                </a:solidFill>
              </a:rPr>
              <a:t>$s1</a:t>
            </a:r>
            <a:r>
              <a:rPr lang="en-US" altLang="zh-CN" sz="1200" b="1" dirty="0"/>
              <a:t>,$s3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条指令还没有执行完毕（还没有完成对</a:t>
            </a:r>
            <a:r>
              <a:rPr lang="en-US" altLang="zh-CN" sz="1200" b="1" dirty="0"/>
              <a:t>$s1</a:t>
            </a:r>
            <a:r>
              <a:rPr lang="zh-CN" altLang="en-US" sz="1200" b="1" dirty="0"/>
              <a:t>寄存器的写），第</a:t>
            </a:r>
            <a:r>
              <a:rPr lang="en-US" altLang="zh-CN" sz="1200" b="1" dirty="0"/>
              <a:t>2</a:t>
            </a:r>
            <a:r>
              <a:rPr lang="zh-CN" altLang="en-US" sz="1200" b="1" dirty="0"/>
              <a:t>条指令就读取</a:t>
            </a:r>
            <a:r>
              <a:rPr lang="en-US" altLang="zh-CN" sz="1200" b="1" dirty="0"/>
              <a:t>$s1</a:t>
            </a:r>
            <a:r>
              <a:rPr lang="zh-CN" altLang="en-US" sz="1200" b="1" dirty="0"/>
              <a:t>寄存器的值，会导致第</a:t>
            </a:r>
            <a:r>
              <a:rPr lang="en-US" altLang="zh-CN" sz="1200" b="1" dirty="0"/>
              <a:t>2</a:t>
            </a:r>
            <a:r>
              <a:rPr lang="zh-CN" altLang="en-US" sz="1200" b="1" dirty="0"/>
              <a:t>条指令读取的是第</a:t>
            </a:r>
            <a:r>
              <a:rPr lang="en-US" altLang="zh-CN" sz="1200" b="1" dirty="0"/>
              <a:t>1</a:t>
            </a:r>
            <a:r>
              <a:rPr lang="zh-CN" altLang="en-US" sz="1200" b="1" dirty="0"/>
              <a:t>条指令之前的</a:t>
            </a:r>
            <a:r>
              <a:rPr lang="en-US" altLang="zh-CN" sz="1200" b="1" dirty="0"/>
              <a:t>$s1</a:t>
            </a:r>
            <a:r>
              <a:rPr lang="zh-CN" altLang="en-US" sz="1200" b="1" dirty="0"/>
              <a:t>寄存器的值，从而发生先写后读冲突（必须是：第</a:t>
            </a:r>
            <a:r>
              <a:rPr lang="en-US" altLang="zh-CN" sz="1200" b="1" dirty="0"/>
              <a:t>1</a:t>
            </a:r>
            <a:r>
              <a:rPr lang="zh-CN" altLang="en-US" sz="1200" b="1" dirty="0"/>
              <a:t>条指令</a:t>
            </a:r>
            <a:r>
              <a:rPr lang="zh-CN" altLang="en-US" sz="1200" b="1" dirty="0">
                <a:solidFill>
                  <a:srgbClr val="FF0000"/>
                </a:solidFill>
              </a:rPr>
              <a:t>先</a:t>
            </a:r>
            <a:r>
              <a:rPr lang="zh-CN" altLang="en-US" sz="1200" b="1" dirty="0"/>
              <a:t>完成对</a:t>
            </a:r>
            <a:r>
              <a:rPr lang="en-US" altLang="zh-CN" sz="1200" b="1" dirty="0"/>
              <a:t>$s1</a:t>
            </a:r>
            <a:r>
              <a:rPr lang="zh-CN" altLang="en-US" sz="1200" b="1" dirty="0"/>
              <a:t>的</a:t>
            </a:r>
            <a:r>
              <a:rPr lang="zh-CN" altLang="en-US" sz="1200" b="1" dirty="0">
                <a:solidFill>
                  <a:srgbClr val="FF0000"/>
                </a:solidFill>
              </a:rPr>
              <a:t>写</a:t>
            </a:r>
            <a:r>
              <a:rPr lang="zh-CN" altLang="en-US" sz="1200" b="1" dirty="0"/>
              <a:t>，然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读</a:t>
            </a:r>
            <a:r>
              <a:rPr lang="en-US" altLang="zh-CN" sz="1200" b="1" dirty="0"/>
              <a:t>$s1</a:t>
            </a:r>
            <a:r>
              <a:rPr lang="zh-CN" altLang="en-US" sz="1200" b="1" dirty="0"/>
              <a:t>）。</a:t>
            </a:r>
            <a:endParaRPr lang="en-US" altLang="zh-CN" sz="1200" b="1" dirty="0"/>
          </a:p>
          <a:p>
            <a:pPr lvl="3" eaLnBrk="1" hangingPunct="1"/>
            <a:endParaRPr lang="en-US" altLang="zh-CN" sz="1400" b="1" dirty="0"/>
          </a:p>
          <a:p>
            <a:pPr lvl="2" eaLnBrk="1" hangingPunct="1"/>
            <a:r>
              <a:rPr lang="zh-CN" altLang="en-US" sz="1400" b="1" dirty="0"/>
              <a:t>（</a:t>
            </a:r>
            <a:r>
              <a:rPr lang="en-US" altLang="zh-CN" sz="1400" b="1" dirty="0"/>
              <a:t>2</a:t>
            </a:r>
            <a:r>
              <a:rPr lang="zh-CN" altLang="en-US" sz="1400" b="1" dirty="0"/>
              <a:t>）先读后写（</a:t>
            </a:r>
            <a:r>
              <a:rPr lang="en-US" altLang="zh-CN" sz="1400" b="1" dirty="0"/>
              <a:t>Write after Read</a:t>
            </a:r>
            <a:r>
              <a:rPr lang="zh-CN" altLang="en-US" sz="1400" b="1" dirty="0"/>
              <a:t>，</a:t>
            </a:r>
            <a:r>
              <a:rPr lang="en-US" altLang="zh-CN" sz="1400" b="1" dirty="0"/>
              <a:t>WAR</a:t>
            </a:r>
            <a:r>
              <a:rPr lang="zh-CN" altLang="en-US" sz="1400" b="1" dirty="0"/>
              <a:t>）冲突  </a:t>
            </a:r>
            <a:r>
              <a:rPr lang="en-US" altLang="zh-CN" sz="1400" b="1" dirty="0" err="1">
                <a:highlight>
                  <a:srgbClr val="FFFF00"/>
                </a:highlight>
              </a:rPr>
              <a:t>antidependence</a:t>
            </a:r>
            <a:r>
              <a:rPr lang="en-US" altLang="zh-CN" sz="1400" b="1" dirty="0">
                <a:highlight>
                  <a:srgbClr val="FFFF00"/>
                </a:highlight>
              </a:rPr>
              <a:t>  </a:t>
            </a:r>
            <a:r>
              <a:rPr lang="zh-CN" altLang="en-US" sz="1400" b="1" dirty="0">
                <a:highlight>
                  <a:srgbClr val="FFFF00"/>
                </a:highlight>
              </a:rPr>
              <a:t>反依赖  </a:t>
            </a:r>
            <a:r>
              <a:rPr lang="en-US" altLang="zh-CN" sz="1400" b="1" dirty="0">
                <a:highlight>
                  <a:srgbClr val="FFFF00"/>
                </a:highlight>
              </a:rPr>
              <a:t>rename</a:t>
            </a:r>
            <a:r>
              <a:rPr lang="zh-CN" altLang="en-US" sz="1400" b="1" dirty="0">
                <a:highlight>
                  <a:srgbClr val="FFFF00"/>
                </a:highlight>
              </a:rPr>
              <a:t>技术</a:t>
            </a:r>
            <a:endParaRPr lang="en-US" altLang="zh-CN" sz="1400" b="1" dirty="0">
              <a:highlight>
                <a:srgbClr val="FFFF00"/>
              </a:highlight>
            </a:endParaRPr>
          </a:p>
          <a:p>
            <a:pPr lvl="3" eaLnBrk="1" hangingPunct="1"/>
            <a:r>
              <a:rPr lang="en-US" altLang="zh-CN" sz="1200" b="1" dirty="0" err="1"/>
              <a:t>sw</a:t>
            </a:r>
            <a:r>
              <a:rPr lang="en-US" altLang="zh-CN" sz="1200" b="1" dirty="0"/>
              <a:t> </a:t>
            </a:r>
            <a:r>
              <a:rPr lang="en-US" altLang="zh-CN" sz="1200" b="1" dirty="0">
                <a:solidFill>
                  <a:srgbClr val="FF0000"/>
                </a:solidFill>
              </a:rPr>
              <a:t>$s3</a:t>
            </a:r>
            <a:r>
              <a:rPr lang="en-US" altLang="zh-CN" sz="1200" b="1" dirty="0"/>
              <a:t>,0($zero)    </a:t>
            </a:r>
          </a:p>
          <a:p>
            <a:pPr lvl="3" eaLnBrk="1" hangingPunct="1"/>
            <a:r>
              <a:rPr lang="en-US" altLang="zh-CN" sz="1200" b="1" dirty="0"/>
              <a:t>sub </a:t>
            </a:r>
            <a:r>
              <a:rPr lang="en-US" altLang="zh-CN" sz="1200" b="1" dirty="0">
                <a:solidFill>
                  <a:srgbClr val="FF0000"/>
                </a:solidFill>
              </a:rPr>
              <a:t>$s3</a:t>
            </a:r>
            <a:r>
              <a:rPr lang="en-US" altLang="zh-CN" sz="1200" b="1" dirty="0"/>
              <a:t>,$s1,$s2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条指令还没有执行完毕（还没有完成对</a:t>
            </a:r>
            <a:r>
              <a:rPr lang="en-US" altLang="zh-CN" sz="1200" b="1" dirty="0"/>
              <a:t>$s3</a:t>
            </a:r>
            <a:r>
              <a:rPr lang="zh-CN" altLang="en-US" sz="1200" b="1" dirty="0"/>
              <a:t>寄存器的读），第</a:t>
            </a:r>
            <a:r>
              <a:rPr lang="en-US" altLang="zh-CN" sz="1200" b="1" dirty="0"/>
              <a:t>2</a:t>
            </a:r>
            <a:r>
              <a:rPr lang="zh-CN" altLang="en-US" sz="1200" b="1" dirty="0"/>
              <a:t>条指令就完成对</a:t>
            </a:r>
            <a:r>
              <a:rPr lang="en-US" altLang="zh-CN" sz="1200" b="1" dirty="0"/>
              <a:t>$3</a:t>
            </a:r>
            <a:r>
              <a:rPr lang="zh-CN" altLang="en-US" sz="1200" b="1" dirty="0"/>
              <a:t>寄存器的写，会导致第</a:t>
            </a:r>
            <a:r>
              <a:rPr lang="en-US" altLang="zh-CN" sz="1200" b="1" dirty="0"/>
              <a:t>1</a:t>
            </a:r>
            <a:r>
              <a:rPr lang="zh-CN" altLang="en-US" sz="1200" b="1" dirty="0"/>
              <a:t>条指令读取的是第</a:t>
            </a:r>
            <a:r>
              <a:rPr lang="en-US" altLang="zh-CN" sz="1200" b="1" dirty="0"/>
              <a:t>2</a:t>
            </a:r>
            <a:r>
              <a:rPr lang="zh-CN" altLang="en-US" sz="1200" b="1" dirty="0"/>
              <a:t>条指令改写后的</a:t>
            </a:r>
            <a:r>
              <a:rPr lang="en-US" altLang="zh-CN" sz="1200" b="1" dirty="0"/>
              <a:t>$3</a:t>
            </a:r>
            <a:r>
              <a:rPr lang="zh-CN" altLang="en-US" sz="1200" b="1" dirty="0"/>
              <a:t>寄存器的值，从而发生先读后写冲突（必须是：第</a:t>
            </a:r>
            <a:r>
              <a:rPr lang="en-US" altLang="zh-CN" sz="1200" b="1" dirty="0"/>
              <a:t>1</a:t>
            </a:r>
            <a:r>
              <a:rPr lang="zh-CN" altLang="en-US" sz="1200" b="1" dirty="0"/>
              <a:t>条指令</a:t>
            </a:r>
            <a:r>
              <a:rPr lang="zh-CN" altLang="en-US" sz="1200" b="1" dirty="0">
                <a:solidFill>
                  <a:srgbClr val="FF0000"/>
                </a:solidFill>
              </a:rPr>
              <a:t>先</a:t>
            </a:r>
            <a:r>
              <a:rPr lang="zh-CN" altLang="en-US" sz="1200" b="1" dirty="0"/>
              <a:t>将</a:t>
            </a:r>
            <a:r>
              <a:rPr lang="en-US" altLang="zh-CN" sz="1200" b="1" dirty="0"/>
              <a:t>$s3</a:t>
            </a:r>
            <a:r>
              <a:rPr lang="zh-CN" altLang="en-US" sz="1200" b="1" dirty="0">
                <a:solidFill>
                  <a:srgbClr val="FF0000"/>
                </a:solidFill>
              </a:rPr>
              <a:t>读</a:t>
            </a:r>
            <a:r>
              <a:rPr lang="zh-CN" altLang="en-US" sz="1200" b="1" dirty="0"/>
              <a:t>出，然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写</a:t>
            </a:r>
            <a:r>
              <a:rPr lang="en-US" altLang="zh-CN" sz="1200" b="1" dirty="0"/>
              <a:t>$s3</a:t>
            </a:r>
            <a:r>
              <a:rPr lang="zh-CN" altLang="en-US" sz="1200" b="1" dirty="0"/>
              <a:t>）。</a:t>
            </a:r>
            <a:endParaRPr lang="en-US" altLang="zh-CN" sz="1200" b="1" dirty="0"/>
          </a:p>
          <a:p>
            <a:pPr lvl="2" eaLnBrk="1" hangingPunct="1"/>
            <a:endParaRPr lang="en-US" altLang="zh-CN" sz="1400" b="1" dirty="0"/>
          </a:p>
          <a:p>
            <a:pPr lvl="2" eaLnBrk="1" hangingPunct="1"/>
            <a:r>
              <a:rPr lang="zh-CN" altLang="en-US" sz="1400" b="1" dirty="0"/>
              <a:t>（</a:t>
            </a:r>
            <a:r>
              <a:rPr lang="en-US" altLang="zh-CN" sz="1400" b="1" dirty="0"/>
              <a:t>3</a:t>
            </a:r>
            <a:r>
              <a:rPr lang="zh-CN" altLang="en-US" sz="1400" b="1" dirty="0"/>
              <a:t>）写后写（</a:t>
            </a:r>
            <a:r>
              <a:rPr lang="en-US" altLang="zh-CN" sz="1400" b="1" dirty="0"/>
              <a:t>Write after Write</a:t>
            </a:r>
            <a:r>
              <a:rPr lang="zh-CN" altLang="en-US" sz="1400" b="1" dirty="0"/>
              <a:t>，</a:t>
            </a:r>
            <a:r>
              <a:rPr lang="en-US" altLang="zh-CN" sz="1400" b="1" dirty="0"/>
              <a:t>WAW</a:t>
            </a:r>
            <a:r>
              <a:rPr lang="zh-CN" altLang="en-US" sz="1400" b="1" dirty="0"/>
              <a:t>）冲突 </a:t>
            </a:r>
            <a:r>
              <a:rPr lang="en-US" altLang="zh-CN" sz="1400" b="1" dirty="0">
                <a:highlight>
                  <a:srgbClr val="FFFF00"/>
                </a:highlight>
              </a:rPr>
              <a:t>output dependence  </a:t>
            </a:r>
            <a:r>
              <a:rPr lang="zh-CN" altLang="en-US" sz="1400" b="1">
                <a:highlight>
                  <a:srgbClr val="FFFF00"/>
                </a:highlight>
              </a:rPr>
              <a:t>输出依赖</a:t>
            </a:r>
            <a:endParaRPr lang="en-US" altLang="zh-CN" sz="1400" b="1" dirty="0">
              <a:highlight>
                <a:srgbClr val="FFFF00"/>
              </a:highlight>
            </a:endParaRPr>
          </a:p>
          <a:p>
            <a:pPr lvl="3" eaLnBrk="1" hangingPunct="1"/>
            <a:r>
              <a:rPr lang="en-US" altLang="zh-CN" sz="1200" b="1" dirty="0" err="1"/>
              <a:t>lw</a:t>
            </a:r>
            <a:r>
              <a:rPr lang="en-US" altLang="zh-CN" sz="1200" b="1" dirty="0"/>
              <a:t> </a:t>
            </a:r>
            <a:r>
              <a:rPr lang="en-US" altLang="zh-CN" sz="1200" b="1" dirty="0">
                <a:solidFill>
                  <a:srgbClr val="FF0000"/>
                </a:solidFill>
              </a:rPr>
              <a:t>$s3</a:t>
            </a:r>
            <a:r>
              <a:rPr lang="en-US" altLang="zh-CN" sz="1200" b="1" dirty="0"/>
              <a:t>,0($zero)</a:t>
            </a:r>
          </a:p>
          <a:p>
            <a:pPr lvl="3" eaLnBrk="1" hangingPunct="1"/>
            <a:r>
              <a:rPr lang="en-US" altLang="zh-CN" sz="1200" b="1" dirty="0"/>
              <a:t>sub </a:t>
            </a:r>
            <a:r>
              <a:rPr lang="en-US" altLang="zh-CN" sz="1200" b="1" dirty="0">
                <a:solidFill>
                  <a:srgbClr val="FF0000"/>
                </a:solidFill>
              </a:rPr>
              <a:t>$s3</a:t>
            </a:r>
            <a:r>
              <a:rPr lang="en-US" altLang="zh-CN" sz="1200" b="1" dirty="0"/>
              <a:t>,$s1,$s2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条指令还没有执行完毕（还没有将存储器中的内容写到</a:t>
            </a:r>
            <a:r>
              <a:rPr lang="en-US" altLang="zh-CN" sz="1200" b="1" dirty="0"/>
              <a:t>$s3</a:t>
            </a:r>
            <a:r>
              <a:rPr lang="zh-CN" altLang="en-US" sz="1200" b="1" dirty="0"/>
              <a:t>寄存器），第</a:t>
            </a:r>
            <a:r>
              <a:rPr lang="en-US" altLang="zh-CN" sz="1200" b="1" dirty="0"/>
              <a:t>2</a:t>
            </a:r>
            <a:r>
              <a:rPr lang="zh-CN" altLang="en-US" sz="1200" b="1" dirty="0"/>
              <a:t>条指令就完成对</a:t>
            </a:r>
            <a:r>
              <a:rPr lang="en-US" altLang="zh-CN" sz="1200" b="1" dirty="0"/>
              <a:t>$3</a:t>
            </a:r>
            <a:r>
              <a:rPr lang="zh-CN" altLang="en-US" sz="1200" b="1" dirty="0"/>
              <a:t>寄存器的写，会导致第</a:t>
            </a:r>
            <a:r>
              <a:rPr lang="en-US" altLang="zh-CN" sz="1200" b="1" dirty="0"/>
              <a:t>2</a:t>
            </a:r>
            <a:r>
              <a:rPr lang="zh-CN" altLang="en-US" sz="1200" b="1" dirty="0"/>
              <a:t>条指令后的</a:t>
            </a:r>
            <a:r>
              <a:rPr lang="en-US" altLang="zh-CN" sz="1200" b="1" dirty="0"/>
              <a:t>$3</a:t>
            </a:r>
            <a:r>
              <a:rPr lang="zh-CN" altLang="en-US" sz="1200" b="1" dirty="0"/>
              <a:t>的值，为第</a:t>
            </a:r>
            <a:r>
              <a:rPr lang="en-US" altLang="zh-CN" sz="1200" b="1" dirty="0"/>
              <a:t>1</a:t>
            </a:r>
            <a:r>
              <a:rPr lang="zh-CN" altLang="en-US" sz="1200" b="1" dirty="0"/>
              <a:t>条指令从存储器中读出的值（必须是：第</a:t>
            </a:r>
            <a:r>
              <a:rPr lang="en-US" altLang="zh-CN" sz="1200" b="1" dirty="0"/>
              <a:t>1</a:t>
            </a:r>
            <a:r>
              <a:rPr lang="zh-CN" altLang="en-US" sz="1200" b="1" dirty="0"/>
              <a:t>条指令先完成</a:t>
            </a:r>
            <a:r>
              <a:rPr lang="zh-CN" altLang="en-US" sz="1200" b="1" dirty="0">
                <a:solidFill>
                  <a:srgbClr val="FF0000"/>
                </a:solidFill>
              </a:rPr>
              <a:t>写</a:t>
            </a:r>
            <a:r>
              <a:rPr lang="en-US" altLang="zh-CN" sz="1200" b="1" dirty="0"/>
              <a:t>$s3</a:t>
            </a:r>
            <a:r>
              <a:rPr lang="zh-CN" altLang="en-US" sz="1200" b="1" dirty="0"/>
              <a:t>，然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写</a:t>
            </a:r>
            <a:r>
              <a:rPr lang="en-US" altLang="zh-CN" sz="1200" b="1" dirty="0"/>
              <a:t>$s3</a:t>
            </a:r>
            <a:r>
              <a:rPr lang="zh-CN" altLang="en-US" sz="1200" b="1" dirty="0"/>
              <a:t>）。</a:t>
            </a:r>
            <a:endParaRPr lang="en-US" altLang="zh-CN" sz="12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spTree>
    <p:extLst>
      <p:ext uri="{BB962C8B-B14F-4D97-AF65-F5344CB8AC3E}">
        <p14:creationId xmlns:p14="http://schemas.microsoft.com/office/powerpoint/2010/main" val="29313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264696"/>
          </a:xfrm>
        </p:spPr>
        <p:txBody>
          <a:bodyPr rtlCol="0">
            <a:normAutofit/>
          </a:bodyPr>
          <a:lstStyle/>
          <a:p>
            <a:pPr lvl="2" eaLnBrk="1" hangingPunct="1"/>
            <a:r>
              <a:rPr lang="zh-CN" altLang="en-US" sz="1400" b="1" dirty="0"/>
              <a:t>不存在“读后读（</a:t>
            </a:r>
            <a:r>
              <a:rPr lang="en-US" altLang="zh-CN" sz="1400" b="1" dirty="0"/>
              <a:t>Read after Read</a:t>
            </a:r>
            <a:r>
              <a:rPr lang="zh-CN" altLang="en-US" sz="1400" b="1" dirty="0"/>
              <a:t>，</a:t>
            </a:r>
            <a:r>
              <a:rPr lang="en-US" altLang="zh-CN" sz="1400" b="1" dirty="0"/>
              <a:t>RAR</a:t>
            </a:r>
            <a:r>
              <a:rPr lang="zh-CN" altLang="en-US" sz="1400" b="1" dirty="0"/>
              <a:t>）冲突”：</a:t>
            </a:r>
            <a:endParaRPr lang="en-US" altLang="zh-CN" sz="1400" b="1" dirty="0"/>
          </a:p>
          <a:p>
            <a:pPr lvl="3" eaLnBrk="1" hangingPunct="1"/>
            <a:r>
              <a:rPr lang="en-US" altLang="zh-CN" sz="1200" b="1" dirty="0"/>
              <a:t>and $s1,$s2,</a:t>
            </a:r>
            <a:r>
              <a:rPr lang="en-US" altLang="zh-CN" sz="1200" b="1" dirty="0">
                <a:solidFill>
                  <a:srgbClr val="FF0000"/>
                </a:solidFill>
              </a:rPr>
              <a:t>$s3</a:t>
            </a:r>
          </a:p>
          <a:p>
            <a:pPr lvl="3" eaLnBrk="1" hangingPunct="1"/>
            <a:r>
              <a:rPr lang="en-US" altLang="zh-CN" sz="1200" b="1" dirty="0"/>
              <a:t>sub $s1,$s2,</a:t>
            </a:r>
            <a:r>
              <a:rPr lang="en-US" altLang="zh-CN" sz="1200" b="1" dirty="0">
                <a:solidFill>
                  <a:srgbClr val="FF0000"/>
                </a:solidFill>
              </a:rPr>
              <a:t>$s3   </a:t>
            </a:r>
            <a:r>
              <a:rPr lang="en-US" altLang="zh-CN" sz="1200" b="1" dirty="0"/>
              <a:t>        </a:t>
            </a:r>
          </a:p>
          <a:p>
            <a:pPr lvl="3" eaLnBrk="1" hangingPunct="1"/>
            <a:r>
              <a:rPr lang="zh-CN" altLang="en-US" sz="1200" b="1" dirty="0"/>
              <a:t>不管什么时候读</a:t>
            </a:r>
            <a:r>
              <a:rPr lang="en-US" altLang="zh-CN" sz="1200" b="1" dirty="0"/>
              <a:t>$s3</a:t>
            </a:r>
            <a:r>
              <a:rPr lang="zh-CN" altLang="en-US" sz="1200" b="1" dirty="0"/>
              <a:t>寄存器，其值都不会改变。</a:t>
            </a:r>
            <a:endParaRPr lang="en-US" altLang="zh-CN" sz="1200" b="1" dirty="0"/>
          </a:p>
          <a:p>
            <a:pPr lvl="3" eaLnBrk="1" hangingPunct="1"/>
            <a:endParaRPr lang="en-US" altLang="zh-CN" sz="1200" b="1" dirty="0"/>
          </a:p>
          <a:p>
            <a:pPr lvl="3" eaLnBrk="1" hangingPunct="1"/>
            <a:r>
              <a:rPr lang="en-US" altLang="zh-CN" sz="1200" b="1" dirty="0" err="1"/>
              <a:t>lw</a:t>
            </a:r>
            <a:r>
              <a:rPr lang="en-US" altLang="zh-CN" sz="1200" b="1" dirty="0"/>
              <a:t> </a:t>
            </a:r>
            <a:r>
              <a:rPr lang="en-US" altLang="zh-CN" sz="1200" b="1" dirty="0">
                <a:solidFill>
                  <a:srgbClr val="FF0000"/>
                </a:solidFill>
              </a:rPr>
              <a:t>$s2</a:t>
            </a:r>
            <a:r>
              <a:rPr lang="en-US" altLang="zh-CN" sz="1200" b="1" dirty="0"/>
              <a:t>,0($zero)</a:t>
            </a:r>
          </a:p>
          <a:p>
            <a:pPr lvl="3" eaLnBrk="1" hangingPunct="1"/>
            <a:r>
              <a:rPr lang="en-US" altLang="zh-CN" sz="1200" b="1" dirty="0"/>
              <a:t>sub $s3,$s1,</a:t>
            </a:r>
            <a:r>
              <a:rPr lang="en-US" altLang="zh-CN" sz="1200" b="1" dirty="0">
                <a:solidFill>
                  <a:srgbClr val="FF0000"/>
                </a:solidFill>
              </a:rPr>
              <a:t>$s2</a:t>
            </a:r>
          </a:p>
          <a:p>
            <a:pPr lvl="3" eaLnBrk="1" hangingPunct="1"/>
            <a:r>
              <a:rPr lang="zh-CN" altLang="en-US" sz="1200" b="1" dirty="0"/>
              <a:t>不管什么时候读</a:t>
            </a:r>
            <a:r>
              <a:rPr lang="en-US" altLang="zh-CN" sz="1200" b="1" dirty="0"/>
              <a:t>$s2</a:t>
            </a:r>
            <a:r>
              <a:rPr lang="zh-CN" altLang="en-US" sz="1200" b="1" dirty="0"/>
              <a:t>寄存器，其值都不会改变。</a:t>
            </a:r>
            <a:endParaRPr lang="en-US" altLang="zh-CN" sz="1200" b="1" dirty="0"/>
          </a:p>
          <a:p>
            <a:pPr lvl="3" eaLnBrk="1" hangingPunct="1"/>
            <a:endParaRPr lang="en-US" altLang="zh-CN" sz="1200" b="1" dirty="0"/>
          </a:p>
          <a:p>
            <a:pPr lvl="2" eaLnBrk="1" hangingPunct="1"/>
            <a:r>
              <a:rPr lang="zh-CN" altLang="en-US" sz="1400" b="1" dirty="0"/>
              <a:t>对于“先写后读”数据冲突，最简单的处理方法是：推后执行与其相关的指令，直至目的操作数写入（第</a:t>
            </a:r>
            <a:r>
              <a:rPr lang="en-US" altLang="zh-CN" sz="1400" b="1" dirty="0"/>
              <a:t>1</a:t>
            </a:r>
            <a:r>
              <a:rPr lang="zh-CN" altLang="en-US" sz="1400" b="1" dirty="0"/>
              <a:t>条指令完成</a:t>
            </a:r>
            <a:r>
              <a:rPr lang="en-US" altLang="zh-CN" sz="1400" b="1" dirty="0"/>
              <a:t>$s1</a:t>
            </a:r>
            <a:r>
              <a:rPr lang="zh-CN" altLang="en-US" sz="1400" b="1" dirty="0"/>
              <a:t>的写入），才开始取源操作数（第</a:t>
            </a:r>
            <a:r>
              <a:rPr lang="en-US" altLang="zh-CN" sz="1400" b="1" dirty="0"/>
              <a:t>2</a:t>
            </a:r>
            <a:r>
              <a:rPr lang="zh-CN" altLang="en-US" sz="1400" b="1" dirty="0"/>
              <a:t>条指令开始读取</a:t>
            </a:r>
            <a:r>
              <a:rPr lang="en-US" altLang="zh-CN" sz="1400" b="1" dirty="0"/>
              <a:t>$s1</a:t>
            </a:r>
            <a:r>
              <a:rPr lang="zh-CN" altLang="en-US" sz="1400" b="1" dirty="0"/>
              <a:t>）。</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a:t>sub $s2,</a:t>
            </a:r>
            <a:r>
              <a:rPr lang="en-US" altLang="zh-CN" sz="1200" b="1" dirty="0">
                <a:solidFill>
                  <a:srgbClr val="FF0000"/>
                </a:solidFill>
              </a:rPr>
              <a:t>$s1</a:t>
            </a:r>
            <a:r>
              <a:rPr lang="en-US" altLang="zh-CN" sz="1200" b="1" dirty="0"/>
              <a:t>,$s3</a:t>
            </a:r>
            <a:endParaRPr lang="en-US" altLang="zh-CN" sz="1400" b="1" dirty="0"/>
          </a:p>
          <a:p>
            <a:pPr lvl="2" eaLnBrk="1" hangingPunct="1"/>
            <a:endParaRPr lang="en-US" altLang="zh-CN" sz="1400" b="1" dirty="0"/>
          </a:p>
          <a:p>
            <a:pPr lvl="2" eaLnBrk="1" hangingPunct="1"/>
            <a:r>
              <a:rPr lang="zh-CN" altLang="en-US" sz="1400" b="1" dirty="0"/>
              <a:t>如果采用软件的方法，就是在第</a:t>
            </a:r>
            <a:r>
              <a:rPr lang="en-US" altLang="zh-CN" sz="1400" b="1" dirty="0"/>
              <a:t>1</a:t>
            </a:r>
            <a:r>
              <a:rPr lang="zh-CN" altLang="en-US" sz="1400" b="1" dirty="0"/>
              <a:t>条指令与第</a:t>
            </a:r>
            <a:r>
              <a:rPr lang="en-US" altLang="zh-CN" sz="1400" b="1" dirty="0"/>
              <a:t>2</a:t>
            </a:r>
            <a:r>
              <a:rPr lang="zh-CN" altLang="en-US" sz="1400" b="1" dirty="0"/>
              <a:t>条指令之间插入若干条空操作指令（</a:t>
            </a:r>
            <a:r>
              <a:rPr lang="en-US" altLang="zh-CN" sz="1400" b="1" dirty="0" err="1"/>
              <a:t>nop</a:t>
            </a:r>
            <a:r>
              <a:rPr lang="zh-CN" altLang="en-US" sz="1400" b="1" dirty="0"/>
              <a:t>），直到冲突消失。</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err="1"/>
              <a:t>nop</a:t>
            </a:r>
            <a:endParaRPr lang="en-US" altLang="zh-CN" sz="1200" b="1" dirty="0"/>
          </a:p>
          <a:p>
            <a:pPr lvl="3" eaLnBrk="1" hangingPunct="1"/>
            <a:r>
              <a:rPr lang="en-US" altLang="zh-CN" sz="1200" b="1" dirty="0"/>
              <a:t>……</a:t>
            </a:r>
          </a:p>
          <a:p>
            <a:pPr lvl="3" eaLnBrk="1" hangingPunct="1"/>
            <a:r>
              <a:rPr lang="en-US" altLang="zh-CN" sz="1200" b="1" dirty="0" err="1"/>
              <a:t>nop</a:t>
            </a:r>
            <a:endParaRPr lang="en-US" altLang="zh-CN" sz="1200" b="1" dirty="0"/>
          </a:p>
          <a:p>
            <a:pPr lvl="3" eaLnBrk="1" hangingPunct="1"/>
            <a:r>
              <a:rPr lang="en-US" altLang="zh-CN" sz="1200" b="1" dirty="0"/>
              <a:t>sub $s2,</a:t>
            </a:r>
            <a:r>
              <a:rPr lang="en-US" altLang="zh-CN" sz="1200" b="1" dirty="0">
                <a:solidFill>
                  <a:srgbClr val="FF0000"/>
                </a:solidFill>
              </a:rPr>
              <a:t>$s1</a:t>
            </a:r>
            <a:r>
              <a:rPr lang="en-US" altLang="zh-CN" sz="1200" b="1" dirty="0"/>
              <a:t>,$s3</a:t>
            </a:r>
          </a:p>
          <a:p>
            <a:pPr lvl="3" eaLnBrk="1" hangingPunct="1"/>
            <a:endParaRPr lang="en-US" altLang="zh-CN" sz="1200" b="1" dirty="0"/>
          </a:p>
          <a:p>
            <a:pPr lvl="2" eaLnBrk="1" hangingPunct="1"/>
            <a:r>
              <a:rPr lang="zh-CN" altLang="en-US" sz="1400" b="1" dirty="0"/>
              <a:t>如果采用硬件的方法，就是采用插入“气泡”法（具体见</a:t>
            </a:r>
            <a:r>
              <a:rPr lang="en-US" altLang="zh-CN" sz="1400" b="1" dirty="0"/>
              <a:t>7.3.4</a:t>
            </a:r>
            <a:r>
              <a:rPr lang="zh-CN" altLang="en-US" sz="1400" b="1" dirty="0"/>
              <a:t>小节）。</a:t>
            </a:r>
            <a:endParaRPr lang="en-US" altLang="zh-CN" sz="1600" b="1" dirty="0"/>
          </a:p>
        </p:txBody>
      </p:sp>
    </p:spTree>
    <p:extLst>
      <p:ext uri="{BB962C8B-B14F-4D97-AF65-F5344CB8AC3E}">
        <p14:creationId xmlns:p14="http://schemas.microsoft.com/office/powerpoint/2010/main" val="375138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680"/>
            <a:ext cx="8229600" cy="5616624"/>
          </a:xfrm>
        </p:spPr>
        <p:txBody>
          <a:bodyPr rtlCol="0">
            <a:normAutofit/>
          </a:bodyPr>
          <a:lstStyle/>
          <a:p>
            <a:pPr eaLnBrk="1" fontAlgn="auto" hangingPunct="1">
              <a:spcAft>
                <a:spcPts val="0"/>
              </a:spcAft>
              <a:defRPr/>
            </a:pPr>
            <a:r>
              <a:rPr lang="en-US" altLang="zh-CN" b="1" dirty="0">
                <a:ea typeface="黑体" pitchFamily="49" charset="-122"/>
              </a:rPr>
              <a:t>7.3.2  </a:t>
            </a:r>
            <a:r>
              <a:rPr lang="zh-CN" altLang="en-US" b="1" dirty="0">
                <a:ea typeface="黑体" pitchFamily="49" charset="-122"/>
              </a:rPr>
              <a:t>结构冲突处理</a:t>
            </a:r>
            <a:endParaRPr lang="en-US" altLang="zh-CN" sz="1800" b="1" dirty="0"/>
          </a:p>
          <a:p>
            <a:pPr lvl="1" eaLnBrk="1" hangingPunct="1"/>
            <a:endParaRPr lang="en-US" altLang="zh-CN" sz="1200" b="1" dirty="0"/>
          </a:p>
          <a:p>
            <a:pPr lvl="1" eaLnBrk="1" hangingPunct="1"/>
            <a:r>
              <a:rPr lang="zh-CN" altLang="en-US" sz="1400" b="1" dirty="0"/>
              <a:t>多条指令在同一时钟周期都需使用同一操作部件引起的冲突，称为</a:t>
            </a:r>
            <a:r>
              <a:rPr lang="zh-CN" altLang="en-US" sz="1400" b="1" dirty="0">
                <a:solidFill>
                  <a:srgbClr val="FF0000"/>
                </a:solidFill>
              </a:rPr>
              <a:t>结构冲突</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结构冲突也称为</a:t>
            </a:r>
            <a:r>
              <a:rPr lang="zh-CN" altLang="en-US" sz="1400" b="1" dirty="0">
                <a:solidFill>
                  <a:srgbClr val="FF0000"/>
                </a:solidFill>
              </a:rPr>
              <a:t>资源冲突</a:t>
            </a:r>
            <a:r>
              <a:rPr lang="zh-CN" altLang="en-US" sz="1400" b="1" dirty="0"/>
              <a:t>。</a:t>
            </a:r>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例如：计算</a:t>
            </a:r>
            <a:r>
              <a:rPr lang="en-US" altLang="zh-CN" sz="1400" b="1" dirty="0"/>
              <a:t>PC+4</a:t>
            </a:r>
            <a:r>
              <a:rPr lang="zh-CN" altLang="en-US" sz="1400" b="1" dirty="0"/>
              <a:t>、计算分支目标地址、运算器运算都需要使用运算器（</a:t>
            </a:r>
            <a:r>
              <a:rPr lang="en-US" altLang="zh-CN" sz="1400" b="1" dirty="0"/>
              <a:t>ALU</a:t>
            </a:r>
            <a:r>
              <a:rPr lang="zh-CN" altLang="en-US" sz="1400" b="1" dirty="0"/>
              <a:t>），从而导致运算冲突；取指令和访存指令（</a:t>
            </a:r>
            <a:r>
              <a:rPr lang="en-US" altLang="zh-CN" sz="1400" b="1" dirty="0" err="1"/>
              <a:t>lw</a:t>
            </a:r>
            <a:r>
              <a:rPr lang="zh-CN" altLang="en-US" sz="1400" b="1" dirty="0"/>
              <a:t>、</a:t>
            </a:r>
            <a:r>
              <a:rPr lang="en-US" altLang="zh-CN" sz="1400" b="1" dirty="0" err="1"/>
              <a:t>sw</a:t>
            </a:r>
            <a:r>
              <a:rPr lang="zh-CN" altLang="en-US" sz="1400" b="1" dirty="0"/>
              <a:t>）都需要使用存储器，从而导致访存冲突。</a:t>
            </a:r>
            <a:endParaRPr lang="en-US" altLang="zh-CN" sz="1400" b="1" dirty="0"/>
          </a:p>
          <a:p>
            <a:pPr lvl="1" eaLnBrk="1" hangingPunct="1"/>
            <a:endParaRPr lang="en-US" altLang="zh-CN" sz="1400" b="1" dirty="0"/>
          </a:p>
          <a:p>
            <a:pPr lvl="1" eaLnBrk="1" hangingPunct="1"/>
            <a:r>
              <a:rPr lang="zh-CN" altLang="en-US" sz="1400" b="1" dirty="0"/>
              <a:t>解决方法：</a:t>
            </a:r>
            <a:r>
              <a:rPr lang="zh-CN" altLang="en-US" sz="1400" b="1" dirty="0">
                <a:solidFill>
                  <a:srgbClr val="FF0000"/>
                </a:solidFill>
              </a:rPr>
              <a:t>增设加法部件</a:t>
            </a:r>
            <a:r>
              <a:rPr lang="zh-CN" altLang="en-US" sz="1400" b="1" dirty="0"/>
              <a:t>避免运算冲突；</a:t>
            </a:r>
            <a:r>
              <a:rPr lang="zh-CN" altLang="en-US" sz="1400" b="1" dirty="0">
                <a:solidFill>
                  <a:srgbClr val="FF0000"/>
                </a:solidFill>
              </a:rPr>
              <a:t>使用</a:t>
            </a:r>
            <a:r>
              <a:rPr lang="en-US" altLang="zh-CN" sz="1400" b="1" dirty="0">
                <a:solidFill>
                  <a:srgbClr val="FF0000"/>
                </a:solidFill>
              </a:rPr>
              <a:t>2</a:t>
            </a:r>
            <a:r>
              <a:rPr lang="zh-CN" altLang="en-US" sz="1400" b="1" dirty="0">
                <a:solidFill>
                  <a:srgbClr val="FF0000"/>
                </a:solidFill>
              </a:rPr>
              <a:t>个存储器</a:t>
            </a:r>
            <a:r>
              <a:rPr lang="zh-CN" altLang="en-US" sz="1400" b="1" dirty="0"/>
              <a:t>（指令存储器、数据存储器）避免访存冲突；也可以通过</a:t>
            </a:r>
            <a:r>
              <a:rPr lang="zh-CN" altLang="en-US" sz="1400" b="1" dirty="0">
                <a:solidFill>
                  <a:srgbClr val="FF0000"/>
                </a:solidFill>
              </a:rPr>
              <a:t>插入“气泡”</a:t>
            </a:r>
            <a:r>
              <a:rPr lang="zh-CN" altLang="en-US" sz="1400" b="1" dirty="0"/>
              <a:t>延缓取指令的方式解决访存冲突（这种方式会造成流水线性能损失）。</a:t>
            </a:r>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此外，</a:t>
            </a:r>
            <a:r>
              <a:rPr lang="en-US" altLang="zh-CN" sz="1400" b="1" dirty="0"/>
              <a:t>ID</a:t>
            </a:r>
            <a:r>
              <a:rPr lang="zh-CN" altLang="en-US" sz="1400" b="1" dirty="0"/>
              <a:t>段读寄存器与</a:t>
            </a:r>
            <a:r>
              <a:rPr lang="en-US" altLang="zh-CN" sz="1400" b="1" dirty="0"/>
              <a:t>WB</a:t>
            </a:r>
            <a:r>
              <a:rPr lang="zh-CN" altLang="en-US" sz="1400" b="1" dirty="0"/>
              <a:t>段写寄存器的操作，也存在结构冲突。</a:t>
            </a:r>
            <a:endParaRPr lang="en-US" altLang="zh-CN" sz="1400" b="1" dirty="0"/>
          </a:p>
          <a:p>
            <a:pPr lvl="1" eaLnBrk="1" hangingPunct="1"/>
            <a:endParaRPr lang="en-US" altLang="zh-CN" sz="1400" b="1" dirty="0"/>
          </a:p>
          <a:p>
            <a:pPr lvl="1" eaLnBrk="1" hangingPunct="1"/>
            <a:r>
              <a:rPr lang="zh-CN" altLang="en-US" sz="1400" b="1" dirty="0"/>
              <a:t>解决方法：</a:t>
            </a:r>
            <a:r>
              <a:rPr lang="en-US" altLang="zh-CN" sz="1400" b="1" dirty="0"/>
              <a:t>MIPS</a:t>
            </a:r>
            <a:r>
              <a:rPr lang="zh-CN" altLang="en-US" sz="1400" b="1" dirty="0"/>
              <a:t>寄存器堆的读写端口是完全独立的（读操作：</a:t>
            </a:r>
            <a:r>
              <a:rPr lang="en-US" altLang="zh-CN" sz="1400" b="1" dirty="0"/>
              <a:t>R1#</a:t>
            </a:r>
            <a:r>
              <a:rPr lang="zh-CN" altLang="en-US" sz="1400" b="1" dirty="0"/>
              <a:t>、</a:t>
            </a:r>
            <a:r>
              <a:rPr lang="en-US" altLang="zh-CN" sz="1400" b="1" dirty="0"/>
              <a:t>R2#</a:t>
            </a:r>
            <a:r>
              <a:rPr lang="zh-CN" altLang="en-US" sz="1400" b="1" dirty="0"/>
              <a:t>，</a:t>
            </a:r>
            <a:r>
              <a:rPr lang="en-US" altLang="zh-CN" sz="1400" b="1" dirty="0"/>
              <a:t>RD1</a:t>
            </a:r>
            <a:r>
              <a:rPr lang="zh-CN" altLang="en-US" sz="1400" b="1" dirty="0"/>
              <a:t>、</a:t>
            </a:r>
            <a:r>
              <a:rPr lang="en-US" altLang="zh-CN" sz="1400" b="1" dirty="0"/>
              <a:t>RD2</a:t>
            </a:r>
            <a:r>
              <a:rPr lang="zh-CN" altLang="en-US" sz="1400" b="1" dirty="0"/>
              <a:t>；写操作：</a:t>
            </a:r>
            <a:r>
              <a:rPr lang="en-US" altLang="zh-CN" sz="1400" b="1" dirty="0"/>
              <a:t>W#</a:t>
            </a:r>
            <a:r>
              <a:rPr lang="zh-CN" altLang="en-US" sz="1400" b="1" dirty="0"/>
              <a:t>，</a:t>
            </a:r>
            <a:r>
              <a:rPr lang="en-US" altLang="zh-CN" sz="1400" b="1" dirty="0"/>
              <a:t>Din</a:t>
            </a:r>
            <a:r>
              <a:rPr lang="zh-CN" altLang="en-US" sz="1400" b="1" dirty="0"/>
              <a:t>），因此</a:t>
            </a:r>
            <a:r>
              <a:rPr lang="zh-CN" altLang="en-US" sz="1400" b="1" dirty="0">
                <a:solidFill>
                  <a:srgbClr val="FF0000"/>
                </a:solidFill>
              </a:rPr>
              <a:t>不存在寄存器读写操作的结构冲突</a:t>
            </a:r>
            <a:r>
              <a:rPr lang="zh-CN" altLang="en-US" sz="1400" b="1" dirty="0"/>
              <a:t>。</a:t>
            </a:r>
            <a:endParaRPr lang="en-US" altLang="zh-CN" sz="1400" b="1" dirty="0"/>
          </a:p>
        </p:txBody>
      </p:sp>
    </p:spTree>
    <p:extLst>
      <p:ext uri="{BB962C8B-B14F-4D97-AF65-F5344CB8AC3E}">
        <p14:creationId xmlns:p14="http://schemas.microsoft.com/office/powerpoint/2010/main" val="2078843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5616624"/>
          </a:xfrm>
        </p:spPr>
        <p:txBody>
          <a:bodyPr rtlCol="0">
            <a:normAutofit/>
          </a:bodyPr>
          <a:lstStyle/>
          <a:p>
            <a:pPr eaLnBrk="1" fontAlgn="auto" hangingPunct="1">
              <a:spcAft>
                <a:spcPts val="0"/>
              </a:spcAft>
              <a:defRPr/>
            </a:pPr>
            <a:r>
              <a:rPr lang="en-US" altLang="zh-CN" b="1" dirty="0">
                <a:ea typeface="黑体" pitchFamily="49" charset="-122"/>
              </a:rPr>
              <a:t>7.3.3  </a:t>
            </a:r>
            <a:r>
              <a:rPr lang="zh-CN" altLang="en-US" b="1" dirty="0">
                <a:ea typeface="黑体" pitchFamily="49" charset="-122"/>
              </a:rPr>
              <a:t>控制冲突处理</a:t>
            </a:r>
            <a:endParaRPr lang="en-US" altLang="zh-CN" sz="1800" b="1" dirty="0"/>
          </a:p>
          <a:p>
            <a:pPr lvl="1" eaLnBrk="1" hangingPunct="1"/>
            <a:endParaRPr lang="en-US" altLang="zh-CN" sz="1200" b="1" dirty="0"/>
          </a:p>
          <a:p>
            <a:pPr lvl="1" eaLnBrk="1" hangingPunct="1"/>
            <a:r>
              <a:rPr lang="zh-CN" altLang="en-US" sz="1400" b="1" dirty="0"/>
              <a:t>分支指令会引起控制冲突，要解决控制冲突，在执行程序分支跳转时，必须清除流水线中分支指令后续的若干条误取指令。</a:t>
            </a:r>
            <a:endParaRPr lang="en-US" altLang="zh-CN" sz="1400" b="1" dirty="0"/>
          </a:p>
          <a:p>
            <a:pPr lvl="1" eaLnBrk="1" hangingPunct="1"/>
            <a:endParaRPr lang="en-US" altLang="zh-CN" sz="1400" b="1" dirty="0"/>
          </a:p>
          <a:p>
            <a:pPr lvl="2" eaLnBrk="1" hangingPunct="1"/>
            <a:r>
              <a:rPr lang="en-US" altLang="zh-CN" sz="1000" b="1" dirty="0" err="1">
                <a:solidFill>
                  <a:srgbClr val="FF0000"/>
                </a:solidFill>
              </a:rPr>
              <a:t>beq</a:t>
            </a:r>
            <a:r>
              <a:rPr lang="en-US" altLang="zh-CN" sz="1000" b="1" dirty="0"/>
              <a:t> $zero,$zero,8</a:t>
            </a:r>
          </a:p>
          <a:p>
            <a:pPr lvl="2" eaLnBrk="1" hangingPunct="1"/>
            <a:r>
              <a:rPr lang="en-US" altLang="zh-CN" sz="1000" b="1" dirty="0"/>
              <a:t>add $s1,$s2,$s3</a:t>
            </a:r>
          </a:p>
          <a:p>
            <a:pPr lvl="2" eaLnBrk="1" hangingPunct="1"/>
            <a:r>
              <a:rPr lang="en-US" altLang="zh-CN" sz="1000" b="1" dirty="0" err="1"/>
              <a:t>addi</a:t>
            </a:r>
            <a:r>
              <a:rPr lang="en-US" altLang="zh-CN" sz="1000" b="1" dirty="0"/>
              <a:t> $s4,$s5,$s6</a:t>
            </a:r>
          </a:p>
          <a:p>
            <a:pPr lvl="2" eaLnBrk="1" hangingPunct="1"/>
            <a:r>
              <a:rPr lang="en-US" altLang="zh-CN" sz="1000" b="1" dirty="0" err="1">
                <a:solidFill>
                  <a:srgbClr val="FF0000"/>
                </a:solidFill>
              </a:rPr>
              <a:t>bne</a:t>
            </a:r>
            <a:r>
              <a:rPr lang="en-US" altLang="zh-CN" sz="1000" b="1" dirty="0"/>
              <a:t> $s1,$s2,8</a:t>
            </a:r>
          </a:p>
          <a:p>
            <a:pPr lvl="2" eaLnBrk="1" hangingPunct="1"/>
            <a:r>
              <a:rPr lang="en-US" altLang="zh-CN" sz="1000" b="1" dirty="0" err="1"/>
              <a:t>lw</a:t>
            </a:r>
            <a:r>
              <a:rPr lang="en-US" altLang="zh-CN" sz="1000" b="1" dirty="0"/>
              <a:t> $s5,4($s1)</a:t>
            </a:r>
          </a:p>
          <a:p>
            <a:pPr lvl="2" eaLnBrk="1" hangingPunct="1"/>
            <a:r>
              <a:rPr lang="en-US" altLang="zh-CN" sz="1000" b="1" dirty="0" err="1"/>
              <a:t>sw</a:t>
            </a:r>
            <a:r>
              <a:rPr lang="en-US" altLang="zh-CN" sz="1000" b="1" dirty="0"/>
              <a:t> $s6,8($s1)</a:t>
            </a:r>
          </a:p>
          <a:p>
            <a:pPr lvl="2" eaLnBrk="1" hangingPunct="1"/>
            <a:endParaRPr lang="en-US" altLang="zh-CN" sz="1000" b="1" dirty="0"/>
          </a:p>
          <a:p>
            <a:pPr lvl="2" eaLnBrk="1" hangingPunct="1"/>
            <a:endParaRPr lang="en-US" altLang="zh-CN" sz="1000" b="1" dirty="0"/>
          </a:p>
          <a:p>
            <a:pPr lvl="1" eaLnBrk="1" hangingPunct="1"/>
            <a:r>
              <a:rPr lang="zh-CN" altLang="en-US" sz="1400" b="1" dirty="0"/>
              <a:t>因为第</a:t>
            </a:r>
            <a:r>
              <a:rPr lang="en-US" altLang="zh-CN" sz="1400" b="1" dirty="0"/>
              <a:t>1</a:t>
            </a:r>
            <a:r>
              <a:rPr lang="zh-CN" altLang="en-US" sz="1400" b="1" dirty="0"/>
              <a:t>条指令（</a:t>
            </a:r>
            <a:r>
              <a:rPr lang="en-US" altLang="zh-CN" sz="1400" b="1" dirty="0" err="1"/>
              <a:t>beq</a:t>
            </a:r>
            <a:r>
              <a:rPr lang="zh-CN" altLang="en-US" sz="1400" b="1" dirty="0"/>
              <a:t>）的条件成立，因此</a:t>
            </a:r>
            <a:r>
              <a:rPr lang="en-US" altLang="zh-CN" sz="1400" b="1" dirty="0"/>
              <a:t>add</a:t>
            </a:r>
            <a:r>
              <a:rPr lang="zh-CN" altLang="en-US" sz="1400" b="1" dirty="0"/>
              <a:t>、</a:t>
            </a:r>
            <a:r>
              <a:rPr lang="en-US" altLang="zh-CN" sz="1400" b="1" dirty="0" err="1"/>
              <a:t>addi</a:t>
            </a:r>
            <a:r>
              <a:rPr lang="zh-CN" altLang="en-US" sz="1400" b="1" dirty="0"/>
              <a:t>指令属于误取进入流水线的指令，不应该在流水线中执行，需要从流水线中清除。</a:t>
            </a:r>
            <a:endParaRPr lang="en-US" altLang="zh-CN" sz="1400" b="1" dirty="0"/>
          </a:p>
          <a:p>
            <a:pPr lvl="1" eaLnBrk="1" hangingPunct="1"/>
            <a:endParaRPr lang="en-US" altLang="zh-CN" sz="1400" b="1" dirty="0"/>
          </a:p>
          <a:p>
            <a:pPr lvl="1" eaLnBrk="1" hangingPunct="1"/>
            <a:r>
              <a:rPr lang="zh-CN" altLang="en-US" sz="1400" b="1" dirty="0"/>
              <a:t>可以将分支跳转信号（</a:t>
            </a:r>
            <a:r>
              <a:rPr lang="en-US" altLang="zh-CN" sz="1400" b="1" dirty="0" err="1"/>
              <a:t>BranchTaken</a:t>
            </a:r>
            <a:r>
              <a:rPr lang="zh-CN" altLang="en-US" sz="1400" b="1" dirty="0"/>
              <a:t>）作为流水线</a:t>
            </a:r>
            <a:r>
              <a:rPr lang="zh-CN" altLang="en-US" sz="1400" b="1" dirty="0">
                <a:solidFill>
                  <a:srgbClr val="FF0000"/>
                </a:solidFill>
              </a:rPr>
              <a:t>清空信号（</a:t>
            </a:r>
            <a:r>
              <a:rPr lang="en-US" altLang="zh-CN" sz="1400" b="1" dirty="0">
                <a:solidFill>
                  <a:srgbClr val="FF0000"/>
                </a:solidFill>
              </a:rPr>
              <a:t>Flush</a:t>
            </a:r>
            <a:r>
              <a:rPr lang="zh-CN" altLang="en-US" sz="1400" b="1" dirty="0">
                <a:solidFill>
                  <a:srgbClr val="FF0000"/>
                </a:solidFill>
              </a:rPr>
              <a:t>）</a:t>
            </a:r>
            <a:r>
              <a:rPr lang="zh-CN" altLang="en-US" sz="1400" b="1" dirty="0"/>
              <a:t>，直接连接</a:t>
            </a:r>
            <a:r>
              <a:rPr lang="en-US" altLang="zh-CN" sz="1400" b="1" dirty="0"/>
              <a:t>IF/ID</a:t>
            </a:r>
            <a:r>
              <a:rPr lang="zh-CN" altLang="en-US" sz="1400" b="1" dirty="0"/>
              <a:t>、</a:t>
            </a:r>
            <a:r>
              <a:rPr lang="en-US" altLang="zh-CN" sz="1400" b="1" dirty="0"/>
              <a:t>ID/EX</a:t>
            </a:r>
            <a:r>
              <a:rPr lang="zh-CN" altLang="en-US" sz="1400" b="1" dirty="0"/>
              <a:t>流水寄存器的同步清零控制端（见图</a:t>
            </a:r>
            <a:r>
              <a:rPr lang="en-US" altLang="zh-CN" sz="1400" b="1" dirty="0"/>
              <a:t>7.14</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这样，时钟到来后，</a:t>
            </a:r>
            <a:r>
              <a:rPr lang="en-US" altLang="zh-CN" sz="1400" b="1" dirty="0" err="1"/>
              <a:t>beq</a:t>
            </a:r>
            <a:r>
              <a:rPr lang="zh-CN" altLang="en-US" sz="1400" b="1" dirty="0"/>
              <a:t>指令进入</a:t>
            </a:r>
            <a:r>
              <a:rPr lang="en-US" altLang="zh-CN" sz="1400" b="1" dirty="0"/>
              <a:t>MEM</a:t>
            </a:r>
            <a:r>
              <a:rPr lang="zh-CN" altLang="en-US" sz="1400" b="1" dirty="0"/>
              <a:t>段，</a:t>
            </a:r>
            <a:r>
              <a:rPr lang="en-US" altLang="zh-CN" sz="1400" b="1" dirty="0"/>
              <a:t>EX</a:t>
            </a:r>
            <a:r>
              <a:rPr lang="zh-CN" altLang="en-US" sz="1400" b="1" dirty="0"/>
              <a:t>段和</a:t>
            </a:r>
            <a:r>
              <a:rPr lang="en-US" altLang="zh-CN" sz="1400" b="1" dirty="0"/>
              <a:t>ID</a:t>
            </a:r>
            <a:r>
              <a:rPr lang="zh-CN" altLang="en-US" sz="1400" b="1" dirty="0"/>
              <a:t>段被清空（</a:t>
            </a:r>
            <a:r>
              <a:rPr lang="en-US" altLang="zh-CN" sz="1400" b="1" dirty="0" err="1"/>
              <a:t>nop</a:t>
            </a:r>
            <a:r>
              <a:rPr lang="zh-CN" altLang="en-US" sz="1400" b="1" dirty="0"/>
              <a:t>指令），</a:t>
            </a:r>
            <a:r>
              <a:rPr lang="en-US" altLang="zh-CN" sz="1400" b="1" dirty="0"/>
              <a:t>IF</a:t>
            </a:r>
            <a:r>
              <a:rPr lang="zh-CN" altLang="en-US" sz="1400" b="1" dirty="0"/>
              <a:t>段读取新的指令（</a:t>
            </a:r>
            <a:r>
              <a:rPr lang="en-US" altLang="zh-CN" sz="1400" b="1" dirty="0" err="1"/>
              <a:t>bne</a:t>
            </a:r>
            <a:r>
              <a:rPr lang="zh-CN" altLang="en-US" sz="1400" b="1" dirty="0"/>
              <a:t>指令，见图</a:t>
            </a:r>
            <a:r>
              <a:rPr lang="en-US" altLang="zh-CN" sz="1400" b="1" dirty="0"/>
              <a:t>7.15</a:t>
            </a:r>
            <a:r>
              <a:rPr lang="zh-CN" altLang="en-US" sz="1400" b="1" dirty="0"/>
              <a:t>）。</a:t>
            </a:r>
            <a:endParaRPr lang="en-US" altLang="zh-CN" sz="1400" b="1" dirty="0"/>
          </a:p>
        </p:txBody>
      </p:sp>
      <p:grpSp>
        <p:nvGrpSpPr>
          <p:cNvPr id="2" name="组合 1">
            <a:extLst>
              <a:ext uri="{FF2B5EF4-FFF2-40B4-BE49-F238E27FC236}">
                <a16:creationId xmlns:a16="http://schemas.microsoft.com/office/drawing/2014/main" id="{85AF0367-0DAE-8D12-7B75-2EF6CCB36F3D}"/>
              </a:ext>
            </a:extLst>
          </p:cNvPr>
          <p:cNvGrpSpPr/>
          <p:nvPr/>
        </p:nvGrpSpPr>
        <p:grpSpPr>
          <a:xfrm>
            <a:off x="3563888" y="1844824"/>
            <a:ext cx="4495861" cy="1057056"/>
            <a:chOff x="3923928" y="1772816"/>
            <a:chExt cx="4495861" cy="1057056"/>
          </a:xfrm>
        </p:grpSpPr>
        <p:pic>
          <p:nvPicPr>
            <p:cNvPr id="4" name="内容占位符 3">
              <a:extLst>
                <a:ext uri="{FF2B5EF4-FFF2-40B4-BE49-F238E27FC236}">
                  <a16:creationId xmlns:a16="http://schemas.microsoft.com/office/drawing/2014/main" id="{56CFA90C-3E65-28C1-4B88-6C3453F4D0FF}"/>
                </a:ext>
              </a:extLst>
            </p:cNvPr>
            <p:cNvPicPr>
              <a:picLocks noChangeAspect="1"/>
            </p:cNvPicPr>
            <p:nvPr/>
          </p:nvPicPr>
          <p:blipFill>
            <a:blip r:embed="rId2"/>
            <a:stretch>
              <a:fillRect/>
            </a:stretch>
          </p:blipFill>
          <p:spPr bwMode="auto">
            <a:xfrm>
              <a:off x="3923928" y="1772816"/>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F990D699-F7C1-3AE8-DBD2-CB2237EFC463}"/>
                </a:ext>
              </a:extLst>
            </p:cNvPr>
            <p:cNvSpPr txBox="1"/>
            <p:nvPr/>
          </p:nvSpPr>
          <p:spPr>
            <a:xfrm>
              <a:off x="4283968" y="1772816"/>
              <a:ext cx="2233304" cy="246221"/>
            </a:xfrm>
            <a:prstGeom prst="rect">
              <a:avLst/>
            </a:prstGeom>
            <a:noFill/>
          </p:spPr>
          <p:txBody>
            <a:bodyPr wrap="none" rtlCol="0">
              <a:spAutoFit/>
            </a:bodyPr>
            <a:lstStyle/>
            <a:p>
              <a:r>
                <a:rPr lang="en-US" altLang="zh-CN" sz="1000" b="1" dirty="0"/>
                <a:t>  </a:t>
              </a:r>
              <a:r>
                <a:rPr lang="en-US" altLang="zh-CN" sz="1000" b="1" dirty="0" err="1">
                  <a:solidFill>
                    <a:srgbClr val="FF0000"/>
                  </a:solidFill>
                </a:rPr>
                <a:t>addi</a:t>
              </a:r>
              <a:r>
                <a:rPr lang="en-US" altLang="zh-CN" sz="1000" b="1" dirty="0">
                  <a:solidFill>
                    <a:srgbClr val="FF0000"/>
                  </a:solidFill>
                </a:rPr>
                <a:t>                       add                       </a:t>
              </a:r>
              <a:r>
                <a:rPr lang="en-US" altLang="zh-CN" sz="1000" b="1" dirty="0" err="1">
                  <a:solidFill>
                    <a:srgbClr val="FF0000"/>
                  </a:solidFill>
                </a:rPr>
                <a:t>beq</a:t>
              </a:r>
              <a:endParaRPr lang="zh-CN" altLang="en-US" sz="1000" b="1" dirty="0">
                <a:solidFill>
                  <a:srgbClr val="FF0000"/>
                </a:solidFill>
              </a:endParaRPr>
            </a:p>
          </p:txBody>
        </p:sp>
      </p:grpSp>
      <p:grpSp>
        <p:nvGrpSpPr>
          <p:cNvPr id="30" name="组合 29">
            <a:extLst>
              <a:ext uri="{FF2B5EF4-FFF2-40B4-BE49-F238E27FC236}">
                <a16:creationId xmlns:a16="http://schemas.microsoft.com/office/drawing/2014/main" id="{F6B9E1C1-2E3C-2855-5800-AB29CC1E0ABD}"/>
              </a:ext>
            </a:extLst>
          </p:cNvPr>
          <p:cNvGrpSpPr/>
          <p:nvPr/>
        </p:nvGrpSpPr>
        <p:grpSpPr>
          <a:xfrm>
            <a:off x="1331640" y="5527186"/>
            <a:ext cx="7092280" cy="1070166"/>
            <a:chOff x="1331640" y="5373216"/>
            <a:chExt cx="7092280" cy="1070166"/>
          </a:xfrm>
        </p:grpSpPr>
        <p:pic>
          <p:nvPicPr>
            <p:cNvPr id="28" name="图片 27">
              <a:extLst>
                <a:ext uri="{FF2B5EF4-FFF2-40B4-BE49-F238E27FC236}">
                  <a16:creationId xmlns:a16="http://schemas.microsoft.com/office/drawing/2014/main" id="{7EA948E3-5AAA-DD05-564E-EE7EF50756C2}"/>
                </a:ext>
              </a:extLst>
            </p:cNvPr>
            <p:cNvPicPr>
              <a:picLocks noChangeAspect="1"/>
            </p:cNvPicPr>
            <p:nvPr/>
          </p:nvPicPr>
          <p:blipFill>
            <a:blip r:embed="rId3"/>
            <a:stretch>
              <a:fillRect/>
            </a:stretch>
          </p:blipFill>
          <p:spPr>
            <a:xfrm>
              <a:off x="1331640" y="5373216"/>
              <a:ext cx="7092280" cy="721598"/>
            </a:xfrm>
            <a:prstGeom prst="rect">
              <a:avLst/>
            </a:prstGeom>
          </p:spPr>
        </p:pic>
        <p:sp>
          <p:nvSpPr>
            <p:cNvPr id="29" name="文本框 28">
              <a:extLst>
                <a:ext uri="{FF2B5EF4-FFF2-40B4-BE49-F238E27FC236}">
                  <a16:creationId xmlns:a16="http://schemas.microsoft.com/office/drawing/2014/main" id="{F9C29E8E-6409-8AC7-BF32-4FFA9F8C62FB}"/>
                </a:ext>
              </a:extLst>
            </p:cNvPr>
            <p:cNvSpPr txBox="1"/>
            <p:nvPr/>
          </p:nvSpPr>
          <p:spPr>
            <a:xfrm>
              <a:off x="3404826" y="6166383"/>
              <a:ext cx="2757486" cy="276999"/>
            </a:xfrm>
            <a:prstGeom prst="rect">
              <a:avLst/>
            </a:prstGeom>
            <a:noFill/>
          </p:spPr>
          <p:txBody>
            <a:bodyPr wrap="none" rtlCol="0">
              <a:spAutoFit/>
            </a:bodyPr>
            <a:lstStyle/>
            <a:p>
              <a:r>
                <a:rPr lang="zh-CN" altLang="en-US" sz="1200" b="1" dirty="0"/>
                <a:t>图</a:t>
              </a:r>
              <a:r>
                <a:rPr lang="en-US" altLang="zh-CN" sz="1200" b="1" dirty="0"/>
                <a:t>7.15    </a:t>
              </a:r>
              <a:r>
                <a:rPr lang="zh-CN" altLang="en-US" sz="1200" b="1" dirty="0"/>
                <a:t>分支指令执行后的流水线状态</a:t>
              </a:r>
            </a:p>
          </p:txBody>
        </p:sp>
      </p:grpSp>
    </p:spTree>
    <p:extLst>
      <p:ext uri="{BB962C8B-B14F-4D97-AF65-F5344CB8AC3E}">
        <p14:creationId xmlns:p14="http://schemas.microsoft.com/office/powerpoint/2010/main" val="4287877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8F6EB4F-64D6-0879-C4F2-B4ED88EF2A1E}"/>
              </a:ext>
            </a:extLst>
          </p:cNvPr>
          <p:cNvGrpSpPr/>
          <p:nvPr/>
        </p:nvGrpSpPr>
        <p:grpSpPr>
          <a:xfrm>
            <a:off x="323528" y="463413"/>
            <a:ext cx="8208912" cy="5763944"/>
            <a:chOff x="323528" y="463413"/>
            <a:chExt cx="8208912" cy="5763944"/>
          </a:xfrm>
        </p:grpSpPr>
        <p:grpSp>
          <p:nvGrpSpPr>
            <p:cNvPr id="6" name="组合 5">
              <a:extLst>
                <a:ext uri="{FF2B5EF4-FFF2-40B4-BE49-F238E27FC236}">
                  <a16:creationId xmlns:a16="http://schemas.microsoft.com/office/drawing/2014/main" id="{38BAF798-30A2-2462-129B-092FBAEABF3A}"/>
                </a:ext>
              </a:extLst>
            </p:cNvPr>
            <p:cNvGrpSpPr/>
            <p:nvPr/>
          </p:nvGrpSpPr>
          <p:grpSpPr>
            <a:xfrm>
              <a:off x="323528" y="463413"/>
              <a:ext cx="8208912" cy="5763944"/>
              <a:chOff x="2024844" y="3503981"/>
              <a:chExt cx="5094312" cy="3174313"/>
            </a:xfrm>
          </p:grpSpPr>
          <p:pic>
            <p:nvPicPr>
              <p:cNvPr id="7" name="图片 6">
                <a:extLst>
                  <a:ext uri="{FF2B5EF4-FFF2-40B4-BE49-F238E27FC236}">
                    <a16:creationId xmlns:a16="http://schemas.microsoft.com/office/drawing/2014/main" id="{3B84549B-32CF-BAFF-E904-CE88EA3644D8}"/>
                  </a:ext>
                </a:extLst>
              </p:cNvPr>
              <p:cNvPicPr>
                <a:picLocks noChangeAspect="1"/>
              </p:cNvPicPr>
              <p:nvPr/>
            </p:nvPicPr>
            <p:blipFill>
              <a:blip r:embed="rId2"/>
              <a:stretch>
                <a:fillRect/>
              </a:stretch>
            </p:blipFill>
            <p:spPr>
              <a:xfrm>
                <a:off x="2024844" y="3503981"/>
                <a:ext cx="5094312" cy="2862546"/>
              </a:xfrm>
              <a:prstGeom prst="rect">
                <a:avLst/>
              </a:prstGeom>
            </p:spPr>
          </p:pic>
          <p:sp>
            <p:nvSpPr>
              <p:cNvPr id="8" name="文本框 7">
                <a:extLst>
                  <a:ext uri="{FF2B5EF4-FFF2-40B4-BE49-F238E27FC236}">
                    <a16:creationId xmlns:a16="http://schemas.microsoft.com/office/drawing/2014/main" id="{032A7A21-16FD-A8DA-0726-6699FDD051AE}"/>
                  </a:ext>
                </a:extLst>
              </p:cNvPr>
              <p:cNvSpPr txBox="1"/>
              <p:nvPr/>
            </p:nvSpPr>
            <p:spPr>
              <a:xfrm>
                <a:off x="3534863" y="6525745"/>
                <a:ext cx="1725176" cy="152549"/>
              </a:xfrm>
              <a:prstGeom prst="rect">
                <a:avLst/>
              </a:prstGeom>
              <a:noFill/>
            </p:spPr>
            <p:txBody>
              <a:bodyPr wrap="none" rtlCol="0">
                <a:spAutoFit/>
              </a:bodyPr>
              <a:lstStyle/>
              <a:p>
                <a:r>
                  <a:rPr lang="zh-CN" altLang="en-US" sz="1200" b="1" dirty="0"/>
                  <a:t>图</a:t>
                </a:r>
                <a:r>
                  <a:rPr lang="en-US" altLang="zh-CN" sz="1200" b="1" dirty="0"/>
                  <a:t>7.14    MIPS</a:t>
                </a:r>
                <a:r>
                  <a:rPr lang="zh-CN" altLang="en-US" sz="1200" b="1" dirty="0"/>
                  <a:t>流水线中的分支相关处理</a:t>
                </a:r>
              </a:p>
            </p:txBody>
          </p:sp>
        </p:grpSp>
        <p:pic>
          <p:nvPicPr>
            <p:cNvPr id="10" name="图片 9">
              <a:extLst>
                <a:ext uri="{FF2B5EF4-FFF2-40B4-BE49-F238E27FC236}">
                  <a16:creationId xmlns:a16="http://schemas.microsoft.com/office/drawing/2014/main" id="{16A7FD23-8E7D-A923-6D38-823346337F90}"/>
                </a:ext>
              </a:extLst>
            </p:cNvPr>
            <p:cNvPicPr>
              <a:picLocks noChangeAspect="1"/>
            </p:cNvPicPr>
            <p:nvPr/>
          </p:nvPicPr>
          <p:blipFill>
            <a:blip r:embed="rId3"/>
            <a:stretch>
              <a:fillRect/>
            </a:stretch>
          </p:blipFill>
          <p:spPr>
            <a:xfrm>
              <a:off x="6564061" y="671433"/>
              <a:ext cx="434008" cy="144016"/>
            </a:xfrm>
            <a:prstGeom prst="rect">
              <a:avLst/>
            </a:prstGeom>
          </p:spPr>
        </p:pic>
        <p:pic>
          <p:nvPicPr>
            <p:cNvPr id="11" name="图片 10">
              <a:extLst>
                <a:ext uri="{FF2B5EF4-FFF2-40B4-BE49-F238E27FC236}">
                  <a16:creationId xmlns:a16="http://schemas.microsoft.com/office/drawing/2014/main" id="{B299198A-EFAE-532B-E5CC-61A8A71C2BAF}"/>
                </a:ext>
              </a:extLst>
            </p:cNvPr>
            <p:cNvPicPr>
              <a:picLocks noChangeAspect="1"/>
            </p:cNvPicPr>
            <p:nvPr/>
          </p:nvPicPr>
          <p:blipFill>
            <a:blip r:embed="rId3"/>
            <a:stretch>
              <a:fillRect/>
            </a:stretch>
          </p:blipFill>
          <p:spPr>
            <a:xfrm>
              <a:off x="7666384" y="671432"/>
              <a:ext cx="434008" cy="144016"/>
            </a:xfrm>
            <a:prstGeom prst="rect">
              <a:avLst/>
            </a:prstGeom>
          </p:spPr>
        </p:pic>
      </p:grpSp>
    </p:spTree>
    <p:extLst>
      <p:ext uri="{BB962C8B-B14F-4D97-AF65-F5344CB8AC3E}">
        <p14:creationId xmlns:p14="http://schemas.microsoft.com/office/powerpoint/2010/main" val="107835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7D529-BB85-9DA8-CE76-4551C807BCD2}"/>
              </a:ext>
            </a:extLst>
          </p:cNvPr>
          <p:cNvSpPr>
            <a:spLocks noGrp="1"/>
          </p:cNvSpPr>
          <p:nvPr>
            <p:ph idx="1"/>
          </p:nvPr>
        </p:nvSpPr>
        <p:spPr>
          <a:xfrm>
            <a:off x="457200" y="260648"/>
            <a:ext cx="8229600" cy="6552728"/>
          </a:xfrm>
        </p:spPr>
        <p:txBody>
          <a:bodyPr rtlCol="0">
            <a:normAutofit lnSpcReduction="10000"/>
          </a:bodyPr>
          <a:lstStyle/>
          <a:p>
            <a:pPr lvl="1" eaLnBrk="1" hangingPunct="1"/>
            <a:r>
              <a:rPr lang="zh-CN" altLang="en-US" sz="1400" b="1" dirty="0"/>
              <a:t>图</a:t>
            </a:r>
            <a:r>
              <a:rPr lang="en-US" altLang="zh-CN" sz="1400" b="1" dirty="0"/>
              <a:t>7.16</a:t>
            </a:r>
            <a:r>
              <a:rPr lang="zh-CN" altLang="en-US" sz="1400" b="1" dirty="0"/>
              <a:t>：</a:t>
            </a:r>
            <a:r>
              <a:rPr lang="zh-CN" altLang="en-US" sz="1400" b="1" dirty="0">
                <a:solidFill>
                  <a:srgbClr val="FF0000"/>
                </a:solidFill>
              </a:rPr>
              <a:t>在</a:t>
            </a:r>
            <a:r>
              <a:rPr lang="en-US" altLang="zh-CN" sz="1400" b="1" dirty="0">
                <a:solidFill>
                  <a:srgbClr val="FF0000"/>
                </a:solidFill>
              </a:rPr>
              <a:t>EX</a:t>
            </a:r>
            <a:r>
              <a:rPr lang="zh-CN" altLang="en-US" sz="1400" b="1" dirty="0">
                <a:solidFill>
                  <a:srgbClr val="FF0000"/>
                </a:solidFill>
              </a:rPr>
              <a:t>段执行分支指令</a:t>
            </a:r>
            <a:r>
              <a:rPr lang="zh-CN" altLang="en-US" sz="1400" b="1" dirty="0"/>
              <a:t>（</a:t>
            </a:r>
            <a:r>
              <a:rPr lang="en-US" altLang="zh-CN" sz="1400" b="1" dirty="0" err="1"/>
              <a:t>beq</a:t>
            </a:r>
            <a:r>
              <a:rPr lang="zh-CN" altLang="en-US" sz="1400" b="1" dirty="0"/>
              <a:t>）的流水线时空图。</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en-US" altLang="zh-CN" sz="1400" b="1" dirty="0" err="1">
                <a:highlight>
                  <a:srgbClr val="FFFF00"/>
                </a:highlight>
              </a:rPr>
              <a:t>Beq</a:t>
            </a:r>
            <a:r>
              <a:rPr lang="zh-CN" altLang="en-US" sz="1400" b="1" dirty="0">
                <a:highlight>
                  <a:srgbClr val="FFFF00"/>
                </a:highlight>
              </a:rPr>
              <a:t>分支跳转到第</a:t>
            </a:r>
            <a:r>
              <a:rPr lang="en-US" altLang="zh-CN" sz="1400" b="1" dirty="0">
                <a:highlight>
                  <a:srgbClr val="FFFF00"/>
                </a:highlight>
              </a:rPr>
              <a:t>4</a:t>
            </a:r>
            <a:r>
              <a:rPr lang="zh-CN" altLang="en-US" sz="1400" b="1" dirty="0">
                <a:highlight>
                  <a:srgbClr val="FFFF00"/>
                </a:highlight>
              </a:rPr>
              <a:t>条指令，即</a:t>
            </a:r>
            <a:r>
              <a:rPr lang="en-US" altLang="zh-CN" sz="1400" b="1" dirty="0" err="1">
                <a:highlight>
                  <a:srgbClr val="FFFF00"/>
                </a:highlight>
              </a:rPr>
              <a:t>bne</a:t>
            </a:r>
            <a:endParaRPr lang="en-US" altLang="zh-CN" sz="1400" b="1" dirty="0">
              <a:highlight>
                <a:srgbClr val="FFFF00"/>
              </a:highlight>
            </a:endParaRPr>
          </a:p>
          <a:p>
            <a:pPr lvl="1" eaLnBrk="1" hangingPunct="1"/>
            <a:r>
              <a:rPr lang="en-US" altLang="zh-CN" sz="1400" b="1" dirty="0" err="1">
                <a:highlight>
                  <a:srgbClr val="FFFF00"/>
                </a:highlight>
              </a:rPr>
              <a:t>Bne</a:t>
            </a:r>
            <a:r>
              <a:rPr lang="zh-CN" altLang="en-US" sz="1400" b="1" dirty="0">
                <a:highlight>
                  <a:srgbClr val="FFFF00"/>
                </a:highlight>
              </a:rPr>
              <a:t>分支跳转到第</a:t>
            </a:r>
            <a:r>
              <a:rPr lang="en-US" altLang="zh-CN" sz="1400" b="1" dirty="0">
                <a:highlight>
                  <a:srgbClr val="FFFF00"/>
                </a:highlight>
              </a:rPr>
              <a:t>7</a:t>
            </a:r>
            <a:r>
              <a:rPr lang="zh-CN" altLang="en-US" sz="1400" b="1" dirty="0">
                <a:highlight>
                  <a:srgbClr val="FFFF00"/>
                </a:highlight>
              </a:rPr>
              <a:t>条指令，即</a:t>
            </a:r>
            <a:r>
              <a:rPr lang="en-US" altLang="zh-CN" sz="1400" b="1" dirty="0">
                <a:highlight>
                  <a:srgbClr val="FFFF00"/>
                </a:highlight>
              </a:rPr>
              <a:t>new </a:t>
            </a:r>
            <a:r>
              <a:rPr lang="en-US" altLang="zh-CN" sz="1400" b="1" dirty="0" err="1">
                <a:highlight>
                  <a:srgbClr val="FFFF00"/>
                </a:highlight>
              </a:rPr>
              <a:t>instr</a:t>
            </a:r>
            <a:endParaRPr lang="en-US" altLang="zh-CN" sz="1400" b="1" dirty="0">
              <a:highlight>
                <a:srgbClr val="FFFF00"/>
              </a:highlight>
            </a:endParaRPr>
          </a:p>
          <a:p>
            <a:pPr lvl="1" eaLnBrk="1" hangingPunct="1"/>
            <a:endParaRPr lang="en-US" altLang="zh-CN" sz="1400" b="1" dirty="0"/>
          </a:p>
          <a:p>
            <a:pPr lvl="1" eaLnBrk="1" hangingPunct="1"/>
            <a:r>
              <a:rPr lang="zh-CN" altLang="en-US" sz="1400" b="1" dirty="0"/>
              <a:t>图</a:t>
            </a:r>
            <a:r>
              <a:rPr lang="en-US" altLang="zh-CN" sz="1400" b="1" dirty="0"/>
              <a:t>7.17</a:t>
            </a:r>
            <a:r>
              <a:rPr lang="zh-CN" altLang="en-US" sz="1400" b="1" dirty="0"/>
              <a:t>：</a:t>
            </a:r>
            <a:r>
              <a:rPr lang="zh-CN" altLang="en-US" sz="1400" b="1" dirty="0">
                <a:solidFill>
                  <a:srgbClr val="FF0000"/>
                </a:solidFill>
              </a:rPr>
              <a:t>在</a:t>
            </a:r>
            <a:r>
              <a:rPr lang="en-US" altLang="zh-CN" sz="1400" b="1" dirty="0">
                <a:solidFill>
                  <a:srgbClr val="FF0000"/>
                </a:solidFill>
              </a:rPr>
              <a:t>ID</a:t>
            </a:r>
            <a:r>
              <a:rPr lang="zh-CN" altLang="en-US" sz="1400" b="1" dirty="0">
                <a:solidFill>
                  <a:srgbClr val="FF0000"/>
                </a:solidFill>
              </a:rPr>
              <a:t>段执行分支指令</a:t>
            </a:r>
            <a:r>
              <a:rPr lang="zh-CN" altLang="en-US" sz="1400" b="1" dirty="0"/>
              <a:t>（</a:t>
            </a:r>
            <a:r>
              <a:rPr lang="en-US" altLang="zh-CN" sz="1400" b="1" dirty="0" err="1"/>
              <a:t>beq</a:t>
            </a:r>
            <a:r>
              <a:rPr lang="zh-CN" altLang="en-US" sz="1400" b="1" dirty="0"/>
              <a:t>）的流水线时空图；相比图</a:t>
            </a:r>
            <a:r>
              <a:rPr lang="en-US" altLang="zh-CN" sz="1400" b="1" dirty="0"/>
              <a:t>7.16</a:t>
            </a:r>
            <a:r>
              <a:rPr lang="zh-CN" altLang="en-US" sz="1400" b="1" dirty="0"/>
              <a:t>（在</a:t>
            </a:r>
            <a:r>
              <a:rPr lang="en-US" altLang="zh-CN" sz="1400" b="1" dirty="0"/>
              <a:t>EX</a:t>
            </a:r>
            <a:r>
              <a:rPr lang="zh-CN" altLang="en-US" sz="1400" b="1" dirty="0"/>
              <a:t>段执行分支指令），节省了两个时钟周期。</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对于分支指令造成的控制相关，只需要在分支跳转时，将分支指令所在功能段（表</a:t>
            </a:r>
            <a:r>
              <a:rPr lang="en-US" altLang="zh-CN" sz="1400" b="1" dirty="0"/>
              <a:t>7.16</a:t>
            </a:r>
            <a:r>
              <a:rPr lang="zh-CN" altLang="en-US" sz="1400" b="1" dirty="0"/>
              <a:t>为</a:t>
            </a:r>
            <a:r>
              <a:rPr lang="en-US" altLang="zh-CN" sz="1400" b="1" dirty="0"/>
              <a:t>EX</a:t>
            </a:r>
            <a:r>
              <a:rPr lang="zh-CN" altLang="en-US" sz="1400" b="1" dirty="0"/>
              <a:t>段，表</a:t>
            </a:r>
            <a:r>
              <a:rPr lang="en-US" altLang="zh-CN" sz="1400" b="1" dirty="0"/>
              <a:t>7.17</a:t>
            </a:r>
            <a:r>
              <a:rPr lang="zh-CN" altLang="en-US" sz="1400" b="1" dirty="0"/>
              <a:t>为</a:t>
            </a:r>
            <a:r>
              <a:rPr lang="en-US" altLang="zh-CN" sz="1400" b="1" dirty="0"/>
              <a:t>ID</a:t>
            </a:r>
            <a:r>
              <a:rPr lang="zh-CN" altLang="en-US" sz="1400" b="1" dirty="0"/>
              <a:t>段）左侧所有</a:t>
            </a:r>
            <a:r>
              <a:rPr lang="zh-CN" altLang="en-US" sz="1400" b="1" dirty="0">
                <a:solidFill>
                  <a:srgbClr val="FF0000"/>
                </a:solidFill>
              </a:rPr>
              <a:t>流水寄存器</a:t>
            </a:r>
            <a:r>
              <a:rPr lang="zh-CN" altLang="en-US" sz="1400" b="1" dirty="0"/>
              <a:t>（表</a:t>
            </a:r>
            <a:r>
              <a:rPr lang="en-US" altLang="zh-CN" sz="1400" b="1" dirty="0"/>
              <a:t>7.16</a:t>
            </a:r>
            <a:r>
              <a:rPr lang="zh-CN" altLang="en-US" sz="1400" b="1" dirty="0"/>
              <a:t>为</a:t>
            </a:r>
            <a:r>
              <a:rPr lang="en-US" altLang="zh-CN" sz="1400" b="1" dirty="0"/>
              <a:t>IF/ID</a:t>
            </a:r>
            <a:r>
              <a:rPr lang="zh-CN" altLang="en-US" sz="1400" b="1" dirty="0"/>
              <a:t>和</a:t>
            </a:r>
            <a:r>
              <a:rPr lang="en-US" altLang="zh-CN" sz="1400" b="1" dirty="0"/>
              <a:t>ID/EX</a:t>
            </a:r>
            <a:r>
              <a:rPr lang="zh-CN" altLang="en-US" sz="1400" b="1" dirty="0"/>
              <a:t>，表</a:t>
            </a:r>
            <a:r>
              <a:rPr lang="en-US" altLang="zh-CN" sz="1400" b="1" dirty="0"/>
              <a:t>7.17</a:t>
            </a:r>
            <a:r>
              <a:rPr lang="zh-CN" altLang="en-US" sz="1400" b="1" dirty="0"/>
              <a:t>为</a:t>
            </a:r>
            <a:r>
              <a:rPr lang="en-US" altLang="zh-CN" sz="1400" b="1" dirty="0"/>
              <a:t>IF/ID</a:t>
            </a:r>
            <a:r>
              <a:rPr lang="zh-CN" altLang="en-US" sz="1400" b="1" dirty="0"/>
              <a:t>），同步</a:t>
            </a:r>
            <a:r>
              <a:rPr lang="zh-CN" altLang="en-US" sz="1400" b="1" dirty="0">
                <a:solidFill>
                  <a:srgbClr val="FF0000"/>
                </a:solidFill>
              </a:rPr>
              <a:t>清零</a:t>
            </a:r>
            <a:r>
              <a:rPr lang="zh-CN" altLang="en-US" sz="1400" b="1" dirty="0"/>
              <a:t>即可。</a:t>
            </a:r>
            <a:endParaRPr lang="en-US" altLang="zh-CN" sz="1400" b="1" dirty="0"/>
          </a:p>
        </p:txBody>
      </p:sp>
      <p:grpSp>
        <p:nvGrpSpPr>
          <p:cNvPr id="25" name="组合 24">
            <a:extLst>
              <a:ext uri="{FF2B5EF4-FFF2-40B4-BE49-F238E27FC236}">
                <a16:creationId xmlns:a16="http://schemas.microsoft.com/office/drawing/2014/main" id="{FED66866-F655-5AAB-58F1-BECFEF1ABEDF}"/>
              </a:ext>
            </a:extLst>
          </p:cNvPr>
          <p:cNvGrpSpPr/>
          <p:nvPr/>
        </p:nvGrpSpPr>
        <p:grpSpPr>
          <a:xfrm>
            <a:off x="673921" y="1053721"/>
            <a:ext cx="1052247" cy="867601"/>
            <a:chOff x="7452320" y="1988840"/>
            <a:chExt cx="1232267" cy="1213103"/>
          </a:xfrm>
        </p:grpSpPr>
        <p:grpSp>
          <p:nvGrpSpPr>
            <p:cNvPr id="9" name="组合 8">
              <a:extLst>
                <a:ext uri="{FF2B5EF4-FFF2-40B4-BE49-F238E27FC236}">
                  <a16:creationId xmlns:a16="http://schemas.microsoft.com/office/drawing/2014/main" id="{5DC90370-C03F-D741-E974-1EC319D11153}"/>
                </a:ext>
              </a:extLst>
            </p:cNvPr>
            <p:cNvGrpSpPr/>
            <p:nvPr/>
          </p:nvGrpSpPr>
          <p:grpSpPr>
            <a:xfrm>
              <a:off x="7452320" y="1988840"/>
              <a:ext cx="1232267" cy="276999"/>
              <a:chOff x="7452320" y="1988840"/>
              <a:chExt cx="1232267" cy="276999"/>
            </a:xfrm>
          </p:grpSpPr>
          <p:sp>
            <p:nvSpPr>
              <p:cNvPr id="7" name="矩形 6">
                <a:extLst>
                  <a:ext uri="{FF2B5EF4-FFF2-40B4-BE49-F238E27FC236}">
                    <a16:creationId xmlns:a16="http://schemas.microsoft.com/office/drawing/2014/main" id="{0FBBEBD5-90EC-C9AD-9457-FB290C58A1E5}"/>
                  </a:ext>
                </a:extLst>
              </p:cNvPr>
              <p:cNvSpPr/>
              <p:nvPr/>
            </p:nvSpPr>
            <p:spPr>
              <a:xfrm>
                <a:off x="7452320" y="2020736"/>
                <a:ext cx="360040" cy="216024"/>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文本框 7">
                <a:extLst>
                  <a:ext uri="{FF2B5EF4-FFF2-40B4-BE49-F238E27FC236}">
                    <a16:creationId xmlns:a16="http://schemas.microsoft.com/office/drawing/2014/main" id="{A67941F1-69C8-EB94-65E0-9B08E7182D8F}"/>
                  </a:ext>
                </a:extLst>
              </p:cNvPr>
              <p:cNvSpPr txBox="1"/>
              <p:nvPr/>
            </p:nvSpPr>
            <p:spPr>
              <a:xfrm>
                <a:off x="7884368" y="1988840"/>
                <a:ext cx="800219" cy="276999"/>
              </a:xfrm>
              <a:prstGeom prst="rect">
                <a:avLst/>
              </a:prstGeom>
              <a:noFill/>
            </p:spPr>
            <p:txBody>
              <a:bodyPr wrap="none" rtlCol="0">
                <a:spAutoFit/>
              </a:bodyPr>
              <a:lstStyle/>
              <a:p>
                <a:r>
                  <a:rPr lang="zh-CN" altLang="en-US" sz="1200" b="1" dirty="0"/>
                  <a:t>误取指令</a:t>
                </a:r>
              </a:p>
            </p:txBody>
          </p:sp>
        </p:grpSp>
        <p:grpSp>
          <p:nvGrpSpPr>
            <p:cNvPr id="15" name="组合 14">
              <a:extLst>
                <a:ext uri="{FF2B5EF4-FFF2-40B4-BE49-F238E27FC236}">
                  <a16:creationId xmlns:a16="http://schemas.microsoft.com/office/drawing/2014/main" id="{AD08C3B1-5258-1071-CE78-EF1E67D656A5}"/>
                </a:ext>
              </a:extLst>
            </p:cNvPr>
            <p:cNvGrpSpPr/>
            <p:nvPr/>
          </p:nvGrpSpPr>
          <p:grpSpPr>
            <a:xfrm>
              <a:off x="7452320" y="2431921"/>
              <a:ext cx="988368" cy="276999"/>
              <a:chOff x="7452320" y="2431921"/>
              <a:chExt cx="988368" cy="276999"/>
            </a:xfrm>
          </p:grpSpPr>
          <p:sp>
            <p:nvSpPr>
              <p:cNvPr id="12" name="矩形 11">
                <a:extLst>
                  <a:ext uri="{FF2B5EF4-FFF2-40B4-BE49-F238E27FC236}">
                    <a16:creationId xmlns:a16="http://schemas.microsoft.com/office/drawing/2014/main" id="{A4AE7469-3674-06B0-28B0-0DBDF94EF873}"/>
                  </a:ext>
                </a:extLst>
              </p:cNvPr>
              <p:cNvSpPr/>
              <p:nvPr/>
            </p:nvSpPr>
            <p:spPr>
              <a:xfrm>
                <a:off x="7452320" y="2463817"/>
                <a:ext cx="360040" cy="21602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highlight>
                    <a:srgbClr val="FF9900"/>
                  </a:highlight>
                </a:endParaRPr>
              </a:p>
            </p:txBody>
          </p:sp>
          <p:sp>
            <p:nvSpPr>
              <p:cNvPr id="14" name="文本框 13">
                <a:extLst>
                  <a:ext uri="{FF2B5EF4-FFF2-40B4-BE49-F238E27FC236}">
                    <a16:creationId xmlns:a16="http://schemas.microsoft.com/office/drawing/2014/main" id="{15388416-7522-6111-BD39-775399B6A4CE}"/>
                  </a:ext>
                </a:extLst>
              </p:cNvPr>
              <p:cNvSpPr txBox="1"/>
              <p:nvPr/>
            </p:nvSpPr>
            <p:spPr>
              <a:xfrm>
                <a:off x="7948245" y="2431921"/>
                <a:ext cx="492443" cy="276999"/>
              </a:xfrm>
              <a:prstGeom prst="rect">
                <a:avLst/>
              </a:prstGeom>
              <a:noFill/>
            </p:spPr>
            <p:txBody>
              <a:bodyPr wrap="none" rtlCol="0">
                <a:spAutoFit/>
              </a:bodyPr>
              <a:lstStyle/>
              <a:p>
                <a:r>
                  <a:rPr lang="zh-CN" altLang="en-US" sz="1200" b="1" dirty="0"/>
                  <a:t>清空</a:t>
                </a:r>
              </a:p>
            </p:txBody>
          </p:sp>
        </p:grpSp>
        <p:grpSp>
          <p:nvGrpSpPr>
            <p:cNvPr id="16" name="组合 15">
              <a:extLst>
                <a:ext uri="{FF2B5EF4-FFF2-40B4-BE49-F238E27FC236}">
                  <a16:creationId xmlns:a16="http://schemas.microsoft.com/office/drawing/2014/main" id="{5B713DC8-BBC2-DC19-C219-D0370D4877FE}"/>
                </a:ext>
              </a:extLst>
            </p:cNvPr>
            <p:cNvGrpSpPr/>
            <p:nvPr/>
          </p:nvGrpSpPr>
          <p:grpSpPr>
            <a:xfrm>
              <a:off x="7452320" y="2924944"/>
              <a:ext cx="924491" cy="276999"/>
              <a:chOff x="7452320" y="1988840"/>
              <a:chExt cx="924491" cy="276999"/>
            </a:xfrm>
          </p:grpSpPr>
          <p:sp>
            <p:nvSpPr>
              <p:cNvPr id="17" name="矩形 16">
                <a:extLst>
                  <a:ext uri="{FF2B5EF4-FFF2-40B4-BE49-F238E27FC236}">
                    <a16:creationId xmlns:a16="http://schemas.microsoft.com/office/drawing/2014/main" id="{ED0CCB09-D6D8-8080-C484-22BA71651700}"/>
                  </a:ext>
                </a:extLst>
              </p:cNvPr>
              <p:cNvSpPr/>
              <p:nvPr/>
            </p:nvSpPr>
            <p:spPr>
              <a:xfrm>
                <a:off x="7452320" y="2020736"/>
                <a:ext cx="360040" cy="216024"/>
              </a:xfrm>
              <a:prstGeom prst="rect">
                <a:avLst/>
              </a:prstGeom>
              <a:pattFill prst="wdUpDiag">
                <a:fgClr>
                  <a:srgbClr val="00B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文本框 17">
                <a:extLst>
                  <a:ext uri="{FF2B5EF4-FFF2-40B4-BE49-F238E27FC236}">
                    <a16:creationId xmlns:a16="http://schemas.microsoft.com/office/drawing/2014/main" id="{CC8B4089-E187-EC09-ECCA-55B0972B7820}"/>
                  </a:ext>
                </a:extLst>
              </p:cNvPr>
              <p:cNvSpPr txBox="1"/>
              <p:nvPr/>
            </p:nvSpPr>
            <p:spPr>
              <a:xfrm>
                <a:off x="7884368" y="1988840"/>
                <a:ext cx="492443" cy="276999"/>
              </a:xfrm>
              <a:prstGeom prst="rect">
                <a:avLst/>
              </a:prstGeom>
              <a:noFill/>
            </p:spPr>
            <p:txBody>
              <a:bodyPr wrap="none" rtlCol="0">
                <a:spAutoFit/>
              </a:bodyPr>
              <a:lstStyle/>
              <a:p>
                <a:r>
                  <a:rPr lang="zh-CN" altLang="en-US" sz="1200" b="1" dirty="0"/>
                  <a:t>气泡</a:t>
                </a:r>
              </a:p>
            </p:txBody>
          </p:sp>
        </p:grpSp>
      </p:grpSp>
      <p:grpSp>
        <p:nvGrpSpPr>
          <p:cNvPr id="26" name="组合 25">
            <a:extLst>
              <a:ext uri="{FF2B5EF4-FFF2-40B4-BE49-F238E27FC236}">
                <a16:creationId xmlns:a16="http://schemas.microsoft.com/office/drawing/2014/main" id="{B518BF78-C412-A104-7D3E-764B6F089D13}"/>
              </a:ext>
            </a:extLst>
          </p:cNvPr>
          <p:cNvGrpSpPr/>
          <p:nvPr/>
        </p:nvGrpSpPr>
        <p:grpSpPr>
          <a:xfrm>
            <a:off x="6281583" y="4137412"/>
            <a:ext cx="1098729" cy="587732"/>
            <a:chOff x="7092280" y="5333104"/>
            <a:chExt cx="1232267" cy="720080"/>
          </a:xfrm>
        </p:grpSpPr>
        <p:grpSp>
          <p:nvGrpSpPr>
            <p:cNvPr id="19" name="组合 18">
              <a:extLst>
                <a:ext uri="{FF2B5EF4-FFF2-40B4-BE49-F238E27FC236}">
                  <a16:creationId xmlns:a16="http://schemas.microsoft.com/office/drawing/2014/main" id="{B5FB4DD0-63D5-F8CC-A18B-0D0FA6B7523A}"/>
                </a:ext>
              </a:extLst>
            </p:cNvPr>
            <p:cNvGrpSpPr/>
            <p:nvPr/>
          </p:nvGrpSpPr>
          <p:grpSpPr>
            <a:xfrm>
              <a:off x="7092280" y="5333104"/>
              <a:ext cx="1232267" cy="276999"/>
              <a:chOff x="7452320" y="1988840"/>
              <a:chExt cx="1232267" cy="276999"/>
            </a:xfrm>
          </p:grpSpPr>
          <p:sp>
            <p:nvSpPr>
              <p:cNvPr id="20" name="矩形 19">
                <a:extLst>
                  <a:ext uri="{FF2B5EF4-FFF2-40B4-BE49-F238E27FC236}">
                    <a16:creationId xmlns:a16="http://schemas.microsoft.com/office/drawing/2014/main" id="{5ECAF5D7-3811-5AAE-3FAE-6BF9CA78C346}"/>
                  </a:ext>
                </a:extLst>
              </p:cNvPr>
              <p:cNvSpPr/>
              <p:nvPr/>
            </p:nvSpPr>
            <p:spPr>
              <a:xfrm>
                <a:off x="7452320" y="2020736"/>
                <a:ext cx="360040" cy="216024"/>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5827114B-2A70-B5D0-6224-036262990FDB}"/>
                  </a:ext>
                </a:extLst>
              </p:cNvPr>
              <p:cNvSpPr txBox="1"/>
              <p:nvPr/>
            </p:nvSpPr>
            <p:spPr>
              <a:xfrm>
                <a:off x="7884368" y="1988840"/>
                <a:ext cx="800219" cy="276999"/>
              </a:xfrm>
              <a:prstGeom prst="rect">
                <a:avLst/>
              </a:prstGeom>
              <a:noFill/>
            </p:spPr>
            <p:txBody>
              <a:bodyPr wrap="none" rtlCol="0">
                <a:spAutoFit/>
              </a:bodyPr>
              <a:lstStyle/>
              <a:p>
                <a:r>
                  <a:rPr lang="zh-CN" altLang="en-US" sz="1200" b="1" dirty="0"/>
                  <a:t>误取指令</a:t>
                </a:r>
              </a:p>
            </p:txBody>
          </p:sp>
        </p:grpSp>
        <p:grpSp>
          <p:nvGrpSpPr>
            <p:cNvPr id="22" name="组合 21">
              <a:extLst>
                <a:ext uri="{FF2B5EF4-FFF2-40B4-BE49-F238E27FC236}">
                  <a16:creationId xmlns:a16="http://schemas.microsoft.com/office/drawing/2014/main" id="{9A18C642-047D-8B24-7B03-C217A321657C}"/>
                </a:ext>
              </a:extLst>
            </p:cNvPr>
            <p:cNvGrpSpPr/>
            <p:nvPr/>
          </p:nvGrpSpPr>
          <p:grpSpPr>
            <a:xfrm>
              <a:off x="7092280" y="5776185"/>
              <a:ext cx="988368" cy="276999"/>
              <a:chOff x="7452320" y="2431921"/>
              <a:chExt cx="988368" cy="276999"/>
            </a:xfrm>
          </p:grpSpPr>
          <p:sp>
            <p:nvSpPr>
              <p:cNvPr id="23" name="矩形 22">
                <a:extLst>
                  <a:ext uri="{FF2B5EF4-FFF2-40B4-BE49-F238E27FC236}">
                    <a16:creationId xmlns:a16="http://schemas.microsoft.com/office/drawing/2014/main" id="{563D7C08-BB0F-FBF8-1F15-6FF039A57A00}"/>
                  </a:ext>
                </a:extLst>
              </p:cNvPr>
              <p:cNvSpPr/>
              <p:nvPr/>
            </p:nvSpPr>
            <p:spPr>
              <a:xfrm>
                <a:off x="7452320" y="2463817"/>
                <a:ext cx="360040" cy="21602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highlight>
                    <a:srgbClr val="FF9900"/>
                  </a:highlight>
                </a:endParaRPr>
              </a:p>
            </p:txBody>
          </p:sp>
          <p:sp>
            <p:nvSpPr>
              <p:cNvPr id="24" name="文本框 23">
                <a:extLst>
                  <a:ext uri="{FF2B5EF4-FFF2-40B4-BE49-F238E27FC236}">
                    <a16:creationId xmlns:a16="http://schemas.microsoft.com/office/drawing/2014/main" id="{EC754BDD-1B17-BD64-C8F7-F00B2367D77D}"/>
                  </a:ext>
                </a:extLst>
              </p:cNvPr>
              <p:cNvSpPr txBox="1"/>
              <p:nvPr/>
            </p:nvSpPr>
            <p:spPr>
              <a:xfrm>
                <a:off x="7948245" y="2431921"/>
                <a:ext cx="492443" cy="276999"/>
              </a:xfrm>
              <a:prstGeom prst="rect">
                <a:avLst/>
              </a:prstGeom>
              <a:noFill/>
            </p:spPr>
            <p:txBody>
              <a:bodyPr wrap="none" rtlCol="0">
                <a:spAutoFit/>
              </a:bodyPr>
              <a:lstStyle/>
              <a:p>
                <a:r>
                  <a:rPr lang="zh-CN" altLang="en-US" sz="1200" b="1" dirty="0"/>
                  <a:t>清空</a:t>
                </a:r>
              </a:p>
            </p:txBody>
          </p:sp>
        </p:grpSp>
      </p:grpSp>
      <p:grpSp>
        <p:nvGrpSpPr>
          <p:cNvPr id="36" name="组合 35">
            <a:extLst>
              <a:ext uri="{FF2B5EF4-FFF2-40B4-BE49-F238E27FC236}">
                <a16:creationId xmlns:a16="http://schemas.microsoft.com/office/drawing/2014/main" id="{493734C3-27A8-849F-B262-11A2C6C15D6D}"/>
              </a:ext>
            </a:extLst>
          </p:cNvPr>
          <p:cNvGrpSpPr/>
          <p:nvPr/>
        </p:nvGrpSpPr>
        <p:grpSpPr>
          <a:xfrm>
            <a:off x="1871915" y="746381"/>
            <a:ext cx="4262191" cy="1905004"/>
            <a:chOff x="1605955" y="727258"/>
            <a:chExt cx="3986626" cy="1905004"/>
          </a:xfrm>
        </p:grpSpPr>
        <p:sp>
          <p:nvSpPr>
            <p:cNvPr id="27" name="文本框 26">
              <a:extLst>
                <a:ext uri="{FF2B5EF4-FFF2-40B4-BE49-F238E27FC236}">
                  <a16:creationId xmlns:a16="http://schemas.microsoft.com/office/drawing/2014/main" id="{D328FCCD-6E2C-6259-9563-84CA3B1AF8D4}"/>
                </a:ext>
              </a:extLst>
            </p:cNvPr>
            <p:cNvSpPr txBox="1"/>
            <p:nvPr/>
          </p:nvSpPr>
          <p:spPr>
            <a:xfrm>
              <a:off x="1815585" y="2355263"/>
              <a:ext cx="3776996" cy="276999"/>
            </a:xfrm>
            <a:prstGeom prst="rect">
              <a:avLst/>
            </a:prstGeom>
            <a:noFill/>
          </p:spPr>
          <p:txBody>
            <a:bodyPr wrap="none" rtlCol="0">
              <a:spAutoFit/>
            </a:bodyPr>
            <a:lstStyle/>
            <a:p>
              <a:r>
                <a:rPr lang="zh-CN" altLang="en-US" sz="1200" b="1" dirty="0"/>
                <a:t>图</a:t>
              </a:r>
              <a:r>
                <a:rPr lang="en-US" altLang="zh-CN" sz="1200" b="1" dirty="0"/>
                <a:t>7.16    </a:t>
              </a:r>
              <a:r>
                <a:rPr lang="zh-CN" altLang="en-US" sz="1200" b="1" dirty="0"/>
                <a:t>在</a:t>
              </a:r>
              <a:r>
                <a:rPr lang="en-US" altLang="zh-CN" sz="1200" b="1" dirty="0"/>
                <a:t>EX</a:t>
              </a:r>
              <a:r>
                <a:rPr lang="zh-CN" altLang="en-US" sz="1200" b="1" dirty="0"/>
                <a:t>段执行分支指令（</a:t>
              </a:r>
              <a:r>
                <a:rPr lang="en-US" altLang="zh-CN" sz="1200" b="1" dirty="0" err="1"/>
                <a:t>beq</a:t>
              </a:r>
              <a:r>
                <a:rPr lang="zh-CN" altLang="en-US" sz="1200" b="1" dirty="0"/>
                <a:t>）的流水线时空图</a:t>
              </a:r>
            </a:p>
          </p:txBody>
        </p:sp>
        <p:pic>
          <p:nvPicPr>
            <p:cNvPr id="35" name="图片 34">
              <a:extLst>
                <a:ext uri="{FF2B5EF4-FFF2-40B4-BE49-F238E27FC236}">
                  <a16:creationId xmlns:a16="http://schemas.microsoft.com/office/drawing/2014/main" id="{DDD25A0E-6844-74E3-FCAB-0F1EFA91FAA7}"/>
                </a:ext>
              </a:extLst>
            </p:cNvPr>
            <p:cNvPicPr>
              <a:picLocks noChangeAspect="1"/>
            </p:cNvPicPr>
            <p:nvPr/>
          </p:nvPicPr>
          <p:blipFill>
            <a:blip r:embed="rId2"/>
            <a:stretch>
              <a:fillRect/>
            </a:stretch>
          </p:blipFill>
          <p:spPr>
            <a:xfrm>
              <a:off x="1605955" y="727258"/>
              <a:ext cx="3851920" cy="1482283"/>
            </a:xfrm>
            <a:prstGeom prst="rect">
              <a:avLst/>
            </a:prstGeom>
          </p:spPr>
        </p:pic>
      </p:grpSp>
      <p:grpSp>
        <p:nvGrpSpPr>
          <p:cNvPr id="39" name="组合 38">
            <a:extLst>
              <a:ext uri="{FF2B5EF4-FFF2-40B4-BE49-F238E27FC236}">
                <a16:creationId xmlns:a16="http://schemas.microsoft.com/office/drawing/2014/main" id="{A47E9558-D594-E6D0-F157-A3361C9B7386}"/>
              </a:ext>
            </a:extLst>
          </p:cNvPr>
          <p:cNvGrpSpPr/>
          <p:nvPr/>
        </p:nvGrpSpPr>
        <p:grpSpPr>
          <a:xfrm>
            <a:off x="1656185" y="4226761"/>
            <a:ext cx="4211960" cy="1611858"/>
            <a:chOff x="1605955" y="3822333"/>
            <a:chExt cx="4211960" cy="1611858"/>
          </a:xfrm>
        </p:grpSpPr>
        <p:sp>
          <p:nvSpPr>
            <p:cNvPr id="28" name="文本框 27">
              <a:extLst>
                <a:ext uri="{FF2B5EF4-FFF2-40B4-BE49-F238E27FC236}">
                  <a16:creationId xmlns:a16="http://schemas.microsoft.com/office/drawing/2014/main" id="{2414ACE3-7537-90D1-A2A4-4372358ABB33}"/>
                </a:ext>
              </a:extLst>
            </p:cNvPr>
            <p:cNvSpPr txBox="1"/>
            <p:nvPr/>
          </p:nvSpPr>
          <p:spPr>
            <a:xfrm>
              <a:off x="1897727" y="5157192"/>
              <a:ext cx="3756156" cy="276999"/>
            </a:xfrm>
            <a:prstGeom prst="rect">
              <a:avLst/>
            </a:prstGeom>
            <a:noFill/>
          </p:spPr>
          <p:txBody>
            <a:bodyPr wrap="none" rtlCol="0">
              <a:spAutoFit/>
            </a:bodyPr>
            <a:lstStyle/>
            <a:p>
              <a:r>
                <a:rPr lang="zh-CN" altLang="en-US" sz="1200" b="1" dirty="0"/>
                <a:t>图</a:t>
              </a:r>
              <a:r>
                <a:rPr lang="en-US" altLang="zh-CN" sz="1200" b="1" dirty="0"/>
                <a:t>7.17    </a:t>
              </a:r>
              <a:r>
                <a:rPr lang="zh-CN" altLang="en-US" sz="1200" b="1" dirty="0"/>
                <a:t>在</a:t>
              </a:r>
              <a:r>
                <a:rPr lang="en-US" altLang="zh-CN" sz="1200" b="1" dirty="0"/>
                <a:t>ID</a:t>
              </a:r>
              <a:r>
                <a:rPr lang="zh-CN" altLang="en-US" sz="1200" b="1" dirty="0"/>
                <a:t>段执行分支指令（</a:t>
              </a:r>
              <a:r>
                <a:rPr lang="en-US" altLang="zh-CN" sz="1200" b="1" dirty="0" err="1"/>
                <a:t>beq</a:t>
              </a:r>
              <a:r>
                <a:rPr lang="zh-CN" altLang="en-US" sz="1200" b="1" dirty="0"/>
                <a:t>）的流水线时空图</a:t>
              </a:r>
            </a:p>
          </p:txBody>
        </p:sp>
        <p:pic>
          <p:nvPicPr>
            <p:cNvPr id="38" name="图片 37">
              <a:extLst>
                <a:ext uri="{FF2B5EF4-FFF2-40B4-BE49-F238E27FC236}">
                  <a16:creationId xmlns:a16="http://schemas.microsoft.com/office/drawing/2014/main" id="{856E8842-A883-F1B7-4FF7-54FDDF27D212}"/>
                </a:ext>
              </a:extLst>
            </p:cNvPr>
            <p:cNvPicPr>
              <a:picLocks noChangeAspect="1"/>
            </p:cNvPicPr>
            <p:nvPr/>
          </p:nvPicPr>
          <p:blipFill>
            <a:blip r:embed="rId3"/>
            <a:stretch>
              <a:fillRect/>
            </a:stretch>
          </p:blipFill>
          <p:spPr>
            <a:xfrm>
              <a:off x="1605955" y="3822333"/>
              <a:ext cx="4211960" cy="1262851"/>
            </a:xfrm>
            <a:prstGeom prst="rect">
              <a:avLst/>
            </a:prstGeom>
          </p:spPr>
        </p:pic>
      </p:grpSp>
      <p:sp>
        <p:nvSpPr>
          <p:cNvPr id="2" name="文本框 1">
            <a:extLst>
              <a:ext uri="{FF2B5EF4-FFF2-40B4-BE49-F238E27FC236}">
                <a16:creationId xmlns:a16="http://schemas.microsoft.com/office/drawing/2014/main" id="{A6929916-C38C-41A4-A50A-83A7CC75E693}"/>
              </a:ext>
            </a:extLst>
          </p:cNvPr>
          <p:cNvSpPr txBox="1"/>
          <p:nvPr/>
        </p:nvSpPr>
        <p:spPr>
          <a:xfrm>
            <a:off x="6332780" y="810373"/>
            <a:ext cx="2592287" cy="1754326"/>
          </a:xfrm>
          <a:prstGeom prst="rect">
            <a:avLst/>
          </a:prstGeom>
          <a:noFill/>
        </p:spPr>
        <p:txBody>
          <a:bodyPr wrap="square" rtlCol="0">
            <a:spAutoFit/>
          </a:bodyPr>
          <a:lstStyle/>
          <a:p>
            <a:r>
              <a:rPr lang="en-US" altLang="zh-CN" dirty="0"/>
              <a:t>1  </a:t>
            </a:r>
            <a:r>
              <a:rPr lang="en-US" altLang="zh-CN" dirty="0" err="1"/>
              <a:t>beq</a:t>
            </a:r>
            <a:r>
              <a:rPr lang="en-US" altLang="zh-CN" dirty="0"/>
              <a:t> $0,$0,8</a:t>
            </a:r>
          </a:p>
          <a:p>
            <a:r>
              <a:rPr lang="en-US" altLang="zh-CN" dirty="0">
                <a:highlight>
                  <a:srgbClr val="FFFF00"/>
                </a:highlight>
              </a:rPr>
              <a:t>2  add $1,$2,$3</a:t>
            </a:r>
          </a:p>
          <a:p>
            <a:r>
              <a:rPr lang="en-US" altLang="zh-CN" dirty="0">
                <a:highlight>
                  <a:srgbClr val="FFFF00"/>
                </a:highlight>
              </a:rPr>
              <a:t>3  </a:t>
            </a:r>
            <a:r>
              <a:rPr lang="en-US" altLang="zh-CN" dirty="0" err="1">
                <a:highlight>
                  <a:srgbClr val="FFFF00"/>
                </a:highlight>
              </a:rPr>
              <a:t>addi</a:t>
            </a:r>
            <a:r>
              <a:rPr lang="en-US" altLang="zh-CN" dirty="0">
                <a:highlight>
                  <a:srgbClr val="FFFF00"/>
                </a:highlight>
              </a:rPr>
              <a:t> $4,$5,$6</a:t>
            </a:r>
          </a:p>
          <a:p>
            <a:r>
              <a:rPr lang="en-US" altLang="zh-CN" dirty="0"/>
              <a:t>4  </a:t>
            </a:r>
            <a:r>
              <a:rPr lang="en-US" altLang="zh-CN" dirty="0" err="1"/>
              <a:t>bne</a:t>
            </a:r>
            <a:r>
              <a:rPr lang="en-US" altLang="zh-CN" dirty="0"/>
              <a:t>  $1,$2,8</a:t>
            </a:r>
          </a:p>
          <a:p>
            <a:r>
              <a:rPr lang="en-US" altLang="zh-CN" dirty="0">
                <a:highlight>
                  <a:srgbClr val="FFFF00"/>
                </a:highlight>
              </a:rPr>
              <a:t>5  </a:t>
            </a:r>
            <a:r>
              <a:rPr lang="en-US" altLang="zh-CN" dirty="0" err="1">
                <a:highlight>
                  <a:srgbClr val="FFFF00"/>
                </a:highlight>
              </a:rPr>
              <a:t>lw</a:t>
            </a:r>
            <a:r>
              <a:rPr lang="en-US" altLang="zh-CN" dirty="0">
                <a:highlight>
                  <a:srgbClr val="FFFF00"/>
                </a:highlight>
              </a:rPr>
              <a:t> $5,4($1)</a:t>
            </a:r>
          </a:p>
          <a:p>
            <a:r>
              <a:rPr lang="en-US" altLang="zh-CN" dirty="0">
                <a:highlight>
                  <a:srgbClr val="FFFF00"/>
                </a:highlight>
              </a:rPr>
              <a:t>6  </a:t>
            </a:r>
            <a:r>
              <a:rPr lang="en-US" altLang="zh-CN" dirty="0" err="1">
                <a:highlight>
                  <a:srgbClr val="FFFF00"/>
                </a:highlight>
              </a:rPr>
              <a:t>sw</a:t>
            </a:r>
            <a:r>
              <a:rPr lang="en-US" altLang="zh-CN" dirty="0">
                <a:highlight>
                  <a:srgbClr val="FFFF00"/>
                </a:highlight>
              </a:rPr>
              <a:t> $6,8($1)</a:t>
            </a:r>
            <a:endParaRPr lang="zh-CN" altLang="en-US" dirty="0">
              <a:highlight>
                <a:srgbClr val="FFFF00"/>
              </a:highlight>
            </a:endParaRPr>
          </a:p>
        </p:txBody>
      </p:sp>
    </p:spTree>
    <p:extLst>
      <p:ext uri="{BB962C8B-B14F-4D97-AF65-F5344CB8AC3E}">
        <p14:creationId xmlns:p14="http://schemas.microsoft.com/office/powerpoint/2010/main" val="117840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5616624"/>
          </a:xfrm>
        </p:spPr>
        <p:txBody>
          <a:bodyPr rtlCol="0">
            <a:normAutofit/>
          </a:bodyPr>
          <a:lstStyle/>
          <a:p>
            <a:pPr eaLnBrk="1" fontAlgn="auto" hangingPunct="1">
              <a:spcAft>
                <a:spcPts val="0"/>
              </a:spcAft>
              <a:defRPr/>
            </a:pPr>
            <a:r>
              <a:rPr lang="en-US" altLang="zh-CN" b="1" dirty="0">
                <a:ea typeface="黑体" pitchFamily="49" charset="-122"/>
              </a:rPr>
              <a:t>7.3.4  </a:t>
            </a:r>
            <a:r>
              <a:rPr lang="zh-CN" altLang="en-US" b="1" dirty="0">
                <a:ea typeface="黑体" pitchFamily="49" charset="-122"/>
              </a:rPr>
              <a:t>插入气泡解决数据冲突</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、程序中的数据相关</a:t>
            </a:r>
            <a:endParaRPr lang="en-US" altLang="zh-CN" sz="1400" b="1" dirty="0"/>
          </a:p>
          <a:p>
            <a:pPr lvl="2" eaLnBrk="1" hangingPunct="1"/>
            <a:endParaRPr lang="en-US" altLang="zh-CN" sz="1400" b="1" dirty="0"/>
          </a:p>
          <a:p>
            <a:pPr lvl="2" eaLnBrk="1" hangingPunct="1"/>
            <a:r>
              <a:rPr lang="zh-CN" altLang="en-US" sz="1400" b="1" dirty="0"/>
              <a:t>在</a:t>
            </a:r>
            <a:r>
              <a:rPr lang="en-US" altLang="zh-CN" sz="1400" b="1" dirty="0"/>
              <a:t>5</a:t>
            </a:r>
            <a:r>
              <a:rPr lang="zh-CN" altLang="en-US" sz="1400" b="1" dirty="0"/>
              <a:t>段流水线中，</a:t>
            </a:r>
            <a:r>
              <a:rPr lang="en-US" altLang="zh-CN" sz="1400" b="1" dirty="0"/>
              <a:t>ID</a:t>
            </a:r>
            <a:r>
              <a:rPr lang="zh-CN" altLang="en-US" sz="1400" b="1" dirty="0"/>
              <a:t>段从寄存器堆中取操作数时，才会发生数据相关；因此只需要</a:t>
            </a:r>
            <a:r>
              <a:rPr lang="en-US" altLang="zh-CN" sz="1400" b="1" dirty="0">
                <a:solidFill>
                  <a:srgbClr val="FF0000"/>
                </a:solidFill>
              </a:rPr>
              <a:t>ID</a:t>
            </a:r>
            <a:r>
              <a:rPr lang="zh-CN" altLang="en-US" sz="1400" b="1" dirty="0">
                <a:solidFill>
                  <a:srgbClr val="FF0000"/>
                </a:solidFill>
              </a:rPr>
              <a:t>段</a:t>
            </a:r>
            <a:r>
              <a:rPr lang="zh-CN" altLang="en-US" sz="1400" b="1" dirty="0"/>
              <a:t>指令</a:t>
            </a:r>
            <a:r>
              <a:rPr lang="zh-CN" altLang="en-US" sz="1400" b="1" dirty="0">
                <a:solidFill>
                  <a:srgbClr val="FF0000"/>
                </a:solidFill>
              </a:rPr>
              <a:t>与</a:t>
            </a:r>
            <a:r>
              <a:rPr lang="en-US" altLang="zh-CN" sz="1400" b="1" dirty="0">
                <a:solidFill>
                  <a:srgbClr val="FF0000"/>
                </a:solidFill>
              </a:rPr>
              <a:t>EX</a:t>
            </a:r>
            <a:r>
              <a:rPr lang="zh-CN" altLang="en-US" sz="1400" b="1" dirty="0">
                <a:solidFill>
                  <a:srgbClr val="FF0000"/>
                </a:solidFill>
              </a:rPr>
              <a:t>、</a:t>
            </a:r>
            <a:r>
              <a:rPr lang="en-US" altLang="zh-CN" sz="1400" b="1" dirty="0">
                <a:solidFill>
                  <a:srgbClr val="FF0000"/>
                </a:solidFill>
              </a:rPr>
              <a:t>MEM</a:t>
            </a:r>
            <a:r>
              <a:rPr lang="zh-CN" altLang="en-US" sz="1400" b="1" dirty="0">
                <a:solidFill>
                  <a:srgbClr val="FF0000"/>
                </a:solidFill>
              </a:rPr>
              <a:t>、</a:t>
            </a:r>
            <a:r>
              <a:rPr lang="en-US" altLang="zh-CN" sz="1400" b="1" dirty="0">
                <a:solidFill>
                  <a:srgbClr val="FF0000"/>
                </a:solidFill>
              </a:rPr>
              <a:t>WB</a:t>
            </a:r>
            <a:r>
              <a:rPr lang="zh-CN" altLang="en-US" sz="1400" b="1" dirty="0">
                <a:solidFill>
                  <a:srgbClr val="FF0000"/>
                </a:solidFill>
              </a:rPr>
              <a:t>段</a:t>
            </a:r>
            <a:r>
              <a:rPr lang="zh-CN" altLang="en-US" sz="1400" b="1" dirty="0"/>
              <a:t>的</a:t>
            </a:r>
            <a:r>
              <a:rPr lang="en-US" altLang="zh-CN" sz="1400" b="1" dirty="0"/>
              <a:t>3</a:t>
            </a:r>
            <a:r>
              <a:rPr lang="zh-CN" altLang="en-US" sz="1400" b="1" dirty="0"/>
              <a:t>条指令之间的数据相关性。</a:t>
            </a:r>
            <a:endParaRPr lang="en-US" altLang="zh-CN" sz="1400" b="1" dirty="0"/>
          </a:p>
          <a:p>
            <a:pPr lvl="2" eaLnBrk="1" hangingPunct="1"/>
            <a:endParaRPr lang="en-US" altLang="zh-CN" sz="1400" b="1" dirty="0"/>
          </a:p>
          <a:p>
            <a:pPr lvl="2" eaLnBrk="1" hangingPunct="1"/>
            <a:endParaRPr lang="en-US" altLang="zh-CN" sz="2000" b="1" dirty="0"/>
          </a:p>
          <a:p>
            <a:pPr lvl="2" eaLnBrk="1" hangingPunct="1"/>
            <a:endParaRPr lang="en-US" altLang="zh-CN" sz="1800" b="1" dirty="0"/>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r>
              <a:rPr lang="en-US" altLang="zh-CN" sz="1400" b="1" dirty="0">
                <a:solidFill>
                  <a:srgbClr val="FF0000"/>
                </a:solidFill>
              </a:rPr>
              <a:t>ID</a:t>
            </a:r>
            <a:r>
              <a:rPr lang="zh-CN" altLang="en-US" sz="1400" b="1" dirty="0">
                <a:solidFill>
                  <a:srgbClr val="FF0000"/>
                </a:solidFill>
              </a:rPr>
              <a:t>段与</a:t>
            </a:r>
            <a:r>
              <a:rPr lang="en-US" altLang="zh-CN" sz="1400" b="1" dirty="0">
                <a:solidFill>
                  <a:srgbClr val="FF0000"/>
                </a:solidFill>
              </a:rPr>
              <a:t>WB</a:t>
            </a:r>
            <a:r>
              <a:rPr lang="zh-CN" altLang="en-US" sz="1400" b="1" dirty="0">
                <a:solidFill>
                  <a:srgbClr val="FF0000"/>
                </a:solidFill>
              </a:rPr>
              <a:t>段</a:t>
            </a:r>
            <a:r>
              <a:rPr lang="zh-CN" altLang="en-US" sz="1400" b="1" dirty="0"/>
              <a:t>的数据相关，可以采用对寄存器堆进行先写后读的方式解决（寄存器堆的写入控制采用下跳沿触发，寄存器堆的读出控制采用上跳沿触发）；因此只需要考虑</a:t>
            </a:r>
            <a:r>
              <a:rPr lang="en-US" altLang="zh-CN" sz="1400" b="1" dirty="0">
                <a:solidFill>
                  <a:srgbClr val="FF0000"/>
                </a:solidFill>
              </a:rPr>
              <a:t>ID</a:t>
            </a:r>
            <a:r>
              <a:rPr lang="zh-CN" altLang="en-US" sz="1400" b="1" dirty="0">
                <a:solidFill>
                  <a:srgbClr val="FF0000"/>
                </a:solidFill>
              </a:rPr>
              <a:t>段与</a:t>
            </a:r>
            <a:r>
              <a:rPr lang="en-US" altLang="zh-CN" sz="1400" b="1" dirty="0">
                <a:solidFill>
                  <a:srgbClr val="FF0000"/>
                </a:solidFill>
              </a:rPr>
              <a:t>EX</a:t>
            </a:r>
            <a:r>
              <a:rPr lang="zh-CN" altLang="en-US" sz="1400" b="1" dirty="0">
                <a:solidFill>
                  <a:srgbClr val="FF0000"/>
                </a:solidFill>
              </a:rPr>
              <a:t>、</a:t>
            </a:r>
            <a:r>
              <a:rPr lang="en-US" altLang="zh-CN" sz="1400" b="1" dirty="0">
                <a:solidFill>
                  <a:srgbClr val="FF0000"/>
                </a:solidFill>
              </a:rPr>
              <a:t>MEM</a:t>
            </a:r>
            <a:r>
              <a:rPr lang="zh-CN" altLang="en-US" sz="1400" b="1" dirty="0">
                <a:solidFill>
                  <a:srgbClr val="FF0000"/>
                </a:solidFill>
              </a:rPr>
              <a:t>段</a:t>
            </a:r>
            <a:r>
              <a:rPr lang="zh-CN" altLang="en-US" sz="1400" b="1" dirty="0"/>
              <a:t>之间的数据相关性。</a:t>
            </a:r>
            <a:endParaRPr lang="en-US" altLang="zh-CN" sz="1400" b="1" dirty="0"/>
          </a:p>
          <a:p>
            <a:pPr lvl="2" eaLnBrk="1" hangingPunct="1"/>
            <a:endParaRPr lang="en-US" altLang="zh-CN" sz="600" b="1" dirty="0"/>
          </a:p>
          <a:p>
            <a:pPr lvl="2" eaLnBrk="1" hangingPunct="1"/>
            <a:endParaRPr lang="en-US" altLang="zh-CN" sz="1100" b="1" dirty="0"/>
          </a:p>
        </p:txBody>
      </p:sp>
      <p:grpSp>
        <p:nvGrpSpPr>
          <p:cNvPr id="22" name="组合 21">
            <a:extLst>
              <a:ext uri="{FF2B5EF4-FFF2-40B4-BE49-F238E27FC236}">
                <a16:creationId xmlns:a16="http://schemas.microsoft.com/office/drawing/2014/main" id="{797E5C2B-4BDD-CE9D-DA95-C4FB64E3DD27}"/>
              </a:ext>
            </a:extLst>
          </p:cNvPr>
          <p:cNvGrpSpPr/>
          <p:nvPr/>
        </p:nvGrpSpPr>
        <p:grpSpPr>
          <a:xfrm>
            <a:off x="3347866" y="5661248"/>
            <a:ext cx="2262158" cy="432048"/>
            <a:chOff x="6128480" y="2564904"/>
            <a:chExt cx="1620311" cy="288032"/>
          </a:xfrm>
        </p:grpSpPr>
        <p:grpSp>
          <p:nvGrpSpPr>
            <p:cNvPr id="20" name="组合 19">
              <a:extLst>
                <a:ext uri="{FF2B5EF4-FFF2-40B4-BE49-F238E27FC236}">
                  <a16:creationId xmlns:a16="http://schemas.microsoft.com/office/drawing/2014/main" id="{D940705D-F556-5E30-2A5E-C5264DE960E2}"/>
                </a:ext>
              </a:extLst>
            </p:cNvPr>
            <p:cNvGrpSpPr/>
            <p:nvPr/>
          </p:nvGrpSpPr>
          <p:grpSpPr>
            <a:xfrm>
              <a:off x="6660232" y="2564904"/>
              <a:ext cx="720080" cy="288032"/>
              <a:chOff x="6660232" y="2564904"/>
              <a:chExt cx="720080" cy="288032"/>
            </a:xfrm>
          </p:grpSpPr>
          <p:cxnSp>
            <p:nvCxnSpPr>
              <p:cNvPr id="11" name="直接连接符 10">
                <a:extLst>
                  <a:ext uri="{FF2B5EF4-FFF2-40B4-BE49-F238E27FC236}">
                    <a16:creationId xmlns:a16="http://schemas.microsoft.com/office/drawing/2014/main" id="{49B1889F-D0E8-BDF6-0E90-414FD00AEFE3}"/>
                  </a:ext>
                </a:extLst>
              </p:cNvPr>
              <p:cNvCxnSpPr/>
              <p:nvPr/>
            </p:nvCxnSpPr>
            <p:spPr>
              <a:xfrm>
                <a:off x="6660232" y="2564904"/>
                <a:ext cx="2160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C4BCD2-4DEF-5B5F-5C59-0954BE752327}"/>
                  </a:ext>
                </a:extLst>
              </p:cNvPr>
              <p:cNvCxnSpPr/>
              <p:nvPr/>
            </p:nvCxnSpPr>
            <p:spPr>
              <a:xfrm>
                <a:off x="6876256" y="2564904"/>
                <a:ext cx="0"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AD833C6-CB12-E20E-9513-D88A5920EC52}"/>
                  </a:ext>
                </a:extLst>
              </p:cNvPr>
              <p:cNvCxnSpPr/>
              <p:nvPr/>
            </p:nvCxnSpPr>
            <p:spPr>
              <a:xfrm>
                <a:off x="6876256" y="2852936"/>
                <a:ext cx="2880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0F90725-116B-5545-A37F-F49DEAB24D47}"/>
                  </a:ext>
                </a:extLst>
              </p:cNvPr>
              <p:cNvCxnSpPr/>
              <p:nvPr/>
            </p:nvCxnSpPr>
            <p:spPr>
              <a:xfrm flipV="1">
                <a:off x="7164288" y="2564904"/>
                <a:ext cx="0"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1D01017-AB88-4DE4-0C65-C5F96E07081D}"/>
                  </a:ext>
                </a:extLst>
              </p:cNvPr>
              <p:cNvCxnSpPr/>
              <p:nvPr/>
            </p:nvCxnSpPr>
            <p:spPr>
              <a:xfrm>
                <a:off x="7164288" y="2568652"/>
                <a:ext cx="2160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DA15D9C0-E5DF-98E0-65ED-28E3C76533B4}"/>
                </a:ext>
              </a:extLst>
            </p:cNvPr>
            <p:cNvSpPr txBox="1"/>
            <p:nvPr/>
          </p:nvSpPr>
          <p:spPr>
            <a:xfrm>
              <a:off x="6128480" y="2615648"/>
              <a:ext cx="1620311" cy="184666"/>
            </a:xfrm>
            <a:prstGeom prst="rect">
              <a:avLst/>
            </a:prstGeom>
            <a:noFill/>
          </p:spPr>
          <p:txBody>
            <a:bodyPr wrap="none" rtlCol="0">
              <a:spAutoFit/>
            </a:bodyPr>
            <a:lstStyle/>
            <a:p>
              <a:r>
                <a:rPr lang="zh-CN" altLang="en-US" sz="1200" b="1" dirty="0"/>
                <a:t>       寄存器写                 寄存器读</a:t>
              </a:r>
            </a:p>
          </p:txBody>
        </p:sp>
      </p:grpSp>
      <p:pic>
        <p:nvPicPr>
          <p:cNvPr id="25" name="内容占位符 3">
            <a:extLst>
              <a:ext uri="{FF2B5EF4-FFF2-40B4-BE49-F238E27FC236}">
                <a16:creationId xmlns:a16="http://schemas.microsoft.com/office/drawing/2014/main" id="{B0D02171-C090-7887-B5A7-8379AB9A480B}"/>
              </a:ext>
            </a:extLst>
          </p:cNvPr>
          <p:cNvPicPr>
            <a:picLocks noChangeAspect="1"/>
          </p:cNvPicPr>
          <p:nvPr/>
        </p:nvPicPr>
        <p:blipFill>
          <a:blip r:embed="rId2"/>
          <a:stretch>
            <a:fillRect/>
          </a:stretch>
        </p:blipFill>
        <p:spPr bwMode="auto">
          <a:xfrm>
            <a:off x="1952736" y="2492896"/>
            <a:ext cx="5984088" cy="140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748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336704"/>
          </a:xfrm>
        </p:spPr>
        <p:txBody>
          <a:bodyPr rtlCol="0">
            <a:normAutofit/>
          </a:bodyPr>
          <a:lstStyle/>
          <a:p>
            <a:pPr lvl="2" eaLnBrk="1" hangingPunct="1"/>
            <a:r>
              <a:rPr lang="zh-CN" altLang="en-US" sz="1400" b="1" dirty="0"/>
              <a:t>下面的</a:t>
            </a:r>
            <a:r>
              <a:rPr lang="en-US" altLang="zh-CN" sz="1400" b="1" dirty="0"/>
              <a:t>5</a:t>
            </a:r>
            <a:r>
              <a:rPr lang="zh-CN" altLang="en-US" sz="1400" b="1" dirty="0"/>
              <a:t>条指令存在数据相关，假设</a:t>
            </a:r>
            <a:r>
              <a:rPr lang="en-US" altLang="zh-CN" sz="1400" b="1" dirty="0"/>
              <a:t>3</a:t>
            </a:r>
            <a:r>
              <a:rPr lang="zh-CN" altLang="en-US" sz="1400" b="1" dirty="0"/>
              <a:t>条指令已经进入流水线（图</a:t>
            </a:r>
            <a:r>
              <a:rPr lang="en-US" altLang="zh-CN" sz="1400" b="1" dirty="0"/>
              <a:t>7.18</a:t>
            </a:r>
            <a:r>
              <a:rPr lang="zh-CN" altLang="en-US" sz="1400" b="1" dirty="0"/>
              <a:t>中的第</a:t>
            </a:r>
            <a:r>
              <a:rPr lang="en-US" altLang="zh-CN" sz="1400" b="1" dirty="0"/>
              <a:t>3</a:t>
            </a:r>
            <a:r>
              <a:rPr lang="zh-CN" altLang="en-US" sz="1400" b="1" dirty="0"/>
              <a:t>个时钟周期）。</a:t>
            </a:r>
            <a:endParaRPr lang="en-US" altLang="zh-CN" sz="1400" b="1" dirty="0"/>
          </a:p>
          <a:p>
            <a:pPr lvl="3" eaLnBrk="1" hangingPunct="1"/>
            <a:r>
              <a:rPr lang="en-US" altLang="zh-CN" sz="1100" b="1" dirty="0"/>
              <a:t>and </a:t>
            </a:r>
            <a:r>
              <a:rPr lang="en-US" altLang="zh-CN" sz="1100" b="1" dirty="0">
                <a:solidFill>
                  <a:srgbClr val="FF0000"/>
                </a:solidFill>
              </a:rPr>
              <a:t>$s1</a:t>
            </a:r>
            <a:r>
              <a:rPr lang="en-US" altLang="zh-CN" sz="1100" b="1" dirty="0"/>
              <a:t>,$s1,$s2                      	#$s1</a:t>
            </a:r>
            <a:r>
              <a:rPr lang="zh-CN" altLang="en-US" sz="1100" b="1" dirty="0"/>
              <a:t>寄存器为目的操作数</a:t>
            </a:r>
            <a:endParaRPr lang="en-US" altLang="zh-CN" sz="1100" b="1" dirty="0"/>
          </a:p>
          <a:p>
            <a:pPr lvl="3" eaLnBrk="1" hangingPunct="1"/>
            <a:r>
              <a:rPr lang="en-US" altLang="zh-CN" sz="1100" b="1" dirty="0"/>
              <a:t>sub $s2,</a:t>
            </a:r>
            <a:r>
              <a:rPr lang="en-US" altLang="zh-CN" sz="1100" b="1" dirty="0">
                <a:solidFill>
                  <a:srgbClr val="FF0000"/>
                </a:solidFill>
              </a:rPr>
              <a:t>$s1</a:t>
            </a:r>
            <a:r>
              <a:rPr lang="en-US" altLang="zh-CN" sz="1100" b="1" dirty="0"/>
              <a:t>,$zero 		#$s1</a:t>
            </a:r>
            <a:r>
              <a:rPr lang="zh-CN" altLang="en-US" sz="1100" b="1" dirty="0"/>
              <a:t>寄存器为源操作数，对应指令字段中的</a:t>
            </a:r>
            <a:r>
              <a:rPr lang="en-US" altLang="zh-CN" sz="1100" b="1" dirty="0" err="1"/>
              <a:t>rs</a:t>
            </a:r>
            <a:r>
              <a:rPr lang="zh-CN" altLang="en-US" sz="1100" b="1" dirty="0"/>
              <a:t>字段</a:t>
            </a:r>
            <a:endParaRPr lang="en-US" altLang="zh-CN" sz="1100" b="1" dirty="0"/>
          </a:p>
          <a:p>
            <a:pPr lvl="3" eaLnBrk="1" hangingPunct="1"/>
            <a:r>
              <a:rPr lang="en-US" altLang="zh-CN" sz="1100" b="1" dirty="0"/>
              <a:t>add $s3,</a:t>
            </a:r>
            <a:r>
              <a:rPr lang="en-US" altLang="zh-CN" sz="1100" b="1" dirty="0">
                <a:solidFill>
                  <a:srgbClr val="FF0000"/>
                </a:solidFill>
              </a:rPr>
              <a:t>$s1</a:t>
            </a:r>
            <a:r>
              <a:rPr lang="en-US" altLang="zh-CN" sz="1100" b="1" dirty="0"/>
              <a:t>,</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err="1"/>
              <a:t>rs</a:t>
            </a:r>
            <a:r>
              <a:rPr lang="zh-CN" altLang="en-US" sz="1100" b="1" dirty="0"/>
              <a:t>、</a:t>
            </a:r>
            <a:r>
              <a:rPr lang="en-US" altLang="zh-CN" sz="1100" b="1" dirty="0"/>
              <a:t>rt</a:t>
            </a:r>
            <a:r>
              <a:rPr lang="zh-CN" altLang="en-US" sz="1100" b="1" dirty="0"/>
              <a:t>字段</a:t>
            </a:r>
            <a:endParaRPr lang="en-US" altLang="zh-CN" sz="1100" b="1" dirty="0">
              <a:solidFill>
                <a:srgbClr val="FF0000"/>
              </a:solidFill>
            </a:endParaRPr>
          </a:p>
          <a:p>
            <a:pPr lvl="3" eaLnBrk="1" hangingPunct="1"/>
            <a:r>
              <a:rPr lang="en-US" altLang="zh-CN" sz="1100" b="1" dirty="0"/>
              <a:t>or $s4,$s5,</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a:t>rt</a:t>
            </a:r>
            <a:r>
              <a:rPr lang="zh-CN" altLang="en-US" sz="1100" b="1" dirty="0"/>
              <a:t>字段</a:t>
            </a:r>
            <a:endParaRPr lang="en-US" altLang="zh-CN" sz="1100" b="1" dirty="0">
              <a:solidFill>
                <a:srgbClr val="FF0000"/>
              </a:solidFill>
            </a:endParaRPr>
          </a:p>
          <a:p>
            <a:pPr lvl="3" eaLnBrk="1" hangingPunct="1"/>
            <a:r>
              <a:rPr lang="en-US" altLang="zh-CN" sz="1100" b="1" dirty="0"/>
              <a:t>and $s5,$s6,</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a:t>rt</a:t>
            </a:r>
            <a:r>
              <a:rPr lang="zh-CN" altLang="en-US" sz="1100" b="1" dirty="0"/>
              <a:t>字段</a:t>
            </a:r>
            <a:endParaRPr lang="en-US" altLang="zh-CN" sz="1100" b="1" dirty="0"/>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2" eaLnBrk="1" hangingPunct="1"/>
            <a:r>
              <a:rPr lang="zh-CN" altLang="en-US" sz="1400" b="1" dirty="0"/>
              <a:t>流水线中应设置相应的</a:t>
            </a:r>
            <a:r>
              <a:rPr lang="zh-CN" altLang="en-US" sz="1400" b="1" dirty="0">
                <a:solidFill>
                  <a:srgbClr val="FF0000"/>
                </a:solidFill>
              </a:rPr>
              <a:t>硬件逻辑</a:t>
            </a:r>
            <a:r>
              <a:rPr lang="zh-CN" altLang="en-US" sz="1400" b="1" dirty="0"/>
              <a:t>，</a:t>
            </a:r>
            <a:r>
              <a:rPr lang="zh-CN" altLang="en-US" sz="1400" b="1" dirty="0">
                <a:solidFill>
                  <a:srgbClr val="FF0000"/>
                </a:solidFill>
              </a:rPr>
              <a:t>检测</a:t>
            </a:r>
            <a:r>
              <a:rPr lang="en-US" altLang="zh-CN" sz="1400" b="1" dirty="0"/>
              <a:t>ID</a:t>
            </a:r>
            <a:r>
              <a:rPr lang="zh-CN" altLang="en-US" sz="1400" b="1" dirty="0"/>
              <a:t>段指令与</a:t>
            </a:r>
            <a:r>
              <a:rPr lang="en-US" altLang="zh-CN" sz="1400" b="1" dirty="0"/>
              <a:t>EX</a:t>
            </a:r>
            <a:r>
              <a:rPr lang="zh-CN" altLang="en-US" sz="1400" b="1" dirty="0"/>
              <a:t>、</a:t>
            </a:r>
            <a:r>
              <a:rPr lang="en-US" altLang="zh-CN" sz="1400" b="1" dirty="0"/>
              <a:t>MEM</a:t>
            </a:r>
            <a:r>
              <a:rPr lang="zh-CN" altLang="en-US" sz="1400" b="1" dirty="0"/>
              <a:t>段指令的</a:t>
            </a:r>
            <a:r>
              <a:rPr lang="zh-CN" altLang="en-US" sz="1400" b="1" dirty="0">
                <a:solidFill>
                  <a:srgbClr val="FF0000"/>
                </a:solidFill>
              </a:rPr>
              <a:t>数据相关性</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7.18</a:t>
            </a:r>
            <a:r>
              <a:rPr lang="zh-CN" altLang="en-US" sz="1400" b="1" dirty="0"/>
              <a:t>中的</a:t>
            </a:r>
            <a:r>
              <a:rPr lang="en-US" altLang="zh-CN" sz="1400" b="1" dirty="0"/>
              <a:t>ID</a:t>
            </a:r>
            <a:r>
              <a:rPr lang="zh-CN" altLang="en-US" sz="1400" b="1" dirty="0"/>
              <a:t>段的“</a:t>
            </a:r>
            <a:r>
              <a:rPr lang="en-US" altLang="zh-CN" sz="1400" b="1" dirty="0"/>
              <a:t>sub $s2,$s1,$zero</a:t>
            </a:r>
            <a:r>
              <a:rPr lang="zh-CN" altLang="en-US" sz="1400" b="1" dirty="0"/>
              <a:t>”指令与</a:t>
            </a:r>
            <a:r>
              <a:rPr lang="en-US" altLang="zh-CN" sz="1400" b="1" dirty="0"/>
              <a:t>EX</a:t>
            </a:r>
            <a:r>
              <a:rPr lang="zh-CN" altLang="en-US" sz="1400" b="1" dirty="0"/>
              <a:t>段的“</a:t>
            </a:r>
            <a:r>
              <a:rPr lang="en-US" altLang="zh-CN" sz="1400" b="1" dirty="0"/>
              <a:t>and $s1,$s1,$s2</a:t>
            </a:r>
            <a:r>
              <a:rPr lang="zh-CN" altLang="en-US" sz="1400" b="1" dirty="0"/>
              <a:t>”指令存在数据相关（第</a:t>
            </a:r>
            <a:r>
              <a:rPr lang="en-US" altLang="zh-CN" sz="1400" b="1" dirty="0"/>
              <a:t>3</a:t>
            </a:r>
            <a:r>
              <a:rPr lang="zh-CN" altLang="en-US" sz="1400" b="1" dirty="0"/>
              <a:t>个时钟周期）。</a:t>
            </a:r>
            <a:r>
              <a:rPr lang="en-US" altLang="zh-CN" sz="1400" b="1" dirty="0">
                <a:highlight>
                  <a:srgbClr val="FFFF00"/>
                </a:highlight>
              </a:rPr>
              <a:t>ID</a:t>
            </a:r>
            <a:r>
              <a:rPr lang="zh-CN" altLang="en-US" sz="1400" b="1" dirty="0">
                <a:highlight>
                  <a:srgbClr val="FFFF00"/>
                </a:highlight>
              </a:rPr>
              <a:t>段中，</a:t>
            </a:r>
            <a:r>
              <a:rPr lang="en-US" altLang="zh-CN" sz="1400" b="1" dirty="0">
                <a:highlight>
                  <a:srgbClr val="FFFF00"/>
                </a:highlight>
              </a:rPr>
              <a:t>Sub</a:t>
            </a:r>
            <a:r>
              <a:rPr lang="zh-CN" altLang="en-US" sz="1400" b="1" dirty="0">
                <a:highlight>
                  <a:srgbClr val="FFFF00"/>
                </a:highlight>
              </a:rPr>
              <a:t>要访问</a:t>
            </a:r>
            <a:r>
              <a:rPr lang="en-US" altLang="zh-CN" sz="1400" b="1" dirty="0">
                <a:highlight>
                  <a:srgbClr val="FFFF00"/>
                </a:highlight>
              </a:rPr>
              <a:t>S1</a:t>
            </a:r>
            <a:r>
              <a:rPr lang="zh-CN" altLang="en-US" sz="1400" b="1" dirty="0">
                <a:highlight>
                  <a:srgbClr val="FFFF00"/>
                </a:highlight>
              </a:rPr>
              <a:t>，但是，</a:t>
            </a:r>
            <a:r>
              <a:rPr lang="en-US" altLang="zh-CN" sz="1400" b="1" dirty="0">
                <a:highlight>
                  <a:srgbClr val="FFFF00"/>
                </a:highlight>
              </a:rPr>
              <a:t>EX</a:t>
            </a:r>
            <a:r>
              <a:rPr lang="zh-CN" altLang="en-US" sz="1400" b="1" dirty="0">
                <a:highlight>
                  <a:srgbClr val="FFFF00"/>
                </a:highlight>
              </a:rPr>
              <a:t>段中，</a:t>
            </a:r>
            <a:r>
              <a:rPr lang="en-US" altLang="zh-CN" sz="1400" b="1" dirty="0">
                <a:highlight>
                  <a:srgbClr val="FFFF00"/>
                </a:highlight>
              </a:rPr>
              <a:t>and</a:t>
            </a:r>
            <a:r>
              <a:rPr lang="zh-CN" altLang="en-US" sz="1400" b="1" dirty="0">
                <a:highlight>
                  <a:srgbClr val="FFFF00"/>
                </a:highlight>
              </a:rPr>
              <a:t>还没执行写回；</a:t>
            </a:r>
            <a:endParaRPr lang="en-US" altLang="zh-CN" sz="1400" b="1" dirty="0">
              <a:highlight>
                <a:srgbClr val="FFFF00"/>
              </a:highlight>
            </a:endParaRPr>
          </a:p>
          <a:p>
            <a:pPr lvl="2" eaLnBrk="1" hangingPunct="1"/>
            <a:endParaRPr lang="en-US" altLang="zh-CN" sz="1400" b="1" dirty="0"/>
          </a:p>
          <a:p>
            <a:pPr lvl="2" eaLnBrk="1" hangingPunct="1"/>
            <a:r>
              <a:rPr lang="zh-CN" altLang="en-US" sz="1400" b="1" dirty="0">
                <a:solidFill>
                  <a:srgbClr val="FF0000"/>
                </a:solidFill>
              </a:rPr>
              <a:t>解决办法</a:t>
            </a:r>
            <a:r>
              <a:rPr lang="zh-CN" altLang="en-US" sz="1400" b="1" dirty="0"/>
              <a:t>：插入</a:t>
            </a:r>
            <a:r>
              <a:rPr lang="en-US" altLang="zh-CN" sz="1400" b="1" dirty="0"/>
              <a:t>2</a:t>
            </a:r>
            <a:r>
              <a:rPr lang="zh-CN" altLang="en-US" sz="1400" b="1" dirty="0"/>
              <a:t>个气泡（图</a:t>
            </a:r>
            <a:r>
              <a:rPr lang="en-US" altLang="zh-CN" sz="1400" b="1" dirty="0"/>
              <a:t>7.18</a:t>
            </a:r>
            <a:r>
              <a:rPr lang="zh-CN" altLang="en-US" sz="1400" b="1" dirty="0"/>
              <a:t>中的</a:t>
            </a:r>
            <a:r>
              <a:rPr lang="zh-CN" altLang="en-US" sz="1400" b="1" dirty="0">
                <a:solidFill>
                  <a:srgbClr val="7030A0"/>
                </a:solidFill>
              </a:rPr>
              <a:t>紫色框</a:t>
            </a:r>
            <a:r>
              <a:rPr lang="zh-CN" altLang="en-US" sz="1400" b="1" dirty="0"/>
              <a:t>），阻止</a:t>
            </a:r>
            <a:r>
              <a:rPr lang="en-US" altLang="zh-CN" sz="1400" b="1" dirty="0"/>
              <a:t>IF</a:t>
            </a:r>
            <a:r>
              <a:rPr lang="zh-CN" altLang="en-US" sz="1400" b="1" dirty="0"/>
              <a:t>段指令（</a:t>
            </a:r>
            <a:r>
              <a:rPr lang="en-US" altLang="zh-CN" sz="1400" b="1" dirty="0"/>
              <a:t>add $s3,$s1,$s1</a:t>
            </a:r>
            <a:r>
              <a:rPr lang="zh-CN" altLang="en-US" sz="1400" b="1" dirty="0"/>
              <a:t>）和</a:t>
            </a:r>
            <a:r>
              <a:rPr lang="en-US" altLang="zh-CN" sz="1400" b="1" dirty="0"/>
              <a:t>ID</a:t>
            </a:r>
            <a:r>
              <a:rPr lang="zh-CN" altLang="en-US" sz="1400" b="1" dirty="0"/>
              <a:t>段指令（</a:t>
            </a:r>
            <a:r>
              <a:rPr lang="en-US" altLang="zh-CN" sz="1400" b="1" dirty="0"/>
              <a:t>sub $s2,$s1,$zero</a:t>
            </a:r>
            <a:r>
              <a:rPr lang="zh-CN" altLang="en-US" sz="1400" b="1" dirty="0"/>
              <a:t>）的执行（前进）；等到“</a:t>
            </a:r>
            <a:r>
              <a:rPr lang="en-US" altLang="zh-CN" sz="1400" b="1" dirty="0"/>
              <a:t>and $s1,$s1,$s2</a:t>
            </a:r>
            <a:r>
              <a:rPr lang="zh-CN" altLang="en-US" sz="1400" b="1" dirty="0"/>
              <a:t>”指令进入</a:t>
            </a:r>
            <a:r>
              <a:rPr lang="en-US" altLang="zh-CN" sz="1400" b="1" dirty="0"/>
              <a:t>WB</a:t>
            </a:r>
            <a:r>
              <a:rPr lang="zh-CN" altLang="en-US" sz="1400" b="1" dirty="0"/>
              <a:t>段，相关性消除（</a:t>
            </a:r>
            <a:r>
              <a:rPr lang="en-US" altLang="zh-CN" sz="1400" b="1" dirty="0"/>
              <a:t>ID</a:t>
            </a:r>
            <a:r>
              <a:rPr lang="zh-CN" altLang="en-US" sz="1400" b="1" dirty="0"/>
              <a:t>段和</a:t>
            </a:r>
            <a:r>
              <a:rPr lang="en-US" altLang="zh-CN" sz="1400" b="1" dirty="0"/>
              <a:t>WB</a:t>
            </a:r>
            <a:r>
              <a:rPr lang="zh-CN" altLang="en-US" sz="1400" b="1" dirty="0"/>
              <a:t>段指令不存在数据相关），流水线继续进行（第</a:t>
            </a:r>
            <a:r>
              <a:rPr lang="en-US" altLang="zh-CN" sz="1400" b="1" dirty="0"/>
              <a:t>6</a:t>
            </a:r>
            <a:r>
              <a:rPr lang="zh-CN" altLang="en-US" sz="1400" b="1" dirty="0"/>
              <a:t>个时钟周期）。</a:t>
            </a:r>
            <a:endParaRPr lang="en-US" altLang="zh-CN" sz="1400" b="1" dirty="0"/>
          </a:p>
          <a:p>
            <a:pPr lvl="2" eaLnBrk="1" hangingPunct="1"/>
            <a:endParaRPr lang="en-US" altLang="zh-CN" sz="1600" b="1" dirty="0"/>
          </a:p>
          <a:p>
            <a:pPr lvl="2" eaLnBrk="1" hangingPunct="1"/>
            <a:endParaRPr lang="en-US" altLang="zh-CN" sz="1100" b="1" dirty="0"/>
          </a:p>
        </p:txBody>
      </p:sp>
      <p:graphicFrame>
        <p:nvGraphicFramePr>
          <p:cNvPr id="9" name="表格 16">
            <a:extLst>
              <a:ext uri="{FF2B5EF4-FFF2-40B4-BE49-F238E27FC236}">
                <a16:creationId xmlns:a16="http://schemas.microsoft.com/office/drawing/2014/main" id="{F2A2284B-28CA-7181-0E5A-F549178BD9F3}"/>
              </a:ext>
            </a:extLst>
          </p:cNvPr>
          <p:cNvGraphicFramePr>
            <a:graphicFrameLocks noGrp="1"/>
          </p:cNvGraphicFramePr>
          <p:nvPr>
            <p:extLst>
              <p:ext uri="{D42A27DB-BD31-4B8C-83A1-F6EECF244321}">
                <p14:modId xmlns:p14="http://schemas.microsoft.com/office/powerpoint/2010/main" val="2278283751"/>
              </p:ext>
            </p:extLst>
          </p:nvPr>
        </p:nvGraphicFramePr>
        <p:xfrm>
          <a:off x="1713142" y="1916832"/>
          <a:ext cx="5976661" cy="2214883"/>
        </p:xfrm>
        <a:graphic>
          <a:graphicData uri="http://schemas.openxmlformats.org/drawingml/2006/table">
            <a:tbl>
              <a:tblPr firstRow="1" bandRow="1">
                <a:tableStyleId>{5C22544A-7EE6-4342-B048-85BDC9FD1C3A}</a:tableStyleId>
              </a:tblPr>
              <a:tblGrid>
                <a:gridCol w="975781">
                  <a:extLst>
                    <a:ext uri="{9D8B030D-6E8A-4147-A177-3AD203B41FA5}">
                      <a16:colId xmlns:a16="http://schemas.microsoft.com/office/drawing/2014/main" val="1275072387"/>
                    </a:ext>
                  </a:extLst>
                </a:gridCol>
                <a:gridCol w="975781">
                  <a:extLst>
                    <a:ext uri="{9D8B030D-6E8A-4147-A177-3AD203B41FA5}">
                      <a16:colId xmlns:a16="http://schemas.microsoft.com/office/drawing/2014/main" val="2769827552"/>
                    </a:ext>
                  </a:extLst>
                </a:gridCol>
                <a:gridCol w="1036768">
                  <a:extLst>
                    <a:ext uri="{9D8B030D-6E8A-4147-A177-3AD203B41FA5}">
                      <a16:colId xmlns:a16="http://schemas.microsoft.com/office/drawing/2014/main" val="2901351190"/>
                    </a:ext>
                  </a:extLst>
                </a:gridCol>
                <a:gridCol w="1036768">
                  <a:extLst>
                    <a:ext uri="{9D8B030D-6E8A-4147-A177-3AD203B41FA5}">
                      <a16:colId xmlns:a16="http://schemas.microsoft.com/office/drawing/2014/main" val="3574672864"/>
                    </a:ext>
                  </a:extLst>
                </a:gridCol>
                <a:gridCol w="1036768">
                  <a:extLst>
                    <a:ext uri="{9D8B030D-6E8A-4147-A177-3AD203B41FA5}">
                      <a16:colId xmlns:a16="http://schemas.microsoft.com/office/drawing/2014/main" val="1703836720"/>
                    </a:ext>
                  </a:extLst>
                </a:gridCol>
                <a:gridCol w="914795">
                  <a:extLst>
                    <a:ext uri="{9D8B030D-6E8A-4147-A177-3AD203B41FA5}">
                      <a16:colId xmlns:a16="http://schemas.microsoft.com/office/drawing/2014/main" val="1070083434"/>
                    </a:ext>
                  </a:extLst>
                </a:gridCol>
              </a:tblGrid>
              <a:tr h="331039">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313974">
                <a:tc>
                  <a:txBody>
                    <a:bodyPr/>
                    <a:lstStyle/>
                    <a:p>
                      <a:pPr algn="ctr"/>
                      <a:r>
                        <a:rPr lang="en-US" altLang="zh-CN" sz="800" b="1" dirty="0">
                          <a:solidFill>
                            <a:schemeClr val="tx1"/>
                          </a:solidFill>
                          <a:highlight>
                            <a:srgbClr val="FFFF00"/>
                          </a:highlight>
                        </a:rPr>
                        <a:t>1</a:t>
                      </a:r>
                      <a:endParaRPr lang="zh-CN" altLang="en-US" sz="800" b="1" dirty="0">
                        <a:solidFill>
                          <a:schemeClr val="tx1"/>
                        </a:solidFill>
                        <a:highlight>
                          <a:srgbClr val="FFFF00"/>
                        </a:highlight>
                      </a:endParaRPr>
                    </a:p>
                  </a:txBody>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313974">
                <a:tc>
                  <a:txBody>
                    <a:bodyPr/>
                    <a:lstStyle/>
                    <a:p>
                      <a:pPr algn="ctr"/>
                      <a:r>
                        <a:rPr lang="en-US" altLang="zh-CN" sz="800" b="1" dirty="0">
                          <a:solidFill>
                            <a:schemeClr val="tx1"/>
                          </a:solidFill>
                          <a:highlight>
                            <a:srgbClr val="FFFF00"/>
                          </a:highlight>
                        </a:rPr>
                        <a:t>2</a:t>
                      </a:r>
                      <a:endParaRPr lang="zh-CN" altLang="en-US" sz="800" b="1" dirty="0">
                        <a:solidFill>
                          <a:schemeClr val="tx1"/>
                        </a:solidFill>
                        <a:highlight>
                          <a:srgbClr val="FFFF00"/>
                        </a:highlight>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solidFill>
                      <a:schemeClr val="tx1">
                        <a:lumMod val="50000"/>
                        <a:lumOff val="50000"/>
                      </a:schemeClr>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313974">
                <a:tc>
                  <a:txBody>
                    <a:bodyPr/>
                    <a:lstStyle/>
                    <a:p>
                      <a:pPr algn="ctr"/>
                      <a:r>
                        <a:rPr lang="en-US" altLang="zh-CN" sz="800" b="1" dirty="0">
                          <a:solidFill>
                            <a:schemeClr val="tx1"/>
                          </a:solidFill>
                          <a:highlight>
                            <a:srgbClr val="FFFF00"/>
                          </a:highlight>
                        </a:rPr>
                        <a:t>3</a:t>
                      </a:r>
                      <a:endParaRPr lang="zh-CN" altLang="en-US" sz="800" b="1" dirty="0">
                        <a:solidFill>
                          <a:schemeClr val="tx1"/>
                        </a:solidFill>
                        <a:highlight>
                          <a:srgbClr val="FFFF00"/>
                        </a:highlight>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solidFill>
                      <a:schemeClr val="tx1">
                        <a:lumMod val="50000"/>
                        <a:lumOff val="50000"/>
                      </a:schemeClr>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826750739"/>
                  </a:ext>
                </a:extLst>
              </a:tr>
              <a:tr h="313974">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7030A0"/>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1660589192"/>
                  </a:ext>
                </a:extLst>
              </a:tr>
              <a:tr h="313974">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solidFill>
                      <a:schemeClr val="bg2">
                        <a:lumMod val="75000"/>
                      </a:schemeClr>
                    </a:solidFill>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7030A0"/>
                    </a:solidFill>
                  </a:tcPr>
                </a:tc>
                <a:tc>
                  <a:txBody>
                    <a:bodyPr/>
                    <a:lstStyle/>
                    <a:p>
                      <a:pPr algn="ctr"/>
                      <a:endParaRPr lang="zh-CN" altLang="en-US" sz="800" b="1" dirty="0">
                        <a:solidFill>
                          <a:schemeClr val="tx1"/>
                        </a:solidFill>
                      </a:endParaRPr>
                    </a:p>
                  </a:txBody>
                  <a:tcPr>
                    <a:no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extLst>
                  <a:ext uri="{0D108BD9-81ED-4DB2-BD59-A6C34878D82A}">
                    <a16:rowId xmlns:a16="http://schemas.microsoft.com/office/drawing/2014/main" val="1067011481"/>
                  </a:ext>
                </a:extLst>
              </a:tr>
              <a:tr h="313974">
                <a:tc>
                  <a:txBody>
                    <a:bodyPr/>
                    <a:lstStyle/>
                    <a:p>
                      <a:pPr algn="ctr"/>
                      <a:r>
                        <a:rPr lang="en-US" altLang="zh-CN" sz="900" b="1" dirty="0">
                          <a:solidFill>
                            <a:schemeClr val="tx1"/>
                          </a:solidFill>
                        </a:rPr>
                        <a:t>6</a:t>
                      </a:r>
                      <a:endParaRPr lang="zh-CN" altLang="en-US" sz="900" b="1" dirty="0">
                        <a:solidFill>
                          <a:schemeClr val="tx1"/>
                        </a:solidFill>
                      </a:endParaRPr>
                    </a:p>
                  </a:txBody>
                  <a:tcPr/>
                </a:tc>
                <a:tc>
                  <a:txBody>
                    <a:bodyPr/>
                    <a:lstStyle/>
                    <a:p>
                      <a:pPr algn="ctr"/>
                      <a:r>
                        <a:rPr lang="en-US" altLang="zh-CN" sz="900" b="1" dirty="0"/>
                        <a:t>or $s4,$s5,</a:t>
                      </a:r>
                      <a:r>
                        <a:rPr lang="en-US" altLang="zh-CN" sz="900" b="1" dirty="0">
                          <a:solidFill>
                            <a:srgbClr val="FF0000"/>
                          </a:solidFill>
                        </a:rPr>
                        <a:t>$s1</a:t>
                      </a:r>
                      <a:r>
                        <a:rPr lang="en-US" altLang="zh-CN" sz="900" b="1" dirty="0"/>
                        <a:t> </a:t>
                      </a:r>
                      <a:endParaRPr lang="zh-CN" altLang="en-US" sz="900" b="1" dirty="0">
                        <a:solidFill>
                          <a:schemeClr val="tx1"/>
                        </a:solidFill>
                      </a:endParaRPr>
                    </a:p>
                  </a:txBody>
                  <a:tcPr/>
                </a:tc>
                <a:tc>
                  <a:txBody>
                    <a:bodyPr/>
                    <a:lstStyle/>
                    <a:p>
                      <a:pPr algn="ctr"/>
                      <a:r>
                        <a:rPr lang="en-US" altLang="zh-CN" sz="900" b="1" dirty="0"/>
                        <a:t>add $s3,</a:t>
                      </a:r>
                      <a:r>
                        <a:rPr lang="en-US" altLang="zh-CN" sz="900" b="1" dirty="0">
                          <a:solidFill>
                            <a:srgbClr val="FF0000"/>
                          </a:solidFill>
                        </a:rPr>
                        <a:t>$s1</a:t>
                      </a:r>
                      <a:r>
                        <a:rPr lang="en-US" altLang="zh-CN" sz="900" b="1" dirty="0"/>
                        <a:t>,</a:t>
                      </a:r>
                      <a:r>
                        <a:rPr lang="en-US" altLang="zh-CN" sz="900" b="1" dirty="0">
                          <a:solidFill>
                            <a:srgbClr val="FF0000"/>
                          </a:solidFill>
                        </a:rPr>
                        <a:t>$s1</a:t>
                      </a:r>
                      <a:r>
                        <a:rPr lang="en-US" altLang="zh-CN" sz="900" b="1" dirty="0"/>
                        <a:t> </a:t>
                      </a:r>
                      <a:endParaRPr lang="zh-CN" altLang="en-US" sz="900" b="1" dirty="0">
                        <a:solidFill>
                          <a:schemeClr val="tx1"/>
                        </a:solidFill>
                      </a:endParaRPr>
                    </a:p>
                  </a:txBody>
                  <a:tcPr>
                    <a:solidFill>
                      <a:schemeClr val="bg2">
                        <a:lumMod val="75000"/>
                      </a:schemeClr>
                    </a:solidFill>
                  </a:tcPr>
                </a:tc>
                <a:tc>
                  <a:txBody>
                    <a:bodyPr/>
                    <a:lstStyle/>
                    <a:p>
                      <a:pPr algn="ctr"/>
                      <a:r>
                        <a:rPr lang="en-US" altLang="zh-CN" sz="900" b="1" dirty="0"/>
                        <a:t>sub $s2,</a:t>
                      </a:r>
                      <a:r>
                        <a:rPr lang="en-US" altLang="zh-CN" sz="900" b="1" dirty="0">
                          <a:solidFill>
                            <a:srgbClr val="FF0000"/>
                          </a:solidFill>
                        </a:rPr>
                        <a:t>$s1</a:t>
                      </a:r>
                      <a:r>
                        <a:rPr lang="en-US" altLang="zh-CN" sz="900" b="1" dirty="0"/>
                        <a:t>,$zero </a:t>
                      </a:r>
                      <a:endParaRPr lang="zh-CN" altLang="en-US" sz="900" b="1" dirty="0">
                        <a:solidFill>
                          <a:schemeClr val="tx1"/>
                        </a:solidFill>
                      </a:endParaRPr>
                    </a:p>
                  </a:txBody>
                  <a:tcPr>
                    <a:solidFill>
                      <a:schemeClr val="tx1">
                        <a:lumMod val="50000"/>
                        <a:lumOff val="50000"/>
                      </a:schemeClr>
                    </a:solidFill>
                  </a:tcPr>
                </a:tc>
                <a:tc>
                  <a:txBody>
                    <a:bodyPr/>
                    <a:lstStyle/>
                    <a:p>
                      <a:pPr algn="ctr"/>
                      <a:endParaRPr lang="zh-CN" altLang="en-US" sz="900" b="1" dirty="0">
                        <a:solidFill>
                          <a:schemeClr val="tx1"/>
                        </a:solidFill>
                      </a:endParaRPr>
                    </a:p>
                  </a:txBody>
                  <a:tcPr/>
                </a:tc>
                <a:tc>
                  <a:txBody>
                    <a:bodyPr/>
                    <a:lstStyle/>
                    <a:p>
                      <a:pPr algn="ctr"/>
                      <a:endParaRPr lang="zh-CN" altLang="en-US" sz="900" b="1" dirty="0">
                        <a:solidFill>
                          <a:schemeClr val="tx1"/>
                        </a:solidFill>
                      </a:endParaRPr>
                    </a:p>
                  </a:txBody>
                  <a:tcPr/>
                </a:tc>
                <a:extLst>
                  <a:ext uri="{0D108BD9-81ED-4DB2-BD59-A6C34878D82A}">
                    <a16:rowId xmlns:a16="http://schemas.microsoft.com/office/drawing/2014/main" val="2509697468"/>
                  </a:ext>
                </a:extLst>
              </a:tr>
            </a:tbl>
          </a:graphicData>
        </a:graphic>
      </p:graphicFrame>
      <p:sp>
        <p:nvSpPr>
          <p:cNvPr id="23" name="文本框 22">
            <a:extLst>
              <a:ext uri="{FF2B5EF4-FFF2-40B4-BE49-F238E27FC236}">
                <a16:creationId xmlns:a16="http://schemas.microsoft.com/office/drawing/2014/main" id="{B39DFA58-C122-FD6C-58BC-2C9C91A68B58}"/>
              </a:ext>
            </a:extLst>
          </p:cNvPr>
          <p:cNvSpPr txBox="1"/>
          <p:nvPr/>
        </p:nvSpPr>
        <p:spPr>
          <a:xfrm>
            <a:off x="2437071" y="4365104"/>
            <a:ext cx="4528804" cy="276999"/>
          </a:xfrm>
          <a:prstGeom prst="rect">
            <a:avLst/>
          </a:prstGeom>
          <a:noFill/>
        </p:spPr>
        <p:txBody>
          <a:bodyPr wrap="none" rtlCol="0">
            <a:spAutoFit/>
          </a:bodyPr>
          <a:lstStyle/>
          <a:p>
            <a:r>
              <a:rPr lang="zh-CN" altLang="en-US" sz="1200" b="1" dirty="0"/>
              <a:t>图</a:t>
            </a:r>
            <a:r>
              <a:rPr lang="en-US" altLang="zh-CN" sz="1200" b="1" dirty="0"/>
              <a:t>7.18    </a:t>
            </a:r>
            <a:r>
              <a:rPr lang="zh-CN" altLang="en-US" sz="1200" b="1" dirty="0"/>
              <a:t>插入气泡解决数据相关的流水线时空图（插入</a:t>
            </a:r>
            <a:r>
              <a:rPr lang="en-US" altLang="zh-CN" sz="1200" b="1" dirty="0"/>
              <a:t>2</a:t>
            </a:r>
            <a:r>
              <a:rPr lang="zh-CN" altLang="en-US" sz="1200" b="1" dirty="0"/>
              <a:t>个气泡）</a:t>
            </a:r>
          </a:p>
        </p:txBody>
      </p:sp>
      <p:cxnSp>
        <p:nvCxnSpPr>
          <p:cNvPr id="4" name="直接箭头连接符 3">
            <a:extLst>
              <a:ext uri="{FF2B5EF4-FFF2-40B4-BE49-F238E27FC236}">
                <a16:creationId xmlns:a16="http://schemas.microsoft.com/office/drawing/2014/main" id="{E6CEB808-D3BB-410C-BA8A-990605C0A7CA}"/>
              </a:ext>
            </a:extLst>
          </p:cNvPr>
          <p:cNvCxnSpPr/>
          <p:nvPr/>
        </p:nvCxnSpPr>
        <p:spPr>
          <a:xfrm>
            <a:off x="3563888" y="3717032"/>
            <a:ext cx="144016" cy="144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直接箭头连接符 6">
            <a:extLst>
              <a:ext uri="{FF2B5EF4-FFF2-40B4-BE49-F238E27FC236}">
                <a16:creationId xmlns:a16="http://schemas.microsoft.com/office/drawing/2014/main" id="{1BFEDFC5-F250-4A44-88D2-474D5BD068F8}"/>
              </a:ext>
            </a:extLst>
          </p:cNvPr>
          <p:cNvCxnSpPr/>
          <p:nvPr/>
        </p:nvCxnSpPr>
        <p:spPr>
          <a:xfrm>
            <a:off x="3573481" y="2761762"/>
            <a:ext cx="144016" cy="144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a:extLst>
              <a:ext uri="{FF2B5EF4-FFF2-40B4-BE49-F238E27FC236}">
                <a16:creationId xmlns:a16="http://schemas.microsoft.com/office/drawing/2014/main" id="{24C655BD-4F78-4D64-9904-881B0F2CDA1B}"/>
              </a:ext>
            </a:extLst>
          </p:cNvPr>
          <p:cNvCxnSpPr>
            <a:cxnSpLocks/>
          </p:cNvCxnSpPr>
          <p:nvPr/>
        </p:nvCxnSpPr>
        <p:spPr>
          <a:xfrm>
            <a:off x="4572000" y="3139167"/>
            <a:ext cx="129472" cy="721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321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7</a:t>
            </a:r>
            <a:r>
              <a:rPr lang="zh-CN" altLang="en-US" b="1" dirty="0">
                <a:solidFill>
                  <a:schemeClr val="tx2"/>
                </a:solidFill>
                <a:latin typeface="+mn-lt"/>
                <a:ea typeface="黑体" pitchFamily="49" charset="-122"/>
              </a:rPr>
              <a:t>章    指令流水线</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r>
              <a:rPr lang="en-US" altLang="zh-CN" sz="2400" b="1" dirty="0">
                <a:solidFill>
                  <a:srgbClr val="002060"/>
                </a:solidFill>
                <a:ea typeface="黑体" panose="02010609060101010101" pitchFamily="49" charset="-122"/>
              </a:rPr>
              <a:t>7.1</a:t>
            </a:r>
            <a:r>
              <a:rPr lang="zh-CN" altLang="en-US" sz="2400" b="1" dirty="0">
                <a:solidFill>
                  <a:srgbClr val="002060"/>
                </a:solidFill>
                <a:ea typeface="黑体" panose="02010609060101010101" pitchFamily="49" charset="-122"/>
              </a:rPr>
              <a:t>　流水线概述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7.2</a:t>
            </a:r>
            <a:r>
              <a:rPr lang="zh-CN" altLang="en-US" sz="2400" b="1" dirty="0">
                <a:solidFill>
                  <a:srgbClr val="002060"/>
                </a:solidFill>
                <a:ea typeface="黑体" panose="02010609060101010101" pitchFamily="49" charset="-122"/>
              </a:rPr>
              <a:t>　流水线数据通路</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7.3</a:t>
            </a:r>
            <a:r>
              <a:rPr lang="zh-CN" altLang="en-US" sz="2400" b="1" dirty="0">
                <a:solidFill>
                  <a:srgbClr val="002060"/>
                </a:solidFill>
                <a:ea typeface="黑体" panose="02010609060101010101" pitchFamily="49" charset="-122"/>
              </a:rPr>
              <a:t>　流水线冲突与处理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7.4</a:t>
            </a:r>
            <a:r>
              <a:rPr lang="zh-CN" altLang="en-US" sz="2400" b="1" dirty="0">
                <a:solidFill>
                  <a:srgbClr val="002060"/>
                </a:solidFill>
                <a:ea typeface="黑体" panose="02010609060101010101" pitchFamily="49" charset="-122"/>
              </a:rPr>
              <a:t>　流水线的异常与中断</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7.5</a:t>
            </a:r>
            <a:r>
              <a:rPr lang="zh-CN" altLang="en-US" sz="2400" b="1" dirty="0">
                <a:solidFill>
                  <a:srgbClr val="002060"/>
                </a:solidFill>
                <a:ea typeface="黑体" panose="02010609060101010101" pitchFamily="49" charset="-122"/>
              </a:rPr>
              <a:t>　指令级并行技术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336704"/>
          </a:xfrm>
        </p:spPr>
        <p:txBody>
          <a:bodyPr rtlCol="0">
            <a:normAutofit/>
          </a:bodyPr>
          <a:lstStyle/>
          <a:p>
            <a:pPr lvl="1" eaLnBrk="1" hangingPunct="1"/>
            <a:r>
              <a:rPr lang="en-US" altLang="zh-CN" sz="1800" b="1" dirty="0"/>
              <a:t>2</a:t>
            </a:r>
            <a:r>
              <a:rPr lang="zh-CN" altLang="en-US" sz="1800" b="1" dirty="0"/>
              <a:t>、数据相关检测与处理逻辑</a:t>
            </a:r>
            <a:endParaRPr lang="en-US" altLang="zh-CN" sz="1800" b="1" dirty="0"/>
          </a:p>
          <a:p>
            <a:pPr lvl="1" eaLnBrk="1" hangingPunct="1"/>
            <a:endParaRPr lang="en-US" altLang="zh-CN" sz="800" b="1" dirty="0"/>
          </a:p>
          <a:p>
            <a:pPr lvl="2" eaLnBrk="1" hangingPunct="1"/>
            <a:r>
              <a:rPr lang="zh-CN" altLang="en-US" sz="1400" b="1" dirty="0"/>
              <a:t>流水线中必须增加硬件逻辑，用于检测</a:t>
            </a:r>
            <a:r>
              <a:rPr lang="en-US" altLang="zh-CN" sz="1400" b="1" dirty="0"/>
              <a:t>ID</a:t>
            </a:r>
            <a:r>
              <a:rPr lang="zh-CN" altLang="en-US" sz="1400" b="1" dirty="0"/>
              <a:t>段指令与</a:t>
            </a:r>
            <a:r>
              <a:rPr lang="en-US" altLang="zh-CN" sz="1400" b="1" dirty="0"/>
              <a:t>EX</a:t>
            </a:r>
            <a:r>
              <a:rPr lang="zh-CN" altLang="en-US" sz="1400" b="1" dirty="0"/>
              <a:t>、</a:t>
            </a:r>
            <a:r>
              <a:rPr lang="en-US" altLang="zh-CN" sz="1400" b="1" dirty="0"/>
              <a:t>MEM</a:t>
            </a:r>
            <a:r>
              <a:rPr lang="zh-CN" altLang="en-US" sz="1400" b="1" dirty="0"/>
              <a:t>段指令之间的数据相关性。</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检测</a:t>
            </a:r>
            <a:r>
              <a:rPr lang="en-US" altLang="zh-CN" sz="1400" b="1" dirty="0"/>
              <a:t>ID</a:t>
            </a:r>
            <a:r>
              <a:rPr lang="zh-CN" altLang="en-US" sz="1400" b="1" dirty="0"/>
              <a:t>段指令是否与</a:t>
            </a:r>
            <a:r>
              <a:rPr lang="en-US" altLang="zh-CN" sz="1400" b="1" dirty="0"/>
              <a:t>EX</a:t>
            </a:r>
            <a:r>
              <a:rPr lang="zh-CN" altLang="en-US" sz="1400" b="1" dirty="0"/>
              <a:t>段指令相关的逻辑如下：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solidFill>
                  <a:srgbClr val="FF0000"/>
                </a:solidFill>
              </a:rPr>
              <a:t>RsUsed</a:t>
            </a:r>
            <a:r>
              <a:rPr lang="en-US" altLang="zh-CN" sz="1000" b="1" dirty="0">
                <a:solidFill>
                  <a:srgbClr val="FF0000"/>
                </a:solidFill>
              </a:rPr>
              <a:t> &amp; (rs</a:t>
            </a:r>
            <a:r>
              <a:rPr lang="en-US" altLang="zh-CN" sz="1000" b="1" dirty="0">
                <a:solidFill>
                  <a:srgbClr val="FF0000"/>
                </a:solidFill>
                <a:ea typeface="等线" panose="02010600030101010101" pitchFamily="2" charset="-122"/>
              </a:rPr>
              <a:t>≠0) &amp; </a:t>
            </a:r>
            <a:r>
              <a:rPr lang="en-US" altLang="zh-CN" sz="1000" b="1" dirty="0" err="1">
                <a:solidFill>
                  <a:srgbClr val="FF0000"/>
                </a:solidFill>
                <a:ea typeface="等线" panose="02010600030101010101" pitchFamily="2" charset="-122"/>
              </a:rPr>
              <a:t>EX.RegWrite</a:t>
            </a:r>
            <a:r>
              <a:rPr lang="en-US" altLang="zh-CN" sz="1000" b="1" dirty="0">
                <a:solidFill>
                  <a:srgbClr val="FF0000"/>
                </a:solidFill>
                <a:ea typeface="等线" panose="02010600030101010101" pitchFamily="2" charset="-122"/>
              </a:rPr>
              <a:t> &amp; (</a:t>
            </a:r>
            <a:r>
              <a:rPr lang="en-US" altLang="zh-CN" sz="1000" b="1" dirty="0" err="1">
                <a:solidFill>
                  <a:srgbClr val="FF0000"/>
                </a:solidFill>
                <a:ea typeface="等线" panose="02010600030101010101" pitchFamily="2" charset="-122"/>
              </a:rPr>
              <a:t>rs</a:t>
            </a:r>
            <a:r>
              <a:rPr lang="en-US" altLang="zh-CN" sz="1000" b="1" dirty="0">
                <a:solidFill>
                  <a:srgbClr val="FF0000"/>
                </a:solidFill>
                <a:ea typeface="等线" panose="02010600030101010101" pitchFamily="2" charset="-122"/>
              </a:rPr>
              <a:t>==</a:t>
            </a:r>
            <a:r>
              <a:rPr lang="en-US" altLang="zh-CN" sz="1000" b="1" dirty="0" err="1">
                <a:solidFill>
                  <a:srgbClr val="FF0000"/>
                </a:solidFill>
                <a:ea typeface="等线" panose="02010600030101010101" pitchFamily="2" charset="-122"/>
              </a:rPr>
              <a:t>EX.WriteReg</a:t>
            </a:r>
            <a:r>
              <a:rPr lang="en-US" altLang="zh-CN" sz="1000" b="1" dirty="0">
                <a:solidFill>
                  <a:srgbClr val="FF0000"/>
                </a:solidFill>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solidFill>
                  <a:srgbClr val="7030A0"/>
                </a:solidFill>
              </a:rPr>
              <a:t>RtUsed</a:t>
            </a:r>
            <a:r>
              <a:rPr lang="en-US" altLang="zh-CN" sz="1000" b="1" dirty="0">
                <a:solidFill>
                  <a:srgbClr val="7030A0"/>
                </a:solidFill>
              </a:rPr>
              <a:t> &amp; (rt</a:t>
            </a:r>
            <a:r>
              <a:rPr lang="en-US" altLang="zh-CN" sz="1000" b="1" dirty="0">
                <a:solidFill>
                  <a:srgbClr val="7030A0"/>
                </a:solidFill>
                <a:ea typeface="等线" panose="02010600030101010101" pitchFamily="2" charset="-122"/>
              </a:rPr>
              <a:t>≠0) &amp; </a:t>
            </a:r>
            <a:r>
              <a:rPr lang="en-US" altLang="zh-CN" sz="1000" b="1" dirty="0" err="1">
                <a:solidFill>
                  <a:srgbClr val="7030A0"/>
                </a:solidFill>
                <a:ea typeface="等线" panose="02010600030101010101" pitchFamily="2" charset="-122"/>
              </a:rPr>
              <a:t>EX.RegWrite</a:t>
            </a:r>
            <a:r>
              <a:rPr lang="en-US" altLang="zh-CN" sz="1000" b="1" dirty="0">
                <a:solidFill>
                  <a:srgbClr val="7030A0"/>
                </a:solidFill>
                <a:ea typeface="等线" panose="02010600030101010101" pitchFamily="2" charset="-122"/>
              </a:rPr>
              <a:t> &amp; (rt==</a:t>
            </a:r>
            <a:r>
              <a:rPr lang="en-US" altLang="zh-CN" sz="1000" b="1" dirty="0" err="1">
                <a:solidFill>
                  <a:srgbClr val="7030A0"/>
                </a:solidFill>
                <a:ea typeface="等线" panose="02010600030101010101" pitchFamily="2" charset="-122"/>
              </a:rPr>
              <a:t>EX.WriteReg</a:t>
            </a:r>
            <a:r>
              <a:rPr lang="en-US" altLang="zh-CN" sz="1000" b="1" dirty="0">
                <a:solidFill>
                  <a:srgbClr val="7030A0"/>
                </a:solidFill>
                <a:ea typeface="等线" panose="02010600030101010101" pitchFamily="2" charset="-122"/>
              </a:rPr>
              <a:t>#)</a:t>
            </a:r>
            <a:endParaRPr lang="en-US" altLang="zh-CN" sz="900" b="1" dirty="0">
              <a:solidFill>
                <a:srgbClr val="7030A0"/>
              </a:solidFill>
              <a:ea typeface="等线" panose="02010600030101010101" pitchFamily="2" charset="-122"/>
            </a:endParaRPr>
          </a:p>
          <a:p>
            <a:pPr marL="1371600" lvl="3" indent="0" eaLnBrk="1" hangingPunct="1">
              <a:buNone/>
            </a:pPr>
            <a:endParaRPr lang="en-US" altLang="zh-CN" sz="900" b="1" dirty="0">
              <a:ea typeface="等线" panose="02010600030101010101" pitchFamily="2" charset="-122"/>
            </a:endParaRPr>
          </a:p>
          <a:p>
            <a:pPr lvl="3" eaLnBrk="1" hangingPunct="1"/>
            <a:r>
              <a:rPr lang="zh-CN" altLang="en-US" sz="900" b="1" dirty="0">
                <a:solidFill>
                  <a:srgbClr val="FF0000"/>
                </a:solidFill>
              </a:rPr>
              <a:t>红色</a:t>
            </a:r>
            <a:r>
              <a:rPr lang="zh-CN" altLang="en-US" sz="900" b="1" dirty="0"/>
              <a:t>部分表示判断</a:t>
            </a:r>
            <a:r>
              <a:rPr lang="en-US" altLang="zh-CN" sz="900" b="1" dirty="0"/>
              <a:t>ID</a:t>
            </a:r>
            <a:r>
              <a:rPr lang="zh-CN" altLang="en-US" sz="900" b="1" dirty="0"/>
              <a:t>段的</a:t>
            </a:r>
            <a:r>
              <a:rPr lang="en-US" altLang="zh-CN" sz="900" b="1" dirty="0" err="1"/>
              <a:t>rs</a:t>
            </a:r>
            <a:r>
              <a:rPr lang="zh-CN" altLang="en-US" sz="900" b="1" dirty="0"/>
              <a:t>寄存器不是</a:t>
            </a:r>
            <a:r>
              <a:rPr lang="en-US" altLang="zh-CN" sz="900" b="1" dirty="0"/>
              <a:t>0</a:t>
            </a:r>
            <a:r>
              <a:rPr lang="zh-CN" altLang="en-US" sz="900" b="1" dirty="0"/>
              <a:t>号寄存器（</a:t>
            </a:r>
            <a:r>
              <a:rPr lang="en-US" altLang="zh-CN" sz="900" b="1" dirty="0"/>
              <a:t>0</a:t>
            </a:r>
            <a:r>
              <a:rPr lang="zh-CN" altLang="en-US" sz="900" b="1" dirty="0"/>
              <a:t>号寄存器恒等于</a:t>
            </a:r>
            <a:r>
              <a:rPr lang="en-US" altLang="zh-CN" sz="900" b="1" dirty="0"/>
              <a:t>0</a:t>
            </a:r>
            <a:r>
              <a:rPr lang="zh-CN" altLang="en-US" sz="900" b="1" dirty="0"/>
              <a:t>，不存在数据相关），且与</a:t>
            </a:r>
            <a:r>
              <a:rPr lang="en-US" altLang="zh-CN" sz="900" b="1" dirty="0"/>
              <a:t>EX</a:t>
            </a:r>
            <a:r>
              <a:rPr lang="zh-CN" altLang="en-US" sz="900" b="1" dirty="0"/>
              <a:t>段的写入寄存器编号（</a:t>
            </a:r>
            <a:r>
              <a:rPr lang="en-US" altLang="zh-CN" sz="900" b="1" dirty="0" err="1">
                <a:ea typeface="等线" panose="02010600030101010101" pitchFamily="2" charset="-122"/>
              </a:rPr>
              <a:t>EX.WriteReg</a:t>
            </a:r>
            <a:r>
              <a:rPr lang="en-US" altLang="zh-CN" sz="900" b="1" dirty="0">
                <a:ea typeface="等线" panose="02010600030101010101" pitchFamily="2" charset="-122"/>
              </a:rPr>
              <a:t>#</a:t>
            </a:r>
            <a:r>
              <a:rPr lang="zh-CN" altLang="en-US" sz="900" b="1" dirty="0"/>
              <a:t>）相同，且</a:t>
            </a:r>
            <a:r>
              <a:rPr lang="en-US" altLang="zh-CN" sz="900" b="1" dirty="0"/>
              <a:t>EX</a:t>
            </a:r>
            <a:r>
              <a:rPr lang="zh-CN" altLang="en-US" sz="900" b="1" dirty="0"/>
              <a:t>段的寄存器写信号（</a:t>
            </a:r>
            <a:r>
              <a:rPr lang="en-US" altLang="zh-CN" sz="900" b="1" dirty="0">
                <a:ea typeface="等线" panose="02010600030101010101" pitchFamily="2" charset="-122"/>
              </a:rPr>
              <a:t> </a:t>
            </a:r>
            <a:r>
              <a:rPr lang="en-US" altLang="zh-CN" sz="900" b="1" dirty="0" err="1">
                <a:ea typeface="等线" panose="02010600030101010101" pitchFamily="2" charset="-122"/>
              </a:rPr>
              <a:t>EX.RegWrite</a:t>
            </a:r>
            <a:r>
              <a:rPr lang="en-US" altLang="zh-CN" sz="900" b="1" dirty="0">
                <a:ea typeface="等线" panose="02010600030101010101" pitchFamily="2" charset="-122"/>
              </a:rPr>
              <a:t> </a:t>
            </a:r>
            <a:r>
              <a:rPr lang="zh-CN" altLang="en-US" sz="900" b="1" dirty="0"/>
              <a:t>）有效。</a:t>
            </a:r>
            <a:endParaRPr lang="en-US" altLang="zh-CN" sz="900" b="1" dirty="0"/>
          </a:p>
          <a:p>
            <a:pPr lvl="3" eaLnBrk="1" hangingPunct="1"/>
            <a:endParaRPr lang="en-US" altLang="zh-CN" sz="900" b="1" dirty="0"/>
          </a:p>
          <a:p>
            <a:pPr lvl="3" eaLnBrk="1" hangingPunct="1"/>
            <a:r>
              <a:rPr lang="zh-CN" altLang="en-US" sz="900" b="1" dirty="0">
                <a:solidFill>
                  <a:srgbClr val="7030A0"/>
                </a:solidFill>
              </a:rPr>
              <a:t>紫色</a:t>
            </a:r>
            <a:r>
              <a:rPr lang="zh-CN" altLang="en-US" sz="900" b="1" dirty="0"/>
              <a:t>部分表示判断</a:t>
            </a:r>
            <a:r>
              <a:rPr lang="en-US" altLang="zh-CN" sz="900" b="1" dirty="0"/>
              <a:t>ID</a:t>
            </a:r>
            <a:r>
              <a:rPr lang="zh-CN" altLang="en-US" sz="900" b="1" dirty="0"/>
              <a:t>段的</a:t>
            </a:r>
            <a:r>
              <a:rPr lang="en-US" altLang="zh-CN" sz="900" b="1" dirty="0"/>
              <a:t>rt</a:t>
            </a:r>
            <a:r>
              <a:rPr lang="zh-CN" altLang="en-US" sz="900" b="1" dirty="0"/>
              <a:t>寄存器不是</a:t>
            </a:r>
            <a:r>
              <a:rPr lang="en-US" altLang="zh-CN" sz="900" b="1" dirty="0"/>
              <a:t>0</a:t>
            </a:r>
            <a:r>
              <a:rPr lang="zh-CN" altLang="en-US" sz="900" b="1" dirty="0"/>
              <a:t>号寄存器（</a:t>
            </a:r>
            <a:r>
              <a:rPr lang="en-US" altLang="zh-CN" sz="900" b="1" dirty="0"/>
              <a:t>0</a:t>
            </a:r>
            <a:r>
              <a:rPr lang="zh-CN" altLang="en-US" sz="900" b="1" dirty="0"/>
              <a:t>号寄存器恒等于</a:t>
            </a:r>
            <a:r>
              <a:rPr lang="en-US" altLang="zh-CN" sz="900" b="1" dirty="0"/>
              <a:t>0</a:t>
            </a:r>
            <a:r>
              <a:rPr lang="zh-CN" altLang="en-US" sz="900" b="1" dirty="0"/>
              <a:t>，不存在数据相关），且与</a:t>
            </a:r>
            <a:r>
              <a:rPr lang="en-US" altLang="zh-CN" sz="900" b="1" dirty="0"/>
              <a:t>EX</a:t>
            </a:r>
            <a:r>
              <a:rPr lang="zh-CN" altLang="en-US" sz="900" b="1" dirty="0"/>
              <a:t>段的写入寄存器编号（</a:t>
            </a:r>
            <a:r>
              <a:rPr lang="en-US" altLang="zh-CN" sz="900" b="1" dirty="0" err="1">
                <a:ea typeface="等线" panose="02010600030101010101" pitchFamily="2" charset="-122"/>
              </a:rPr>
              <a:t>EX.WriteReg</a:t>
            </a:r>
            <a:r>
              <a:rPr lang="en-US" altLang="zh-CN" sz="900" b="1" dirty="0">
                <a:ea typeface="等线" panose="02010600030101010101" pitchFamily="2" charset="-122"/>
              </a:rPr>
              <a:t>#</a:t>
            </a:r>
            <a:r>
              <a:rPr lang="zh-CN" altLang="en-US" sz="900" b="1" dirty="0"/>
              <a:t>）相同，且</a:t>
            </a:r>
            <a:r>
              <a:rPr lang="en-US" altLang="zh-CN" sz="900" b="1" dirty="0"/>
              <a:t>EX</a:t>
            </a:r>
            <a:r>
              <a:rPr lang="zh-CN" altLang="en-US" sz="900" b="1" dirty="0"/>
              <a:t>段的寄存器写信号（</a:t>
            </a:r>
            <a:r>
              <a:rPr lang="en-US" altLang="zh-CN" sz="900" b="1" dirty="0">
                <a:ea typeface="等线" panose="02010600030101010101" pitchFamily="2" charset="-122"/>
              </a:rPr>
              <a:t> </a:t>
            </a:r>
            <a:r>
              <a:rPr lang="en-US" altLang="zh-CN" sz="900" b="1" dirty="0" err="1">
                <a:ea typeface="等线" panose="02010600030101010101" pitchFamily="2" charset="-122"/>
              </a:rPr>
              <a:t>EX.RegWrite</a:t>
            </a:r>
            <a:r>
              <a:rPr lang="en-US" altLang="zh-CN" sz="900" b="1" dirty="0">
                <a:ea typeface="等线" panose="02010600030101010101" pitchFamily="2" charset="-122"/>
              </a:rPr>
              <a:t> </a:t>
            </a:r>
            <a:r>
              <a:rPr lang="zh-CN" altLang="en-US" sz="900" b="1" dirty="0"/>
              <a:t>）有效。</a:t>
            </a:r>
            <a:endParaRPr lang="en-US" altLang="zh-CN" sz="900" b="1" dirty="0"/>
          </a:p>
          <a:p>
            <a:pPr lvl="3" eaLnBrk="1" hangingPunct="1"/>
            <a:endParaRPr lang="en-US" altLang="zh-CN" sz="900" b="1" dirty="0"/>
          </a:p>
          <a:p>
            <a:pPr lvl="2" eaLnBrk="1" hangingPunct="1"/>
            <a:r>
              <a:rPr lang="zh-CN" altLang="en-US" sz="1400" b="1" dirty="0"/>
              <a:t>检测</a:t>
            </a:r>
            <a:r>
              <a:rPr lang="en-US" altLang="zh-CN" sz="1400" b="1" dirty="0"/>
              <a:t>ID</a:t>
            </a:r>
            <a:r>
              <a:rPr lang="zh-CN" altLang="en-US" sz="1400" b="1" dirty="0"/>
              <a:t>段指令是否与</a:t>
            </a:r>
            <a:r>
              <a:rPr lang="en-US" altLang="zh-CN" sz="1400" b="1" dirty="0"/>
              <a:t>MEM</a:t>
            </a:r>
            <a:r>
              <a:rPr lang="zh-CN" altLang="en-US" sz="1400" b="1" dirty="0"/>
              <a:t>段指令相关的逻辑如下：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a:t>
            </a:r>
            <a:endParaRPr lang="en-US" altLang="zh-CN" sz="1200" b="1" dirty="0">
              <a:ea typeface="等线" panose="02010600030101010101" pitchFamily="2" charset="-122"/>
            </a:endParaRPr>
          </a:p>
          <a:p>
            <a:pPr marL="1371600" lvl="3" indent="0" eaLnBrk="1" hangingPunct="1">
              <a:buNone/>
            </a:pPr>
            <a:endParaRPr lang="en-US" altLang="zh-CN" sz="1200" b="1" dirty="0">
              <a:solidFill>
                <a:srgbClr val="7030A0"/>
              </a:solidFill>
              <a:ea typeface="等线" panose="02010600030101010101" pitchFamily="2" charset="-122"/>
            </a:endParaRPr>
          </a:p>
          <a:p>
            <a:pPr lvl="2" eaLnBrk="1" hangingPunct="1"/>
            <a:r>
              <a:rPr lang="zh-CN" altLang="en-US" sz="1400" b="1" dirty="0"/>
              <a:t>最终的检测逻辑如下：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a:t>
            </a:r>
            <a:endParaRPr lang="en-US" altLang="zh-CN" sz="1000" b="1" dirty="0"/>
          </a:p>
        </p:txBody>
      </p:sp>
      <p:pic>
        <p:nvPicPr>
          <p:cNvPr id="2" name="内容占位符 3">
            <a:extLst>
              <a:ext uri="{FF2B5EF4-FFF2-40B4-BE49-F238E27FC236}">
                <a16:creationId xmlns:a16="http://schemas.microsoft.com/office/drawing/2014/main" id="{70DEAFE1-C9F5-A44B-0B80-A7C04C06BCAA}"/>
              </a:ext>
            </a:extLst>
          </p:cNvPr>
          <p:cNvPicPr>
            <a:picLocks noChangeAspect="1"/>
          </p:cNvPicPr>
          <p:nvPr/>
        </p:nvPicPr>
        <p:blipFill>
          <a:blip r:embed="rId2"/>
          <a:stretch>
            <a:fillRect/>
          </a:stretch>
        </p:blipFill>
        <p:spPr bwMode="auto">
          <a:xfrm>
            <a:off x="2217396" y="1319914"/>
            <a:ext cx="4543928" cy="106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6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FDA3BEEA-2B8D-A60F-26EA-3342EF202ED8}"/>
              </a:ext>
            </a:extLst>
          </p:cNvPr>
          <p:cNvGrpSpPr/>
          <p:nvPr/>
        </p:nvGrpSpPr>
        <p:grpSpPr>
          <a:xfrm>
            <a:off x="545363" y="692696"/>
            <a:ext cx="7266997" cy="6021288"/>
            <a:chOff x="107504" y="0"/>
            <a:chExt cx="8491133" cy="6858000"/>
          </a:xfrm>
        </p:grpSpPr>
        <p:grpSp>
          <p:nvGrpSpPr>
            <p:cNvPr id="17" name="组合 16">
              <a:extLst>
                <a:ext uri="{FF2B5EF4-FFF2-40B4-BE49-F238E27FC236}">
                  <a16:creationId xmlns:a16="http://schemas.microsoft.com/office/drawing/2014/main" id="{86F3C62F-E8AD-AD86-7079-E3F2AC66587F}"/>
                </a:ext>
              </a:extLst>
            </p:cNvPr>
            <p:cNvGrpSpPr/>
            <p:nvPr/>
          </p:nvGrpSpPr>
          <p:grpSpPr>
            <a:xfrm>
              <a:off x="107504" y="0"/>
              <a:ext cx="8491133" cy="6858000"/>
              <a:chOff x="107504" y="0"/>
              <a:chExt cx="8491133" cy="6858000"/>
            </a:xfrm>
          </p:grpSpPr>
          <p:grpSp>
            <p:nvGrpSpPr>
              <p:cNvPr id="13" name="组合 12">
                <a:extLst>
                  <a:ext uri="{FF2B5EF4-FFF2-40B4-BE49-F238E27FC236}">
                    <a16:creationId xmlns:a16="http://schemas.microsoft.com/office/drawing/2014/main" id="{A8852EA3-5960-637E-9E1E-BAF25D592EF7}"/>
                  </a:ext>
                </a:extLst>
              </p:cNvPr>
              <p:cNvGrpSpPr/>
              <p:nvPr/>
            </p:nvGrpSpPr>
            <p:grpSpPr>
              <a:xfrm>
                <a:off x="107504" y="0"/>
                <a:ext cx="8491133" cy="6858000"/>
                <a:chOff x="107504" y="0"/>
                <a:chExt cx="8491133" cy="6858000"/>
              </a:xfrm>
            </p:grpSpPr>
            <p:grpSp>
              <p:nvGrpSpPr>
                <p:cNvPr id="8" name="组合 7">
                  <a:extLst>
                    <a:ext uri="{FF2B5EF4-FFF2-40B4-BE49-F238E27FC236}">
                      <a16:creationId xmlns:a16="http://schemas.microsoft.com/office/drawing/2014/main" id="{4CE02D7E-47F1-ED7E-2C92-BC8F92E70C4F}"/>
                    </a:ext>
                  </a:extLst>
                </p:cNvPr>
                <p:cNvGrpSpPr/>
                <p:nvPr/>
              </p:nvGrpSpPr>
              <p:grpSpPr>
                <a:xfrm>
                  <a:off x="107504" y="0"/>
                  <a:ext cx="8491133" cy="6858000"/>
                  <a:chOff x="401347" y="0"/>
                  <a:chExt cx="8491133" cy="6858000"/>
                </a:xfrm>
              </p:grpSpPr>
              <p:pic>
                <p:nvPicPr>
                  <p:cNvPr id="5" name="图片 4">
                    <a:extLst>
                      <a:ext uri="{FF2B5EF4-FFF2-40B4-BE49-F238E27FC236}">
                        <a16:creationId xmlns:a16="http://schemas.microsoft.com/office/drawing/2014/main" id="{5D8BDB51-819F-7553-D152-88D902B03192}"/>
                      </a:ext>
                    </a:extLst>
                  </p:cNvPr>
                  <p:cNvPicPr>
                    <a:picLocks noChangeAspect="1"/>
                  </p:cNvPicPr>
                  <p:nvPr/>
                </p:nvPicPr>
                <p:blipFill>
                  <a:blip r:embed="rId2"/>
                  <a:stretch>
                    <a:fillRect/>
                  </a:stretch>
                </p:blipFill>
                <p:spPr>
                  <a:xfrm>
                    <a:off x="401347" y="0"/>
                    <a:ext cx="8341305" cy="6858000"/>
                  </a:xfrm>
                  <a:prstGeom prst="rect">
                    <a:avLst/>
                  </a:prstGeom>
                </p:spPr>
              </p:pic>
              <p:sp>
                <p:nvSpPr>
                  <p:cNvPr id="7" name="文本框 6">
                    <a:extLst>
                      <a:ext uri="{FF2B5EF4-FFF2-40B4-BE49-F238E27FC236}">
                        <a16:creationId xmlns:a16="http://schemas.microsoft.com/office/drawing/2014/main" id="{56423DB1-7B09-829F-7EE2-68902D164A6C}"/>
                      </a:ext>
                    </a:extLst>
                  </p:cNvPr>
                  <p:cNvSpPr txBox="1"/>
                  <p:nvPr/>
                </p:nvSpPr>
                <p:spPr>
                  <a:xfrm>
                    <a:off x="7884368" y="2852936"/>
                    <a:ext cx="1008112" cy="276999"/>
                  </a:xfrm>
                  <a:prstGeom prst="rect">
                    <a:avLst/>
                  </a:prstGeom>
                  <a:noFill/>
                </p:spPr>
                <p:txBody>
                  <a:bodyPr wrap="square">
                    <a:spAutoFit/>
                  </a:bodyPr>
                  <a:lstStyle/>
                  <a:p>
                    <a:r>
                      <a:rPr lang="en-US" altLang="zh-CN" sz="1200" b="1" dirty="0" err="1"/>
                      <a:t>DataHazzard</a:t>
                    </a:r>
                    <a:endParaRPr lang="zh-CN" altLang="en-US" sz="1200" dirty="0"/>
                  </a:p>
                </p:txBody>
              </p:sp>
            </p:grpSp>
            <p:sp>
              <p:nvSpPr>
                <p:cNvPr id="11" name="文本框 10">
                  <a:extLst>
                    <a:ext uri="{FF2B5EF4-FFF2-40B4-BE49-F238E27FC236}">
                      <a16:creationId xmlns:a16="http://schemas.microsoft.com/office/drawing/2014/main" id="{452C90C4-1BA5-6226-6CF6-6749F3306A7C}"/>
                    </a:ext>
                  </a:extLst>
                </p:cNvPr>
                <p:cNvSpPr txBox="1"/>
                <p:nvPr/>
              </p:nvSpPr>
              <p:spPr>
                <a:xfrm>
                  <a:off x="4860297" y="2996952"/>
                  <a:ext cx="575799" cy="246221"/>
                </a:xfrm>
                <a:prstGeom prst="rect">
                  <a:avLst/>
                </a:prstGeom>
                <a:noFill/>
              </p:spPr>
              <p:txBody>
                <a:bodyPr wrap="none" rtlCol="0">
                  <a:spAutoFit/>
                </a:bodyPr>
                <a:lstStyle/>
                <a:p>
                  <a:r>
                    <a:rPr lang="en-US" altLang="zh-CN" sz="1000" b="1" dirty="0" err="1"/>
                    <a:t>RsUsed</a:t>
                  </a:r>
                  <a:endParaRPr lang="zh-CN" altLang="en-US" sz="1000" b="1" dirty="0"/>
                </a:p>
              </p:txBody>
            </p:sp>
            <p:sp>
              <p:nvSpPr>
                <p:cNvPr id="12" name="文本框 11">
                  <a:extLst>
                    <a:ext uri="{FF2B5EF4-FFF2-40B4-BE49-F238E27FC236}">
                      <a16:creationId xmlns:a16="http://schemas.microsoft.com/office/drawing/2014/main" id="{86190761-681B-6A91-3B1A-281CE48CB5F8}"/>
                    </a:ext>
                  </a:extLst>
                </p:cNvPr>
                <p:cNvSpPr txBox="1"/>
                <p:nvPr/>
              </p:nvSpPr>
              <p:spPr>
                <a:xfrm>
                  <a:off x="4860032" y="3861048"/>
                  <a:ext cx="569387" cy="246221"/>
                </a:xfrm>
                <a:prstGeom prst="rect">
                  <a:avLst/>
                </a:prstGeom>
                <a:noFill/>
              </p:spPr>
              <p:txBody>
                <a:bodyPr wrap="none" rtlCol="0">
                  <a:spAutoFit/>
                </a:bodyPr>
                <a:lstStyle/>
                <a:p>
                  <a:r>
                    <a:rPr lang="en-US" altLang="zh-CN" sz="1000" b="1" dirty="0" err="1"/>
                    <a:t>RtUsed</a:t>
                  </a:r>
                  <a:endParaRPr lang="zh-CN" altLang="en-US" sz="1000" b="1" dirty="0"/>
                </a:p>
              </p:txBody>
            </p:sp>
          </p:grpSp>
          <p:sp>
            <p:nvSpPr>
              <p:cNvPr id="15" name="文本框 14">
                <a:extLst>
                  <a:ext uri="{FF2B5EF4-FFF2-40B4-BE49-F238E27FC236}">
                    <a16:creationId xmlns:a16="http://schemas.microsoft.com/office/drawing/2014/main" id="{C4CD23BB-6AC0-2DC1-1C48-6652600D127A}"/>
                  </a:ext>
                </a:extLst>
              </p:cNvPr>
              <p:cNvSpPr txBox="1"/>
              <p:nvPr/>
            </p:nvSpPr>
            <p:spPr>
              <a:xfrm>
                <a:off x="5066958" y="662499"/>
                <a:ext cx="441146" cy="246221"/>
              </a:xfrm>
              <a:prstGeom prst="rect">
                <a:avLst/>
              </a:prstGeom>
              <a:noFill/>
            </p:spPr>
            <p:txBody>
              <a:bodyPr wrap="none" rtlCol="0">
                <a:spAutoFit/>
              </a:bodyPr>
              <a:lstStyle/>
              <a:p>
                <a:r>
                  <a:rPr lang="en-US" altLang="zh-CN" sz="1000" b="1" dirty="0"/>
                  <a:t>rs</a:t>
                </a:r>
                <a:r>
                  <a:rPr lang="en-US" altLang="zh-CN" sz="1000" b="1" dirty="0">
                    <a:latin typeface="等线" panose="02010600030101010101" pitchFamily="2" charset="-122"/>
                    <a:ea typeface="等线" panose="02010600030101010101" pitchFamily="2" charset="-122"/>
                  </a:rPr>
                  <a:t>≠0</a:t>
                </a:r>
                <a:endParaRPr lang="zh-CN" altLang="en-US" sz="1000" b="1" dirty="0"/>
              </a:p>
            </p:txBody>
          </p:sp>
          <p:sp>
            <p:nvSpPr>
              <p:cNvPr id="16" name="文本框 15">
                <a:extLst>
                  <a:ext uri="{FF2B5EF4-FFF2-40B4-BE49-F238E27FC236}">
                    <a16:creationId xmlns:a16="http://schemas.microsoft.com/office/drawing/2014/main" id="{EA0AFE12-017C-0B90-DE48-27564E89B971}"/>
                  </a:ext>
                </a:extLst>
              </p:cNvPr>
              <p:cNvSpPr txBox="1"/>
              <p:nvPr/>
            </p:nvSpPr>
            <p:spPr>
              <a:xfrm>
                <a:off x="5066958" y="6237312"/>
                <a:ext cx="434734" cy="246221"/>
              </a:xfrm>
              <a:prstGeom prst="rect">
                <a:avLst/>
              </a:prstGeom>
              <a:noFill/>
            </p:spPr>
            <p:txBody>
              <a:bodyPr wrap="none" rtlCol="0">
                <a:spAutoFit/>
              </a:bodyPr>
              <a:lstStyle/>
              <a:p>
                <a:r>
                  <a:rPr lang="en-US" altLang="zh-CN" sz="1000" b="1" dirty="0"/>
                  <a:t>rt</a:t>
                </a:r>
                <a:r>
                  <a:rPr lang="en-US" altLang="zh-CN" sz="1000" b="1" dirty="0">
                    <a:latin typeface="等线" panose="02010600030101010101" pitchFamily="2" charset="-122"/>
                    <a:ea typeface="等线" panose="02010600030101010101" pitchFamily="2" charset="-122"/>
                  </a:rPr>
                  <a:t>≠0</a:t>
                </a:r>
                <a:endParaRPr lang="zh-CN" altLang="en-US" sz="1000" b="1" dirty="0"/>
              </a:p>
            </p:txBody>
          </p:sp>
        </p:grpSp>
        <p:sp>
          <p:nvSpPr>
            <p:cNvPr id="20" name="文本框 19">
              <a:extLst>
                <a:ext uri="{FF2B5EF4-FFF2-40B4-BE49-F238E27FC236}">
                  <a16:creationId xmlns:a16="http://schemas.microsoft.com/office/drawing/2014/main" id="{C310A6A1-6B97-1BD2-0037-B2F1B800438A}"/>
                </a:ext>
              </a:extLst>
            </p:cNvPr>
            <p:cNvSpPr txBox="1"/>
            <p:nvPr/>
          </p:nvSpPr>
          <p:spPr>
            <a:xfrm>
              <a:off x="1681489" y="487705"/>
              <a:ext cx="298223" cy="276999"/>
            </a:xfrm>
            <a:prstGeom prst="rect">
              <a:avLst/>
            </a:prstGeom>
            <a:noFill/>
          </p:spPr>
          <p:txBody>
            <a:bodyPr wrap="none" rtlCol="0">
              <a:spAutoFit/>
            </a:bodyPr>
            <a:lstStyle/>
            <a:p>
              <a:r>
                <a:rPr lang="en-US" altLang="zh-CN" sz="1200" b="1" dirty="0" err="1"/>
                <a:t>rs</a:t>
              </a:r>
              <a:endParaRPr lang="zh-CN" altLang="en-US" sz="1200" b="1" dirty="0"/>
            </a:p>
          </p:txBody>
        </p:sp>
        <p:sp>
          <p:nvSpPr>
            <p:cNvPr id="21" name="文本框 20">
              <a:extLst>
                <a:ext uri="{FF2B5EF4-FFF2-40B4-BE49-F238E27FC236}">
                  <a16:creationId xmlns:a16="http://schemas.microsoft.com/office/drawing/2014/main" id="{D2F60765-38F1-F674-1E4D-44B3B7484332}"/>
                </a:ext>
              </a:extLst>
            </p:cNvPr>
            <p:cNvSpPr txBox="1"/>
            <p:nvPr/>
          </p:nvSpPr>
          <p:spPr>
            <a:xfrm>
              <a:off x="1691680" y="4448145"/>
              <a:ext cx="292068" cy="276999"/>
            </a:xfrm>
            <a:prstGeom prst="rect">
              <a:avLst/>
            </a:prstGeom>
            <a:noFill/>
          </p:spPr>
          <p:txBody>
            <a:bodyPr wrap="none" rtlCol="0">
              <a:spAutoFit/>
            </a:bodyPr>
            <a:lstStyle/>
            <a:p>
              <a:r>
                <a:rPr lang="en-US" altLang="zh-CN" sz="1200" b="1" dirty="0"/>
                <a:t>rt</a:t>
              </a:r>
              <a:endParaRPr lang="zh-CN" altLang="en-US" sz="1200" b="1" dirty="0"/>
            </a:p>
          </p:txBody>
        </p:sp>
      </p:grpSp>
      <p:sp>
        <p:nvSpPr>
          <p:cNvPr id="23" name="文本框 22">
            <a:extLst>
              <a:ext uri="{FF2B5EF4-FFF2-40B4-BE49-F238E27FC236}">
                <a16:creationId xmlns:a16="http://schemas.microsoft.com/office/drawing/2014/main" id="{0F17A64B-B0D1-A559-72D1-905CD18ED571}"/>
              </a:ext>
            </a:extLst>
          </p:cNvPr>
          <p:cNvSpPr txBox="1"/>
          <p:nvPr/>
        </p:nvSpPr>
        <p:spPr>
          <a:xfrm>
            <a:off x="5508104" y="5643245"/>
            <a:ext cx="3423583" cy="954107"/>
          </a:xfrm>
          <a:prstGeom prst="rect">
            <a:avLst/>
          </a:prstGeom>
          <a:solidFill>
            <a:srgbClr val="FFFF00"/>
          </a:solidFill>
        </p:spPr>
        <p:txBody>
          <a:bodyPr wrap="square">
            <a:spAutoFit/>
          </a:bodyPr>
          <a:lstStyle/>
          <a:p>
            <a:pPr eaLnBrk="1" hangingPunct="1"/>
            <a:r>
              <a:rPr lang="en-US" altLang="zh-CN" sz="800" b="1" dirty="0" err="1"/>
              <a:t>DataHazzard</a:t>
            </a:r>
            <a:r>
              <a:rPr lang="en-US" altLang="zh-CN" sz="800" b="1" dirty="0"/>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EX.RegWrite</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EX.WriteReg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EX.RegWrite</a:t>
            </a:r>
            <a:r>
              <a:rPr lang="en-US" altLang="zh-CN" sz="800" b="1" dirty="0">
                <a:ea typeface="等线" panose="02010600030101010101" pitchFamily="2" charset="-122"/>
              </a:rPr>
              <a:t> &amp; (rt==</a:t>
            </a:r>
            <a:r>
              <a:rPr lang="en-US" altLang="zh-CN" sz="800" b="1" dirty="0" err="1">
                <a:ea typeface="等线" panose="02010600030101010101" pitchFamily="2" charset="-122"/>
              </a:rPr>
              <a:t>EX.WriteReg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MEM.RegWrite</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MEM.WriteReg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MEM.RegWrite</a:t>
            </a:r>
            <a:r>
              <a:rPr lang="en-US" altLang="zh-CN" sz="800" b="1" dirty="0">
                <a:ea typeface="等线" panose="02010600030101010101" pitchFamily="2" charset="-122"/>
              </a:rPr>
              <a:t> &amp; (rt==</a:t>
            </a:r>
            <a:r>
              <a:rPr lang="en-US" altLang="zh-CN" sz="800" b="1" dirty="0" err="1">
                <a:ea typeface="等线" panose="02010600030101010101" pitchFamily="2" charset="-122"/>
              </a:rPr>
              <a:t>MEM.WriteReg</a:t>
            </a:r>
            <a:r>
              <a:rPr lang="en-US" altLang="zh-CN" sz="800" b="1" dirty="0">
                <a:ea typeface="等线" panose="02010600030101010101" pitchFamily="2" charset="-122"/>
              </a:rPr>
              <a:t>#)</a:t>
            </a:r>
            <a:endParaRPr lang="en-US" altLang="zh-CN" sz="800" b="1" dirty="0"/>
          </a:p>
        </p:txBody>
      </p:sp>
      <p:sp>
        <p:nvSpPr>
          <p:cNvPr id="24" name="文本框 23">
            <a:extLst>
              <a:ext uri="{FF2B5EF4-FFF2-40B4-BE49-F238E27FC236}">
                <a16:creationId xmlns:a16="http://schemas.microsoft.com/office/drawing/2014/main" id="{D3BD0E70-46E3-E749-29FB-0CB4A4EB1015}"/>
              </a:ext>
            </a:extLst>
          </p:cNvPr>
          <p:cNvSpPr txBox="1"/>
          <p:nvPr/>
        </p:nvSpPr>
        <p:spPr>
          <a:xfrm>
            <a:off x="971600" y="260648"/>
            <a:ext cx="6747360"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处理器气泡流水线数据相关检测电路</a:t>
            </a:r>
          </a:p>
        </p:txBody>
      </p:sp>
    </p:spTree>
    <p:extLst>
      <p:ext uri="{BB962C8B-B14F-4D97-AF65-F5344CB8AC3E}">
        <p14:creationId xmlns:p14="http://schemas.microsoft.com/office/powerpoint/2010/main" val="2245656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703237"/>
            <a:ext cx="8229600" cy="5462067"/>
          </a:xfrm>
        </p:spPr>
        <p:txBody>
          <a:bodyPr/>
          <a:lstStyle/>
          <a:p>
            <a:r>
              <a:rPr lang="zh-CN" altLang="en-US" sz="1600" b="1" dirty="0"/>
              <a:t>结合</a:t>
            </a:r>
            <a:r>
              <a:rPr lang="zh-CN" altLang="en-US" sz="1600" b="1" dirty="0">
                <a:solidFill>
                  <a:srgbClr val="FF0000"/>
                </a:solidFill>
              </a:rPr>
              <a:t>控制冲突</a:t>
            </a:r>
            <a:r>
              <a:rPr lang="zh-CN" altLang="en-US" sz="1600" b="1" dirty="0"/>
              <a:t>和</a:t>
            </a:r>
            <a:r>
              <a:rPr lang="zh-CN" altLang="en-US" sz="1600" b="1" dirty="0">
                <a:solidFill>
                  <a:srgbClr val="FF0000"/>
                </a:solidFill>
              </a:rPr>
              <a:t>数据冲突</a:t>
            </a:r>
            <a:r>
              <a:rPr lang="zh-CN" altLang="en-US" sz="1600" b="1" dirty="0"/>
              <a:t>处理的流水线清空与阻塞信号逻辑公式：</a:t>
            </a:r>
            <a:endParaRPr lang="en-US" altLang="zh-CN" sz="1800" b="1" dirty="0"/>
          </a:p>
          <a:p>
            <a:pPr lvl="1"/>
            <a:endParaRPr lang="en-US" altLang="zh-CN" sz="1200" b="1" dirty="0"/>
          </a:p>
          <a:p>
            <a:pPr lvl="1"/>
            <a:r>
              <a:rPr lang="en-US" altLang="zh-CN" sz="1050" b="1" dirty="0"/>
              <a:t>Stall = </a:t>
            </a:r>
            <a:r>
              <a:rPr lang="en-US" altLang="zh-CN" sz="1050" b="1" dirty="0" err="1"/>
              <a:t>DataHazzard</a:t>
            </a:r>
            <a:r>
              <a:rPr lang="en-US" altLang="zh-CN" sz="1050" b="1" dirty="0"/>
              <a:t>	    		#</a:t>
            </a:r>
            <a:r>
              <a:rPr lang="zh-CN" altLang="en-US" sz="1050" b="1" dirty="0"/>
              <a:t>数据相关时，要阻塞暂停</a:t>
            </a:r>
            <a:r>
              <a:rPr lang="en-US" altLang="zh-CN" sz="1050" b="1" dirty="0"/>
              <a:t>IF</a:t>
            </a:r>
            <a:r>
              <a:rPr lang="zh-CN" altLang="en-US" sz="1050" b="1" dirty="0"/>
              <a:t>、</a:t>
            </a:r>
            <a:r>
              <a:rPr lang="en-US" altLang="zh-CN" sz="1050" b="1" dirty="0"/>
              <a:t>ID</a:t>
            </a:r>
            <a:r>
              <a:rPr lang="zh-CN" altLang="en-US" sz="1050" b="1" dirty="0"/>
              <a:t>段指令的执行</a:t>
            </a:r>
            <a:endParaRPr lang="en-US" altLang="zh-CN" sz="1050" b="1" dirty="0"/>
          </a:p>
          <a:p>
            <a:pPr lvl="1"/>
            <a:r>
              <a:rPr lang="en-US" altLang="zh-CN" sz="1050" b="1" dirty="0"/>
              <a:t>PC.EN = </a:t>
            </a:r>
            <a:r>
              <a:rPr lang="zh-CN" altLang="en-US" sz="1050" b="1" dirty="0">
                <a:ea typeface="等线" panose="02010600030101010101" pitchFamily="2" charset="-122"/>
              </a:rPr>
              <a:t>～</a:t>
            </a:r>
            <a:r>
              <a:rPr lang="en-US" altLang="zh-CN" sz="1050" b="1" dirty="0"/>
              <a:t>Stall		    	#</a:t>
            </a:r>
            <a:r>
              <a:rPr lang="zh-CN" altLang="en-US" sz="1050" b="1" dirty="0"/>
              <a:t>阻塞</a:t>
            </a:r>
            <a:r>
              <a:rPr lang="en-US" altLang="zh-CN" sz="1050" b="1" dirty="0"/>
              <a:t>IF</a:t>
            </a:r>
            <a:r>
              <a:rPr lang="zh-CN" altLang="en-US" sz="1050" b="1" dirty="0"/>
              <a:t>段指令的执行（程序计数器</a:t>
            </a:r>
            <a:r>
              <a:rPr lang="en-US" altLang="zh-CN" sz="1050" b="1" dirty="0"/>
              <a:t>PC</a:t>
            </a:r>
            <a:r>
              <a:rPr lang="zh-CN" altLang="en-US" sz="1050" b="1" dirty="0"/>
              <a:t>使能端输入</a:t>
            </a:r>
            <a:r>
              <a:rPr lang="en-US" altLang="zh-CN" sz="1050" b="1" dirty="0"/>
              <a:t>=0</a:t>
            </a:r>
            <a:r>
              <a:rPr lang="zh-CN" altLang="en-US" sz="1050" b="1" dirty="0"/>
              <a:t>）</a:t>
            </a:r>
            <a:endParaRPr lang="en-US" altLang="zh-CN" sz="1050" b="1" dirty="0"/>
          </a:p>
          <a:p>
            <a:pPr lvl="1"/>
            <a:r>
              <a:rPr lang="en-US" altLang="zh-CN" sz="1050" b="1" dirty="0"/>
              <a:t>IF/ID.EN = </a:t>
            </a:r>
            <a:r>
              <a:rPr lang="zh-CN" altLang="en-US" sz="1050" b="1" dirty="0">
                <a:ea typeface="等线" panose="02010600030101010101" pitchFamily="2" charset="-122"/>
              </a:rPr>
              <a:t>～</a:t>
            </a:r>
            <a:r>
              <a:rPr lang="en-US" altLang="zh-CN" sz="1050" b="1" dirty="0"/>
              <a:t>Stall		    	#</a:t>
            </a:r>
            <a:r>
              <a:rPr lang="zh-CN" altLang="en-US" sz="1050" b="1" dirty="0"/>
              <a:t>阻塞</a:t>
            </a:r>
            <a:r>
              <a:rPr lang="en-US" altLang="zh-CN" sz="1050" b="1" dirty="0"/>
              <a:t>ID</a:t>
            </a:r>
            <a:r>
              <a:rPr lang="zh-CN" altLang="en-US" sz="1050" b="1" dirty="0"/>
              <a:t>段指令的执行（</a:t>
            </a:r>
            <a:r>
              <a:rPr lang="en-US" altLang="zh-CN" sz="1050" b="1" dirty="0"/>
              <a:t>IF/ID</a:t>
            </a:r>
            <a:r>
              <a:rPr lang="zh-CN" altLang="en-US" sz="1050" b="1" dirty="0"/>
              <a:t>流水寄存器使能端输入</a:t>
            </a:r>
            <a:r>
              <a:rPr lang="en-US" altLang="zh-CN" sz="1050" b="1" dirty="0"/>
              <a:t>=0</a:t>
            </a:r>
            <a:r>
              <a:rPr lang="zh-CN" altLang="en-US" sz="1050" b="1" dirty="0"/>
              <a:t>）</a:t>
            </a:r>
            <a:endParaRPr lang="en-US" altLang="zh-CN" sz="1050" b="1" dirty="0"/>
          </a:p>
          <a:p>
            <a:pPr lvl="1"/>
            <a:endParaRPr lang="en-US" altLang="zh-CN" sz="1050" b="1" dirty="0"/>
          </a:p>
          <a:p>
            <a:pPr lvl="1"/>
            <a:r>
              <a:rPr lang="en-US" altLang="zh-CN" sz="1050" b="1" dirty="0"/>
              <a:t>IF/ID.CLR =</a:t>
            </a:r>
            <a:r>
              <a:rPr lang="zh-CN" altLang="en-US" sz="1050" b="1" dirty="0">
                <a:ea typeface="等线" panose="02010600030101010101" pitchFamily="2" charset="-122"/>
              </a:rPr>
              <a:t> </a:t>
            </a:r>
            <a:r>
              <a:rPr lang="en-US" altLang="zh-CN" sz="1050" b="1" dirty="0" err="1">
                <a:ea typeface="等线" panose="02010600030101010101" pitchFamily="2" charset="-122"/>
              </a:rPr>
              <a:t>BranchTaken</a:t>
            </a:r>
            <a:r>
              <a:rPr lang="en-US" altLang="zh-CN" sz="1050" b="1" dirty="0"/>
              <a:t>		#</a:t>
            </a:r>
            <a:r>
              <a:rPr lang="zh-CN" altLang="en-US" sz="1050" b="1" dirty="0"/>
              <a:t>出现分支跳转时，清空</a:t>
            </a:r>
            <a:r>
              <a:rPr lang="en-US" altLang="zh-CN" sz="1050" b="1" dirty="0"/>
              <a:t>IF/ID</a:t>
            </a:r>
            <a:r>
              <a:rPr lang="zh-CN" altLang="en-US" sz="1050" b="1" dirty="0"/>
              <a:t>段流水寄存器（图</a:t>
            </a:r>
            <a:r>
              <a:rPr lang="en-US" altLang="zh-CN" sz="1050" b="1" dirty="0"/>
              <a:t>7.14</a:t>
            </a:r>
            <a:r>
              <a:rPr lang="zh-CN" altLang="en-US" sz="1050" b="1" dirty="0"/>
              <a:t>、图</a:t>
            </a:r>
            <a:r>
              <a:rPr lang="en-US" altLang="zh-CN" sz="1050" b="1" dirty="0"/>
              <a:t>7.19</a:t>
            </a:r>
            <a:r>
              <a:rPr lang="zh-CN" altLang="en-US" sz="1050" b="1" dirty="0"/>
              <a:t>）</a:t>
            </a:r>
            <a:endParaRPr lang="en-US" altLang="zh-CN" sz="1050" b="1" dirty="0"/>
          </a:p>
          <a:p>
            <a:pPr lvl="1"/>
            <a:r>
              <a:rPr lang="en-US" altLang="zh-CN" sz="1050" b="1" dirty="0"/>
              <a:t>ID/EX.CLR =</a:t>
            </a:r>
            <a:r>
              <a:rPr lang="zh-CN" altLang="en-US" sz="1050" b="1" dirty="0">
                <a:ea typeface="等线" panose="02010600030101010101" pitchFamily="2" charset="-122"/>
              </a:rPr>
              <a:t> </a:t>
            </a:r>
            <a:r>
              <a:rPr lang="en-US" altLang="zh-CN" sz="1050" b="1" dirty="0">
                <a:ea typeface="等线" panose="02010600030101010101" pitchFamily="2" charset="-122"/>
              </a:rPr>
              <a:t>Flush = </a:t>
            </a:r>
            <a:r>
              <a:rPr lang="en-US" altLang="zh-CN" sz="1050" b="1" dirty="0" err="1">
                <a:ea typeface="等线" panose="02010600030101010101" pitchFamily="2" charset="-122"/>
              </a:rPr>
              <a:t>BranchTaken</a:t>
            </a:r>
            <a:r>
              <a:rPr lang="en-US" altLang="zh-CN" sz="1050" b="1" dirty="0">
                <a:ea typeface="等线" panose="02010600030101010101" pitchFamily="2" charset="-122"/>
              </a:rPr>
              <a:t> + </a:t>
            </a:r>
            <a:r>
              <a:rPr lang="en-US" altLang="zh-CN" sz="1050" b="1" dirty="0" err="1">
                <a:ea typeface="等线" panose="02010600030101010101" pitchFamily="2" charset="-122"/>
              </a:rPr>
              <a:t>DataHazzard</a:t>
            </a:r>
            <a:r>
              <a:rPr lang="en-US" altLang="zh-CN" sz="1050" b="1" dirty="0"/>
              <a:t>	#</a:t>
            </a:r>
            <a:r>
              <a:rPr lang="zh-CN" altLang="en-US" sz="1050" b="1" dirty="0"/>
              <a:t>出现分支跳转或数据相关时，清空</a:t>
            </a:r>
            <a:r>
              <a:rPr lang="en-US" altLang="zh-CN" sz="1050" b="1" dirty="0"/>
              <a:t>ID/EX</a:t>
            </a:r>
            <a:r>
              <a:rPr lang="zh-CN" altLang="en-US" sz="1050" b="1" dirty="0"/>
              <a:t>段流水寄存器（图</a:t>
            </a:r>
            <a:r>
              <a:rPr lang="en-US" altLang="zh-CN" sz="1050" b="1" dirty="0"/>
              <a:t>7.14</a:t>
            </a:r>
            <a:r>
              <a:rPr lang="zh-CN" altLang="en-US" sz="1050" b="1" dirty="0"/>
              <a:t>、图</a:t>
            </a:r>
            <a:r>
              <a:rPr lang="en-US" altLang="zh-CN" sz="1050" b="1" dirty="0"/>
              <a:t>7.19</a:t>
            </a:r>
            <a:r>
              <a:rPr lang="zh-CN" altLang="en-US" sz="1050" b="1" dirty="0"/>
              <a:t>）</a:t>
            </a:r>
            <a:endParaRPr lang="en-US" altLang="zh-CN" sz="1050" b="1" dirty="0"/>
          </a:p>
          <a:p>
            <a:pPr lvl="1"/>
            <a:endParaRPr lang="en-US" altLang="zh-CN" sz="1050" b="1" dirty="0"/>
          </a:p>
          <a:p>
            <a:pPr lvl="1"/>
            <a:endParaRPr lang="en-US" altLang="zh-CN" sz="1050" b="1" dirty="0"/>
          </a:p>
          <a:p>
            <a:r>
              <a:rPr lang="zh-CN" altLang="en-US" sz="1600" b="1" dirty="0"/>
              <a:t>图</a:t>
            </a:r>
            <a:r>
              <a:rPr lang="en-US" altLang="zh-CN" sz="1600" b="1" dirty="0"/>
              <a:t>7.19</a:t>
            </a:r>
            <a:r>
              <a:rPr lang="zh-CN" altLang="en-US" sz="1600" b="1" dirty="0"/>
              <a:t>：气泡流水线顶层视图（同时处理控制冲突和数据冲突）</a:t>
            </a:r>
            <a:endParaRPr lang="en-US" altLang="zh-CN" sz="1600" b="1" dirty="0"/>
          </a:p>
          <a:p>
            <a:endParaRPr lang="en-US" altLang="zh-CN" sz="1600" b="1" dirty="0"/>
          </a:p>
          <a:p>
            <a:r>
              <a:rPr lang="zh-CN" altLang="en-US" sz="1600" b="1" dirty="0"/>
              <a:t>图</a:t>
            </a:r>
            <a:r>
              <a:rPr lang="en-US" altLang="zh-CN" sz="1600" b="1" dirty="0"/>
              <a:t>7.19</a:t>
            </a:r>
            <a:r>
              <a:rPr lang="zh-CN" altLang="en-US" sz="1600" b="1" dirty="0"/>
              <a:t>中的相关处理逻辑的输入为：</a:t>
            </a:r>
            <a:endParaRPr lang="en-US" altLang="zh-CN" sz="1600" b="1" dirty="0"/>
          </a:p>
          <a:p>
            <a:pPr lvl="1"/>
            <a:r>
              <a:rPr lang="zh-CN" altLang="en-US" sz="1200" b="1" dirty="0"/>
              <a:t>指令字（</a:t>
            </a:r>
            <a:r>
              <a:rPr lang="en-US" altLang="zh-CN" sz="1200" b="1" dirty="0" err="1"/>
              <a:t>Instr</a:t>
            </a:r>
            <a:r>
              <a:rPr lang="zh-CN" altLang="en-US" sz="1200" b="1" dirty="0"/>
              <a:t>）：由指令字可以得到</a:t>
            </a:r>
            <a:r>
              <a:rPr lang="en-US" altLang="zh-CN" sz="1200" b="1" dirty="0" err="1"/>
              <a:t>DataHazzard</a:t>
            </a:r>
            <a:r>
              <a:rPr lang="zh-CN" altLang="en-US" sz="1200" b="1" dirty="0"/>
              <a:t>逻辑公式中的</a:t>
            </a:r>
            <a:r>
              <a:rPr lang="en-US" altLang="zh-CN" sz="1200" b="1" dirty="0" err="1"/>
              <a:t>RsUsed</a:t>
            </a:r>
            <a:r>
              <a:rPr lang="zh-CN" altLang="en-US" sz="1200" b="1" dirty="0"/>
              <a:t>、</a:t>
            </a:r>
            <a:r>
              <a:rPr lang="en-US" altLang="zh-CN" sz="1200" b="1" dirty="0" err="1"/>
              <a:t>rs</a:t>
            </a:r>
            <a:r>
              <a:rPr lang="zh-CN" altLang="en-US" sz="1200" b="1" dirty="0"/>
              <a:t>、</a:t>
            </a:r>
            <a:r>
              <a:rPr lang="en-US" altLang="zh-CN" sz="1200" b="1" dirty="0" err="1"/>
              <a:t>RtUsed</a:t>
            </a:r>
            <a:r>
              <a:rPr lang="zh-CN" altLang="en-US" sz="1200" b="1" dirty="0"/>
              <a:t>、</a:t>
            </a:r>
            <a:r>
              <a:rPr lang="en-US" altLang="zh-CN" sz="1200" b="1" dirty="0"/>
              <a:t>rt</a:t>
            </a:r>
          </a:p>
          <a:p>
            <a:pPr lvl="1"/>
            <a:r>
              <a:rPr lang="en-US" altLang="zh-CN" sz="1200" b="1" dirty="0"/>
              <a:t>ID</a:t>
            </a:r>
            <a:r>
              <a:rPr lang="zh-CN" altLang="en-US" sz="1200" b="1" dirty="0"/>
              <a:t>段和</a:t>
            </a:r>
            <a:r>
              <a:rPr lang="en-US" altLang="zh-CN" sz="1200" b="1" dirty="0"/>
              <a:t>EX</a:t>
            </a:r>
            <a:r>
              <a:rPr lang="zh-CN" altLang="en-US" sz="1200" b="1" dirty="0"/>
              <a:t>段的</a:t>
            </a:r>
            <a:r>
              <a:rPr lang="en-US" altLang="zh-CN" sz="1200" b="1" dirty="0" err="1"/>
              <a:t>RegWrite</a:t>
            </a:r>
            <a:r>
              <a:rPr lang="zh-CN" altLang="en-US" sz="1200" b="1" dirty="0"/>
              <a:t>（寄存器写入控制信号）</a:t>
            </a:r>
            <a:endParaRPr lang="en-US" altLang="zh-CN" sz="1200" b="1" dirty="0"/>
          </a:p>
          <a:p>
            <a:pPr lvl="1"/>
            <a:r>
              <a:rPr lang="en-US" altLang="zh-CN" sz="1200" b="1" dirty="0"/>
              <a:t>ID</a:t>
            </a:r>
            <a:r>
              <a:rPr lang="zh-CN" altLang="en-US" sz="1200" b="1" dirty="0"/>
              <a:t>段和</a:t>
            </a:r>
            <a:r>
              <a:rPr lang="en-US" altLang="zh-CN" sz="1200" b="1" dirty="0"/>
              <a:t>EX</a:t>
            </a:r>
            <a:r>
              <a:rPr lang="zh-CN" altLang="en-US" sz="1200" b="1" dirty="0"/>
              <a:t>段的</a:t>
            </a:r>
            <a:r>
              <a:rPr lang="en-US" altLang="zh-CN" sz="1200" b="1" dirty="0" err="1"/>
              <a:t>WriteReg</a:t>
            </a:r>
            <a:r>
              <a:rPr lang="en-US" altLang="zh-CN" sz="1200" b="1" dirty="0"/>
              <a:t>#</a:t>
            </a:r>
            <a:r>
              <a:rPr lang="zh-CN" altLang="en-US" sz="1200" b="1" dirty="0"/>
              <a:t>（寄存器写入编号）</a:t>
            </a:r>
            <a:endParaRPr lang="en-US" altLang="zh-CN" sz="1200" b="1" dirty="0"/>
          </a:p>
          <a:p>
            <a:pPr lvl="1"/>
            <a:r>
              <a:rPr lang="en-US" altLang="zh-CN" sz="1200" b="1" dirty="0" err="1"/>
              <a:t>BranchTaken</a:t>
            </a:r>
            <a:r>
              <a:rPr lang="zh-CN" altLang="en-US" sz="1200" b="1" dirty="0"/>
              <a:t>（分支跳转信号）</a:t>
            </a:r>
            <a:endParaRPr lang="en-US" altLang="zh-CN" sz="1200" b="1" dirty="0"/>
          </a:p>
          <a:p>
            <a:endParaRPr lang="en-US" altLang="zh-CN" sz="1600" b="1" dirty="0"/>
          </a:p>
          <a:p>
            <a:r>
              <a:rPr lang="zh-CN" altLang="en-US" sz="1600" b="1" dirty="0"/>
              <a:t>输出为：</a:t>
            </a:r>
            <a:endParaRPr lang="en-US" altLang="zh-CN" sz="1600" b="1" dirty="0"/>
          </a:p>
          <a:p>
            <a:pPr lvl="1"/>
            <a:r>
              <a:rPr lang="en-US" altLang="zh-CN" sz="1200" b="1" dirty="0" err="1">
                <a:highlight>
                  <a:srgbClr val="FFFF00"/>
                </a:highlight>
              </a:rPr>
              <a:t>Satll</a:t>
            </a:r>
            <a:r>
              <a:rPr lang="zh-CN" altLang="en-US" sz="1200" b="1" dirty="0">
                <a:highlight>
                  <a:srgbClr val="FFFF00"/>
                </a:highlight>
              </a:rPr>
              <a:t>：流水线阻塞暂停信号</a:t>
            </a:r>
            <a:endParaRPr lang="en-US" altLang="zh-CN" sz="1200" b="1" dirty="0">
              <a:highlight>
                <a:srgbClr val="FFFF00"/>
              </a:highlight>
            </a:endParaRPr>
          </a:p>
          <a:p>
            <a:pPr lvl="1"/>
            <a:r>
              <a:rPr lang="en-US" altLang="zh-CN" sz="1200" b="1" dirty="0">
                <a:highlight>
                  <a:srgbClr val="FFFF00"/>
                </a:highlight>
              </a:rPr>
              <a:t>Flush</a:t>
            </a:r>
            <a:r>
              <a:rPr lang="zh-CN" altLang="en-US" sz="1200" b="1" dirty="0">
                <a:highlight>
                  <a:srgbClr val="FFFF00"/>
                </a:highlight>
              </a:rPr>
              <a:t>：流水线清空信号</a:t>
            </a:r>
            <a:endParaRPr lang="en-US" altLang="zh-CN" sz="1200" b="1" dirty="0">
              <a:highlight>
                <a:srgbClr val="FFFF00"/>
              </a:highlight>
            </a:endParaRPr>
          </a:p>
          <a:p>
            <a:endParaRPr lang="en-US" altLang="zh-CN" sz="1600" b="1" dirty="0"/>
          </a:p>
          <a:p>
            <a:pPr lvl="1"/>
            <a:endParaRPr lang="en-US" altLang="zh-CN" sz="1200" b="1" dirty="0"/>
          </a:p>
          <a:p>
            <a:pPr lvl="1"/>
            <a:endParaRPr lang="en-US" altLang="zh-CN" sz="1200" b="1" dirty="0"/>
          </a:p>
          <a:p>
            <a:pPr lvl="1"/>
            <a:endParaRPr lang="en-US" altLang="zh-CN" sz="1200" b="1" dirty="0"/>
          </a:p>
          <a:p>
            <a:pPr lvl="1"/>
            <a:endParaRPr lang="en-US" altLang="zh-CN" sz="1200" b="1" dirty="0"/>
          </a:p>
          <a:p>
            <a:endParaRPr lang="en-US" altLang="zh-CN" sz="1800" b="1" dirty="0"/>
          </a:p>
          <a:p>
            <a:endParaRPr lang="en-US" altLang="zh-CN" sz="1800" b="1" dirty="0"/>
          </a:p>
          <a:p>
            <a:endParaRPr lang="zh-CN" altLang="en-US" sz="1800" b="1" dirty="0"/>
          </a:p>
        </p:txBody>
      </p:sp>
    </p:spTree>
    <p:extLst>
      <p:ext uri="{BB962C8B-B14F-4D97-AF65-F5344CB8AC3E}">
        <p14:creationId xmlns:p14="http://schemas.microsoft.com/office/powerpoint/2010/main" val="4167313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86783E1-1D31-050A-816E-E2BC159E9744}"/>
              </a:ext>
            </a:extLst>
          </p:cNvPr>
          <p:cNvGrpSpPr/>
          <p:nvPr/>
        </p:nvGrpSpPr>
        <p:grpSpPr>
          <a:xfrm>
            <a:off x="0" y="548680"/>
            <a:ext cx="9144000" cy="5837340"/>
            <a:chOff x="0" y="760012"/>
            <a:chExt cx="9144000" cy="5837340"/>
          </a:xfrm>
        </p:grpSpPr>
        <p:pic>
          <p:nvPicPr>
            <p:cNvPr id="5" name="图片 4">
              <a:extLst>
                <a:ext uri="{FF2B5EF4-FFF2-40B4-BE49-F238E27FC236}">
                  <a16:creationId xmlns:a16="http://schemas.microsoft.com/office/drawing/2014/main" id="{687BD9E5-6519-9314-A57D-A39F17A205E3}"/>
                </a:ext>
              </a:extLst>
            </p:cNvPr>
            <p:cNvPicPr>
              <a:picLocks noChangeAspect="1"/>
            </p:cNvPicPr>
            <p:nvPr/>
          </p:nvPicPr>
          <p:blipFill>
            <a:blip r:embed="rId2"/>
            <a:stretch>
              <a:fillRect/>
            </a:stretch>
          </p:blipFill>
          <p:spPr>
            <a:xfrm>
              <a:off x="0" y="760012"/>
              <a:ext cx="9144000" cy="5337976"/>
            </a:xfrm>
            <a:prstGeom prst="rect">
              <a:avLst/>
            </a:prstGeom>
          </p:spPr>
        </p:pic>
        <p:sp>
          <p:nvSpPr>
            <p:cNvPr id="6" name="文本框 5">
              <a:extLst>
                <a:ext uri="{FF2B5EF4-FFF2-40B4-BE49-F238E27FC236}">
                  <a16:creationId xmlns:a16="http://schemas.microsoft.com/office/drawing/2014/main" id="{88904293-E208-F2E8-8312-7F8D4B2347A5}"/>
                </a:ext>
              </a:extLst>
            </p:cNvPr>
            <p:cNvSpPr txBox="1"/>
            <p:nvPr/>
          </p:nvSpPr>
          <p:spPr>
            <a:xfrm>
              <a:off x="3510187" y="6320353"/>
              <a:ext cx="2141933" cy="276999"/>
            </a:xfrm>
            <a:prstGeom prst="rect">
              <a:avLst/>
            </a:prstGeom>
            <a:noFill/>
          </p:spPr>
          <p:txBody>
            <a:bodyPr wrap="none" rtlCol="0">
              <a:spAutoFit/>
            </a:bodyPr>
            <a:lstStyle/>
            <a:p>
              <a:r>
                <a:rPr lang="zh-CN" altLang="en-US" sz="1200" b="1" dirty="0"/>
                <a:t>图</a:t>
              </a:r>
              <a:r>
                <a:rPr lang="en-US" altLang="zh-CN" sz="1200" b="1" dirty="0"/>
                <a:t>7.19    </a:t>
              </a:r>
              <a:r>
                <a:rPr lang="zh-CN" altLang="en-US" sz="1200" b="1" dirty="0"/>
                <a:t>气泡流水线顶层视图</a:t>
              </a:r>
            </a:p>
          </p:txBody>
        </p:sp>
      </p:grpSp>
    </p:spTree>
    <p:extLst>
      <p:ext uri="{BB962C8B-B14F-4D97-AF65-F5344CB8AC3E}">
        <p14:creationId xmlns:p14="http://schemas.microsoft.com/office/powerpoint/2010/main" val="3906506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4FE3B-0EEE-AF0A-B732-93BDEF9CC0D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07E7E54-8694-564D-244A-F76BF473673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B589875-A024-E2EE-5549-61F0F47DEA65}"/>
              </a:ext>
            </a:extLst>
          </p:cNvPr>
          <p:cNvPicPr>
            <a:picLocks noChangeAspect="1"/>
          </p:cNvPicPr>
          <p:nvPr/>
        </p:nvPicPr>
        <p:blipFill>
          <a:blip r:embed="rId2"/>
          <a:stretch>
            <a:fillRect/>
          </a:stretch>
        </p:blipFill>
        <p:spPr>
          <a:xfrm>
            <a:off x="0" y="222013"/>
            <a:ext cx="9144000" cy="6591363"/>
          </a:xfrm>
          <a:prstGeom prst="rect">
            <a:avLst/>
          </a:prstGeom>
        </p:spPr>
      </p:pic>
      <p:sp>
        <p:nvSpPr>
          <p:cNvPr id="6" name="文本框 5">
            <a:extLst>
              <a:ext uri="{FF2B5EF4-FFF2-40B4-BE49-F238E27FC236}">
                <a16:creationId xmlns:a16="http://schemas.microsoft.com/office/drawing/2014/main" id="{6FF70AC7-B88C-827F-1DF7-11017A054A8B}"/>
              </a:ext>
            </a:extLst>
          </p:cNvPr>
          <p:cNvSpPr txBox="1"/>
          <p:nvPr/>
        </p:nvSpPr>
        <p:spPr>
          <a:xfrm>
            <a:off x="1651113" y="44624"/>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处理器气泡流水线数据通路</a:t>
            </a:r>
          </a:p>
        </p:txBody>
      </p:sp>
    </p:spTree>
    <p:extLst>
      <p:ext uri="{BB962C8B-B14F-4D97-AF65-F5344CB8AC3E}">
        <p14:creationId xmlns:p14="http://schemas.microsoft.com/office/powerpoint/2010/main" val="1122970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188640"/>
            <a:ext cx="8229600" cy="4525963"/>
          </a:xfrm>
        </p:spPr>
        <p:txBody>
          <a:bodyPr/>
          <a:lstStyle/>
          <a:p>
            <a:r>
              <a:rPr lang="zh-CN" altLang="en-US" sz="1600" b="1" dirty="0"/>
              <a:t>例</a:t>
            </a:r>
            <a:r>
              <a:rPr lang="en-US" altLang="zh-CN" sz="1600" b="1" dirty="0"/>
              <a:t>7.1</a:t>
            </a:r>
            <a:r>
              <a:rPr lang="zh-CN" altLang="en-US" sz="1600" b="1" dirty="0"/>
              <a:t>：请给出如下程序在图</a:t>
            </a:r>
            <a:r>
              <a:rPr lang="en-US" altLang="zh-CN" sz="1600" b="1" dirty="0"/>
              <a:t>7.19</a:t>
            </a:r>
            <a:r>
              <a:rPr lang="zh-CN" altLang="en-US" sz="1600" b="1" dirty="0"/>
              <a:t>所示气泡流水线中运行的时空图。</a:t>
            </a:r>
            <a:endParaRPr lang="en-US" altLang="zh-CN" sz="1600" b="1" dirty="0"/>
          </a:p>
          <a:p>
            <a:pPr lvl="1" eaLnBrk="1" hangingPunct="1"/>
            <a:r>
              <a:rPr lang="en-US" altLang="zh-CN" sz="1000" b="1" dirty="0" err="1"/>
              <a:t>lw</a:t>
            </a:r>
            <a:r>
              <a:rPr lang="en-US" altLang="zh-CN" sz="1000" b="1" dirty="0"/>
              <a:t> </a:t>
            </a:r>
            <a:r>
              <a:rPr lang="en-US" altLang="zh-CN" sz="1000" b="1" dirty="0">
                <a:solidFill>
                  <a:srgbClr val="FF0000"/>
                </a:solidFill>
              </a:rPr>
              <a:t>$s5</a:t>
            </a:r>
            <a:r>
              <a:rPr lang="en-US" altLang="zh-CN" sz="1000" b="1" dirty="0"/>
              <a:t>,4($s1) 		#$s5</a:t>
            </a:r>
            <a:r>
              <a:rPr lang="zh-CN" altLang="en-US" sz="1000" b="1" dirty="0"/>
              <a:t>为目的寄存器</a:t>
            </a:r>
            <a:endParaRPr lang="en-US" altLang="zh-CN" sz="1000" b="1" dirty="0"/>
          </a:p>
          <a:p>
            <a:pPr lvl="1" eaLnBrk="1" hangingPunct="1"/>
            <a:r>
              <a:rPr lang="en-US" altLang="zh-CN" sz="1000" b="1" dirty="0"/>
              <a:t>add </a:t>
            </a:r>
            <a:r>
              <a:rPr lang="en-US" altLang="zh-CN" sz="1000" b="1" dirty="0">
                <a:solidFill>
                  <a:srgbClr val="FF0000"/>
                </a:solidFill>
              </a:rPr>
              <a:t>$s6</a:t>
            </a:r>
            <a:r>
              <a:rPr lang="en-US" altLang="zh-CN" sz="1000" b="1" dirty="0"/>
              <a:t>,</a:t>
            </a:r>
            <a:r>
              <a:rPr lang="en-US" altLang="zh-CN" sz="1000" b="1" dirty="0">
                <a:solidFill>
                  <a:srgbClr val="FF0000"/>
                </a:solidFill>
              </a:rPr>
              <a:t>$s5</a:t>
            </a:r>
            <a:r>
              <a:rPr lang="en-US" altLang="zh-CN" sz="1000" b="1" dirty="0"/>
              <a:t>,$s7 		#$s5</a:t>
            </a:r>
            <a:r>
              <a:rPr lang="zh-CN" altLang="en-US" sz="1000" b="1" dirty="0"/>
              <a:t>依赖第</a:t>
            </a:r>
            <a:r>
              <a:rPr lang="en-US" altLang="zh-CN" sz="1000" b="1" dirty="0"/>
              <a:t>1</a:t>
            </a:r>
            <a:r>
              <a:rPr lang="zh-CN" altLang="en-US" sz="1000" b="1" dirty="0"/>
              <a:t>条指令的访存结果</a:t>
            </a:r>
            <a:endParaRPr lang="en-US" altLang="zh-CN" sz="1000" b="1" dirty="0"/>
          </a:p>
          <a:p>
            <a:pPr lvl="1" eaLnBrk="1" hangingPunct="1"/>
            <a:r>
              <a:rPr lang="en-US" altLang="zh-CN" sz="1000" b="1" dirty="0"/>
              <a:t>sub $s1,$s2,$s3 		#</a:t>
            </a:r>
            <a:r>
              <a:rPr lang="zh-CN" altLang="en-US" sz="1000" b="1" dirty="0"/>
              <a:t>无数据相关</a:t>
            </a:r>
            <a:endParaRPr lang="en-US" altLang="zh-CN" sz="1000" b="1" dirty="0"/>
          </a:p>
          <a:p>
            <a:pPr lvl="1" eaLnBrk="1" hangingPunct="1"/>
            <a:r>
              <a:rPr lang="en-US" altLang="zh-CN" sz="1000" b="1" dirty="0"/>
              <a:t>or </a:t>
            </a:r>
            <a:r>
              <a:rPr lang="en-US" altLang="zh-CN" sz="1000" b="1" dirty="0">
                <a:solidFill>
                  <a:srgbClr val="FF0000"/>
                </a:solidFill>
              </a:rPr>
              <a:t>$s7</a:t>
            </a:r>
            <a:r>
              <a:rPr lang="en-US" altLang="zh-CN" sz="1000" b="1" dirty="0"/>
              <a:t>,</a:t>
            </a:r>
            <a:r>
              <a:rPr lang="en-US" altLang="zh-CN" sz="1000" b="1" dirty="0">
                <a:solidFill>
                  <a:srgbClr val="FF0000"/>
                </a:solidFill>
              </a:rPr>
              <a:t>$s6</a:t>
            </a:r>
            <a:r>
              <a:rPr lang="en-US" altLang="zh-CN" sz="1000" b="1" dirty="0"/>
              <a:t>,$s7 		#$s6</a:t>
            </a:r>
            <a:r>
              <a:rPr lang="zh-CN" altLang="en-US" sz="1000" b="1" dirty="0"/>
              <a:t>依赖第</a:t>
            </a:r>
            <a:r>
              <a:rPr lang="en-US" altLang="zh-CN" sz="1000" b="1" dirty="0"/>
              <a:t>2</a:t>
            </a:r>
            <a:r>
              <a:rPr lang="zh-CN" altLang="en-US" sz="1000" b="1" dirty="0"/>
              <a:t>条指令的运算结果</a:t>
            </a:r>
            <a:endParaRPr lang="en-US" altLang="zh-CN" sz="1000" b="1" dirty="0"/>
          </a:p>
          <a:p>
            <a:pPr lvl="1" eaLnBrk="1" hangingPunct="1"/>
            <a:r>
              <a:rPr lang="en-US" altLang="zh-CN" sz="1000" b="1" dirty="0"/>
              <a:t>and $s9,</a:t>
            </a:r>
            <a:r>
              <a:rPr lang="en-US" altLang="zh-CN" sz="1000" b="1" dirty="0">
                <a:solidFill>
                  <a:srgbClr val="FF0000"/>
                </a:solidFill>
              </a:rPr>
              <a:t>$s7</a:t>
            </a:r>
            <a:r>
              <a:rPr lang="en-US" altLang="zh-CN" sz="1000" b="1" dirty="0"/>
              <a:t>,$s6 		#$s7</a:t>
            </a:r>
            <a:r>
              <a:rPr lang="zh-CN" altLang="en-US" sz="1000" b="1" dirty="0"/>
              <a:t>依赖第</a:t>
            </a:r>
            <a:r>
              <a:rPr lang="en-US" altLang="zh-CN" sz="1000" b="1" dirty="0"/>
              <a:t>4</a:t>
            </a:r>
            <a:r>
              <a:rPr lang="zh-CN" altLang="en-US" sz="1000" b="1" dirty="0"/>
              <a:t>条指令的运算结果</a:t>
            </a:r>
            <a:endParaRPr lang="en-US" altLang="zh-CN" sz="1000" b="1" dirty="0"/>
          </a:p>
          <a:p>
            <a:pPr lvl="1" eaLnBrk="1" hangingPunct="1"/>
            <a:endParaRPr lang="en-US" altLang="zh-CN" sz="800" b="1" dirty="0"/>
          </a:p>
          <a:p>
            <a:pPr eaLnBrk="1" hangingPunct="1"/>
            <a:r>
              <a:rPr lang="zh-CN" altLang="en-US" sz="1500" b="1" dirty="0"/>
              <a:t>解：</a:t>
            </a:r>
            <a:endParaRPr lang="en-US" altLang="zh-CN" sz="1500" b="1" dirty="0"/>
          </a:p>
          <a:p>
            <a:pPr lvl="1" eaLnBrk="1" hangingPunct="1"/>
            <a:r>
              <a:rPr lang="zh-CN" altLang="en-US" sz="800" b="1" dirty="0"/>
              <a:t>在第</a:t>
            </a:r>
            <a:r>
              <a:rPr lang="en-US" altLang="zh-CN" sz="800" b="1" dirty="0"/>
              <a:t>3</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add $s6,$s5,$s7</a:t>
            </a:r>
            <a:r>
              <a:rPr lang="zh-CN" altLang="en-US" sz="800" b="1" dirty="0"/>
              <a:t>）与</a:t>
            </a:r>
            <a:r>
              <a:rPr lang="en-US" altLang="zh-CN" sz="800" b="1" dirty="0"/>
              <a:t>EX</a:t>
            </a:r>
            <a:r>
              <a:rPr lang="zh-CN" altLang="en-US" sz="800" b="1" dirty="0"/>
              <a:t>段指令（</a:t>
            </a:r>
            <a:r>
              <a:rPr lang="en-US" altLang="zh-CN" sz="800" b="1" dirty="0" err="1">
                <a:solidFill>
                  <a:schemeClr val="tx1"/>
                </a:solidFill>
              </a:rPr>
              <a:t>lw</a:t>
            </a:r>
            <a:r>
              <a:rPr lang="en-US" altLang="zh-CN" sz="800" b="1" dirty="0">
                <a:solidFill>
                  <a:schemeClr val="tx1"/>
                </a:solidFill>
              </a:rPr>
              <a:t> $s5,4($s1)</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4</a:t>
            </a:r>
            <a:r>
              <a:rPr lang="zh-CN" altLang="en-US" sz="800" b="1" dirty="0"/>
              <a:t>个时钟周期，</a:t>
            </a:r>
            <a:r>
              <a:rPr lang="en-US" altLang="zh-CN" sz="800" b="1" dirty="0"/>
              <a:t>ID</a:t>
            </a:r>
            <a:r>
              <a:rPr lang="zh-CN" altLang="en-US" sz="800" b="1" dirty="0"/>
              <a:t>段指令（</a:t>
            </a:r>
            <a:r>
              <a:rPr lang="en-US" altLang="zh-CN" sz="800" b="1" dirty="0">
                <a:solidFill>
                  <a:schemeClr val="tx1"/>
                </a:solidFill>
              </a:rPr>
              <a:t>add $s6,$s5,$s7</a:t>
            </a:r>
            <a:r>
              <a:rPr lang="zh-CN" altLang="en-US" sz="800" b="1" dirty="0"/>
              <a:t>）仍然与</a:t>
            </a:r>
            <a:r>
              <a:rPr lang="en-US" altLang="zh-CN" sz="800" b="1" dirty="0"/>
              <a:t>MEM</a:t>
            </a:r>
            <a:r>
              <a:rPr lang="zh-CN" altLang="en-US" sz="800" b="1" dirty="0"/>
              <a:t>段指令（</a:t>
            </a:r>
            <a:r>
              <a:rPr lang="en-US" altLang="zh-CN" sz="800" b="1" dirty="0" err="1">
                <a:solidFill>
                  <a:schemeClr val="tx1"/>
                </a:solidFill>
              </a:rPr>
              <a:t>lw</a:t>
            </a:r>
            <a:r>
              <a:rPr lang="en-US" altLang="zh-CN" sz="800" b="1" dirty="0">
                <a:solidFill>
                  <a:schemeClr val="tx1"/>
                </a:solidFill>
              </a:rPr>
              <a:t> $s5,4($s1)</a:t>
            </a:r>
            <a:r>
              <a:rPr lang="zh-CN" altLang="en-US" sz="800" b="1" dirty="0"/>
              <a:t>）存在数据相关，继续暂停</a:t>
            </a:r>
            <a:r>
              <a:rPr lang="en-US" altLang="zh-CN" sz="800" b="1" dirty="0"/>
              <a:t>IF</a:t>
            </a:r>
            <a:r>
              <a:rPr lang="zh-CN" altLang="en-US" sz="800" b="1" dirty="0"/>
              <a:t>、</a:t>
            </a:r>
            <a:r>
              <a:rPr lang="en-US" altLang="zh-CN" sz="800" b="1" dirty="0"/>
              <a:t>ID</a:t>
            </a:r>
            <a:r>
              <a:rPr lang="zh-CN" altLang="en-US" sz="800" b="1" dirty="0"/>
              <a:t>段，再插入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），数据相关解除。</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7</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or $s7,$s6,$s7</a:t>
            </a:r>
            <a:r>
              <a:rPr lang="zh-CN" altLang="en-US" sz="800" b="1" dirty="0"/>
              <a:t>）与</a:t>
            </a:r>
            <a:r>
              <a:rPr lang="en-US" altLang="zh-CN" sz="800" b="1" dirty="0"/>
              <a:t>MEM</a:t>
            </a:r>
            <a:r>
              <a:rPr lang="zh-CN" altLang="en-US" sz="800" b="1" dirty="0"/>
              <a:t>段指令（</a:t>
            </a:r>
            <a:r>
              <a:rPr lang="en-US" altLang="zh-CN" sz="800" b="1" dirty="0">
                <a:solidFill>
                  <a:schemeClr val="tx1"/>
                </a:solidFill>
              </a:rPr>
              <a:t>add $s6,$s5,$s7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 。</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9</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and $s9,$s7,$s6</a:t>
            </a:r>
            <a:r>
              <a:rPr lang="zh-CN" altLang="en-US" sz="800" b="1" dirty="0"/>
              <a:t>）与</a:t>
            </a:r>
            <a:r>
              <a:rPr lang="en-US" altLang="zh-CN" sz="800" b="1" dirty="0"/>
              <a:t>EX</a:t>
            </a:r>
            <a:r>
              <a:rPr lang="zh-CN" altLang="en-US" sz="800" b="1" dirty="0"/>
              <a:t>段指令（</a:t>
            </a:r>
            <a:r>
              <a:rPr lang="en-US" altLang="zh-CN" sz="800" b="1" dirty="0">
                <a:solidFill>
                  <a:schemeClr val="tx1"/>
                </a:solidFill>
              </a:rPr>
              <a:t>or $s7,$s6,$s7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 。</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10</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and $s9,$s7,$s6</a:t>
            </a:r>
            <a:r>
              <a:rPr lang="zh-CN" altLang="en-US" sz="800" b="1" dirty="0"/>
              <a:t>）仍然与</a:t>
            </a:r>
            <a:r>
              <a:rPr lang="en-US" altLang="zh-CN" sz="800" b="1" dirty="0"/>
              <a:t>MEM</a:t>
            </a:r>
            <a:r>
              <a:rPr lang="zh-CN" altLang="en-US" sz="800" b="1" dirty="0"/>
              <a:t>段指令（</a:t>
            </a:r>
            <a:r>
              <a:rPr lang="en-US" altLang="zh-CN" sz="800" b="1" dirty="0">
                <a:solidFill>
                  <a:schemeClr val="tx1"/>
                </a:solidFill>
              </a:rPr>
              <a:t>or $s7,$s6,$s7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段，再插入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），数据相关消除 。</a:t>
            </a:r>
            <a:endParaRPr lang="en-US" altLang="zh-CN" sz="800" b="1" dirty="0"/>
          </a:p>
          <a:p>
            <a:pPr lvl="1" eaLnBrk="1" hangingPunct="1"/>
            <a:endParaRPr lang="en-US" altLang="zh-CN" sz="800" b="1" dirty="0"/>
          </a:p>
          <a:p>
            <a:pPr lvl="1" eaLnBrk="1" hangingPunct="1"/>
            <a:r>
              <a:rPr lang="zh-CN" altLang="en-US" sz="800" b="1" dirty="0"/>
              <a:t>具体见图</a:t>
            </a:r>
            <a:r>
              <a:rPr lang="en-US" altLang="zh-CN" sz="800" b="1" dirty="0"/>
              <a:t>7.20</a:t>
            </a:r>
            <a:r>
              <a:rPr lang="zh-CN" altLang="en-US" sz="800" b="1" dirty="0"/>
              <a:t>；第</a:t>
            </a:r>
            <a:r>
              <a:rPr lang="en-US" altLang="zh-CN" sz="800" b="1" dirty="0"/>
              <a:t>7</a:t>
            </a:r>
            <a:r>
              <a:rPr lang="zh-CN" altLang="en-US" sz="800" b="1" dirty="0"/>
              <a:t>个时钟周期的气泡流水线数据通路如图</a:t>
            </a:r>
            <a:r>
              <a:rPr lang="en-US" altLang="zh-CN" sz="800" b="1" dirty="0"/>
              <a:t>7.21</a:t>
            </a:r>
            <a:r>
              <a:rPr lang="zh-CN" altLang="en-US" sz="800" b="1" dirty="0"/>
              <a:t>所示。</a:t>
            </a:r>
            <a:endParaRPr lang="en-US" altLang="zh-CN" sz="800" b="1" dirty="0"/>
          </a:p>
          <a:p>
            <a:pPr lvl="1" eaLnBrk="1" hangingPunct="1"/>
            <a:endParaRPr lang="en-US" altLang="zh-CN" sz="900" b="1" dirty="0"/>
          </a:p>
          <a:p>
            <a:pPr lvl="1" eaLnBrk="1" hangingPunct="1"/>
            <a:endParaRPr lang="en-US" altLang="zh-CN" sz="900" b="1" dirty="0"/>
          </a:p>
          <a:p>
            <a:pPr lvl="1" eaLnBrk="1" hangingPunct="1"/>
            <a:endParaRPr lang="en-US" altLang="zh-CN" sz="1000" b="1" dirty="0"/>
          </a:p>
          <a:p>
            <a:pPr lvl="1" eaLnBrk="1" hangingPunct="1"/>
            <a:endParaRPr lang="en-US" altLang="zh-CN" sz="1000" b="1" dirty="0"/>
          </a:p>
          <a:p>
            <a:pPr lvl="1" eaLnBrk="1" hangingPunct="1"/>
            <a:endParaRPr lang="en-US" altLang="zh-CN" sz="1100" b="1" dirty="0"/>
          </a:p>
          <a:p>
            <a:pPr lvl="1" eaLnBrk="1" hangingPunct="1"/>
            <a:endParaRPr lang="en-US" altLang="zh-CN" sz="1100" b="1" dirty="0"/>
          </a:p>
          <a:p>
            <a:pPr lvl="1" eaLnBrk="1" hangingPunct="1"/>
            <a:endParaRPr lang="zh-CN" altLang="en-US" sz="1100" b="1" dirty="0"/>
          </a:p>
        </p:txBody>
      </p:sp>
      <p:graphicFrame>
        <p:nvGraphicFramePr>
          <p:cNvPr id="2" name="表格 16">
            <a:extLst>
              <a:ext uri="{FF2B5EF4-FFF2-40B4-BE49-F238E27FC236}">
                <a16:creationId xmlns:a16="http://schemas.microsoft.com/office/drawing/2014/main" id="{84297E51-2DA3-3A36-0927-30200E610368}"/>
              </a:ext>
            </a:extLst>
          </p:cNvPr>
          <p:cNvGraphicFramePr>
            <a:graphicFrameLocks noGrp="1"/>
          </p:cNvGraphicFramePr>
          <p:nvPr>
            <p:extLst>
              <p:ext uri="{D42A27DB-BD31-4B8C-83A1-F6EECF244321}">
                <p14:modId xmlns:p14="http://schemas.microsoft.com/office/powerpoint/2010/main" val="1380886490"/>
              </p:ext>
            </p:extLst>
          </p:nvPr>
        </p:nvGraphicFramePr>
        <p:xfrm>
          <a:off x="251520" y="3717032"/>
          <a:ext cx="5976661" cy="2621280"/>
        </p:xfrm>
        <a:graphic>
          <a:graphicData uri="http://schemas.openxmlformats.org/drawingml/2006/table">
            <a:tbl>
              <a:tblPr firstRow="1" bandRow="1">
                <a:tableStyleId>{5C22544A-7EE6-4342-B048-85BDC9FD1C3A}</a:tableStyleId>
              </a:tblPr>
              <a:tblGrid>
                <a:gridCol w="975781">
                  <a:extLst>
                    <a:ext uri="{9D8B030D-6E8A-4147-A177-3AD203B41FA5}">
                      <a16:colId xmlns:a16="http://schemas.microsoft.com/office/drawing/2014/main" val="1275072387"/>
                    </a:ext>
                  </a:extLst>
                </a:gridCol>
                <a:gridCol w="975781">
                  <a:extLst>
                    <a:ext uri="{9D8B030D-6E8A-4147-A177-3AD203B41FA5}">
                      <a16:colId xmlns:a16="http://schemas.microsoft.com/office/drawing/2014/main" val="2769827552"/>
                    </a:ext>
                  </a:extLst>
                </a:gridCol>
                <a:gridCol w="1036768">
                  <a:extLst>
                    <a:ext uri="{9D8B030D-6E8A-4147-A177-3AD203B41FA5}">
                      <a16:colId xmlns:a16="http://schemas.microsoft.com/office/drawing/2014/main" val="2901351190"/>
                    </a:ext>
                  </a:extLst>
                </a:gridCol>
                <a:gridCol w="1036768">
                  <a:extLst>
                    <a:ext uri="{9D8B030D-6E8A-4147-A177-3AD203B41FA5}">
                      <a16:colId xmlns:a16="http://schemas.microsoft.com/office/drawing/2014/main" val="3574672864"/>
                    </a:ext>
                  </a:extLst>
                </a:gridCol>
                <a:gridCol w="1036768">
                  <a:extLst>
                    <a:ext uri="{9D8B030D-6E8A-4147-A177-3AD203B41FA5}">
                      <a16:colId xmlns:a16="http://schemas.microsoft.com/office/drawing/2014/main" val="1703836720"/>
                    </a:ext>
                  </a:extLst>
                </a:gridCol>
                <a:gridCol w="914795">
                  <a:extLst>
                    <a:ext uri="{9D8B030D-6E8A-4147-A177-3AD203B41FA5}">
                      <a16:colId xmlns:a16="http://schemas.microsoft.com/office/drawing/2014/main" val="1070083434"/>
                    </a:ext>
                  </a:extLst>
                </a:gridCol>
              </a:tblGrid>
              <a:tr h="253157">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highlight>
                            <a:srgbClr val="FFFF00"/>
                          </a:highlight>
                        </a:rPr>
                        <a:t>4</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solidFill>
                      <a:srgbClr val="00FFFF"/>
                    </a:solidFill>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248162315"/>
                  </a:ext>
                </a:extLst>
              </a:tr>
              <a:tr h="196900">
                <a:tc>
                  <a:txBody>
                    <a:bodyPr/>
                    <a:lstStyle/>
                    <a:p>
                      <a:pPr algn="ctr"/>
                      <a:r>
                        <a:rPr lang="en-US" altLang="zh-CN" sz="800" b="1" dirty="0">
                          <a:solidFill>
                            <a:schemeClr val="tx1"/>
                          </a:solidFill>
                          <a:highlight>
                            <a:srgbClr val="FFFF00"/>
                          </a:highlight>
                        </a:rPr>
                        <a:t>5</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extLst>
                  <a:ext uri="{0D108BD9-81ED-4DB2-BD59-A6C34878D82A}">
                    <a16:rowId xmlns:a16="http://schemas.microsoft.com/office/drawing/2014/main" val="3148312052"/>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447698704"/>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961293669"/>
                  </a:ext>
                </a:extLst>
              </a:tr>
              <a:tr h="196900">
                <a:tc>
                  <a:txBody>
                    <a:bodyPr/>
                    <a:lstStyle/>
                    <a:p>
                      <a:pPr algn="ctr"/>
                      <a:r>
                        <a:rPr lang="en-US" altLang="zh-CN" sz="800" b="1" dirty="0">
                          <a:solidFill>
                            <a:schemeClr val="tx1"/>
                          </a:solidFill>
                          <a:highlight>
                            <a:srgbClr val="FFFF00"/>
                          </a:highlight>
                        </a:rPr>
                        <a:t>8</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extLst>
                  <a:ext uri="{0D108BD9-81ED-4DB2-BD59-A6C34878D82A}">
                    <a16:rowId xmlns:a16="http://schemas.microsoft.com/office/drawing/2014/main" val="36870211"/>
                  </a:ext>
                </a:extLst>
              </a:tr>
              <a:tr h="196900">
                <a:tc>
                  <a:txBody>
                    <a:bodyPr/>
                    <a:lstStyle/>
                    <a:p>
                      <a:pPr algn="ctr"/>
                      <a:r>
                        <a:rPr lang="en-US" altLang="zh-CN" sz="800" b="1" dirty="0">
                          <a:solidFill>
                            <a:schemeClr val="tx1"/>
                          </a:solidFill>
                        </a:rPr>
                        <a:t>9</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rgbClr val="FF0000"/>
                          </a:solidFill>
                        </a:rPr>
                        <a:t>and $s9,$s7,$s6 </a:t>
                      </a:r>
                      <a:endParaRPr lang="zh-CN" altLang="en-US" sz="800" b="1" dirty="0">
                        <a:solidFill>
                          <a:srgbClr val="FF0000"/>
                        </a:solidFill>
                      </a:endParaRPr>
                    </a:p>
                  </a:txBody>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extLst>
                  <a:ext uri="{0D108BD9-81ED-4DB2-BD59-A6C34878D82A}">
                    <a16:rowId xmlns:a16="http://schemas.microsoft.com/office/drawing/2014/main" val="2409362950"/>
                  </a:ext>
                </a:extLst>
              </a:tr>
              <a:tr h="196900">
                <a:tc>
                  <a:txBody>
                    <a:bodyPr/>
                    <a:lstStyle/>
                    <a:p>
                      <a:pPr algn="ctr"/>
                      <a:r>
                        <a:rPr lang="en-US" altLang="zh-CN" sz="800" b="1" dirty="0">
                          <a:solidFill>
                            <a:schemeClr val="tx1"/>
                          </a:solidFill>
                          <a:highlight>
                            <a:srgbClr val="FFFF00"/>
                          </a:highlight>
                        </a:rPr>
                        <a:t>10</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rgbClr val="FF0000"/>
                          </a:solidFill>
                        </a:rPr>
                        <a:t>and $s9,$s7,$s6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solidFill>
                      <a:srgbClr val="00FFFF"/>
                    </a:solidFill>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1896876200"/>
                  </a:ext>
                </a:extLst>
              </a:tr>
              <a:tr h="196900">
                <a:tc>
                  <a:txBody>
                    <a:bodyPr/>
                    <a:lstStyle/>
                    <a:p>
                      <a:pPr algn="ctr"/>
                      <a:r>
                        <a:rPr lang="en-US" altLang="zh-CN" sz="800" b="1" dirty="0">
                          <a:solidFill>
                            <a:schemeClr val="tx1"/>
                          </a:solidFill>
                          <a:highlight>
                            <a:srgbClr val="FFFF00"/>
                          </a:highlight>
                        </a:rPr>
                        <a:t>11</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extLst>
                  <a:ext uri="{0D108BD9-81ED-4DB2-BD59-A6C34878D82A}">
                    <a16:rowId xmlns:a16="http://schemas.microsoft.com/office/drawing/2014/main" val="657513429"/>
                  </a:ext>
                </a:extLst>
              </a:tr>
            </a:tbl>
          </a:graphicData>
        </a:graphic>
      </p:graphicFrame>
      <p:sp>
        <p:nvSpPr>
          <p:cNvPr id="4" name="文本框 3">
            <a:extLst>
              <a:ext uri="{FF2B5EF4-FFF2-40B4-BE49-F238E27FC236}">
                <a16:creationId xmlns:a16="http://schemas.microsoft.com/office/drawing/2014/main" id="{77C1F723-B8DC-2042-45D5-12A76BB56BDF}"/>
              </a:ext>
            </a:extLst>
          </p:cNvPr>
          <p:cNvSpPr txBox="1"/>
          <p:nvPr/>
        </p:nvSpPr>
        <p:spPr>
          <a:xfrm>
            <a:off x="1331640" y="6525344"/>
            <a:ext cx="4145687" cy="276999"/>
          </a:xfrm>
          <a:prstGeom prst="rect">
            <a:avLst/>
          </a:prstGeom>
          <a:noFill/>
        </p:spPr>
        <p:txBody>
          <a:bodyPr wrap="none" rtlCol="0">
            <a:spAutoFit/>
          </a:bodyPr>
          <a:lstStyle/>
          <a:p>
            <a:r>
              <a:rPr lang="zh-CN" altLang="en-US" sz="1200" b="1" dirty="0"/>
              <a:t>图</a:t>
            </a:r>
            <a:r>
              <a:rPr lang="en-US" altLang="zh-CN" sz="1200" b="1" dirty="0"/>
              <a:t>7.20    </a:t>
            </a:r>
            <a:r>
              <a:rPr lang="zh-CN" altLang="en-US" sz="1200" b="1" dirty="0"/>
              <a:t>气泡流水线时空图（插入</a:t>
            </a:r>
            <a:r>
              <a:rPr lang="en-US" altLang="zh-CN" sz="1200" b="1" dirty="0"/>
              <a:t>5</a:t>
            </a:r>
            <a:r>
              <a:rPr lang="zh-CN" altLang="en-US" sz="1200" b="1" dirty="0"/>
              <a:t>个气泡，共有</a:t>
            </a:r>
            <a:r>
              <a:rPr lang="en-US" altLang="zh-CN" sz="1200" b="1" dirty="0"/>
              <a:t>8</a:t>
            </a:r>
            <a:r>
              <a:rPr lang="zh-CN" altLang="en-US" sz="1200" b="1" dirty="0"/>
              <a:t>个气泡）</a:t>
            </a:r>
          </a:p>
        </p:txBody>
      </p:sp>
      <p:graphicFrame>
        <p:nvGraphicFramePr>
          <p:cNvPr id="7" name="表格 5">
            <a:extLst>
              <a:ext uri="{FF2B5EF4-FFF2-40B4-BE49-F238E27FC236}">
                <a16:creationId xmlns:a16="http://schemas.microsoft.com/office/drawing/2014/main" id="{BB05B551-276A-592F-E159-E712D3820C12}"/>
              </a:ext>
            </a:extLst>
          </p:cNvPr>
          <p:cNvGraphicFramePr>
            <a:graphicFrameLocks noGrp="1"/>
          </p:cNvGraphicFramePr>
          <p:nvPr>
            <p:extLst>
              <p:ext uri="{D42A27DB-BD31-4B8C-83A1-F6EECF244321}">
                <p14:modId xmlns:p14="http://schemas.microsoft.com/office/powerpoint/2010/main" val="3663230599"/>
              </p:ext>
            </p:extLst>
          </p:nvPr>
        </p:nvGraphicFramePr>
        <p:xfrm>
          <a:off x="6732240" y="4221088"/>
          <a:ext cx="2160240" cy="137160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3412538954"/>
                    </a:ext>
                  </a:extLst>
                </a:gridCol>
                <a:gridCol w="360040">
                  <a:extLst>
                    <a:ext uri="{9D8B030D-6E8A-4147-A177-3AD203B41FA5}">
                      <a16:colId xmlns:a16="http://schemas.microsoft.com/office/drawing/2014/main" val="3892150075"/>
                    </a:ext>
                  </a:extLst>
                </a:gridCol>
                <a:gridCol w="360040">
                  <a:extLst>
                    <a:ext uri="{9D8B030D-6E8A-4147-A177-3AD203B41FA5}">
                      <a16:colId xmlns:a16="http://schemas.microsoft.com/office/drawing/2014/main" val="1572381203"/>
                    </a:ext>
                  </a:extLst>
                </a:gridCol>
                <a:gridCol w="360040">
                  <a:extLst>
                    <a:ext uri="{9D8B030D-6E8A-4147-A177-3AD203B41FA5}">
                      <a16:colId xmlns:a16="http://schemas.microsoft.com/office/drawing/2014/main" val="3572636943"/>
                    </a:ext>
                  </a:extLst>
                </a:gridCol>
                <a:gridCol w="360040">
                  <a:extLst>
                    <a:ext uri="{9D8B030D-6E8A-4147-A177-3AD203B41FA5}">
                      <a16:colId xmlns:a16="http://schemas.microsoft.com/office/drawing/2014/main" val="1702686142"/>
                    </a:ext>
                  </a:extLst>
                </a:gridCol>
                <a:gridCol w="360040">
                  <a:extLst>
                    <a:ext uri="{9D8B030D-6E8A-4147-A177-3AD203B41FA5}">
                      <a16:colId xmlns:a16="http://schemas.microsoft.com/office/drawing/2014/main" val="3432451770"/>
                    </a:ext>
                  </a:extLst>
                </a:gridCol>
              </a:tblGrid>
              <a:tr h="149156">
                <a:tc>
                  <a:txBody>
                    <a:bodyPr/>
                    <a:lstStyle/>
                    <a:p>
                      <a:pPr algn="ctr"/>
                      <a:r>
                        <a:rPr lang="en-US" altLang="zh-CN" sz="600" b="1" dirty="0"/>
                        <a:t>CLKs</a:t>
                      </a:r>
                      <a:endParaRPr lang="zh-CN" altLang="en-US" sz="600" b="1" dirty="0"/>
                    </a:p>
                  </a:txBody>
                  <a:tcPr/>
                </a:tc>
                <a:tc>
                  <a:txBody>
                    <a:bodyPr/>
                    <a:lstStyle/>
                    <a:p>
                      <a:pPr algn="ctr"/>
                      <a:r>
                        <a:rPr lang="en-US" altLang="zh-CN" sz="600" b="1" dirty="0"/>
                        <a:t>IF</a:t>
                      </a:r>
                      <a:endParaRPr lang="zh-CN" altLang="en-US" sz="600" b="1" dirty="0"/>
                    </a:p>
                  </a:txBody>
                  <a:tcPr/>
                </a:tc>
                <a:tc>
                  <a:txBody>
                    <a:bodyPr/>
                    <a:lstStyle/>
                    <a:p>
                      <a:pPr algn="ctr"/>
                      <a:r>
                        <a:rPr lang="en-US" altLang="zh-CN" sz="600" b="1" dirty="0"/>
                        <a:t>ID</a:t>
                      </a:r>
                      <a:endParaRPr lang="zh-CN" altLang="en-US" sz="600" b="1" dirty="0"/>
                    </a:p>
                  </a:txBody>
                  <a:tcPr/>
                </a:tc>
                <a:tc>
                  <a:txBody>
                    <a:bodyPr/>
                    <a:lstStyle/>
                    <a:p>
                      <a:pPr algn="ctr"/>
                      <a:r>
                        <a:rPr lang="en-US" altLang="zh-CN" sz="600" b="1" dirty="0"/>
                        <a:t>EX</a:t>
                      </a:r>
                      <a:endParaRPr lang="zh-CN" altLang="en-US" sz="600" b="1" dirty="0"/>
                    </a:p>
                  </a:txBody>
                  <a:tcPr/>
                </a:tc>
                <a:tc>
                  <a:txBody>
                    <a:bodyPr/>
                    <a:lstStyle/>
                    <a:p>
                      <a:pPr algn="ctr"/>
                      <a:r>
                        <a:rPr lang="en-US" altLang="zh-CN" sz="600" b="1" dirty="0"/>
                        <a:t>MEM</a:t>
                      </a:r>
                      <a:endParaRPr lang="zh-CN" altLang="en-US" sz="600" b="1" dirty="0"/>
                    </a:p>
                  </a:txBody>
                  <a:tcPr/>
                </a:tc>
                <a:tc>
                  <a:txBody>
                    <a:bodyPr/>
                    <a:lstStyle/>
                    <a:p>
                      <a:pPr algn="ctr"/>
                      <a:r>
                        <a:rPr lang="en-US" altLang="zh-CN" sz="600" b="1" dirty="0"/>
                        <a:t>WB</a:t>
                      </a:r>
                      <a:endParaRPr lang="zh-CN" altLang="en-US" sz="600" b="1" dirty="0"/>
                    </a:p>
                  </a:txBody>
                  <a:tcPr/>
                </a:tc>
                <a:extLst>
                  <a:ext uri="{0D108BD9-81ED-4DB2-BD59-A6C34878D82A}">
                    <a16:rowId xmlns:a16="http://schemas.microsoft.com/office/drawing/2014/main" val="447402952"/>
                  </a:ext>
                </a:extLst>
              </a:tr>
              <a:tr h="149156">
                <a:tc>
                  <a:txBody>
                    <a:bodyPr/>
                    <a:lstStyle/>
                    <a:p>
                      <a:pPr algn="ctr"/>
                      <a:r>
                        <a:rPr lang="en-US" altLang="zh-CN" sz="600" b="1" dirty="0"/>
                        <a:t>1</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568584551"/>
                  </a:ext>
                </a:extLst>
              </a:tr>
              <a:tr h="149156">
                <a:tc>
                  <a:txBody>
                    <a:bodyPr/>
                    <a:lstStyle/>
                    <a:p>
                      <a:pPr algn="ctr"/>
                      <a:r>
                        <a:rPr lang="en-US" altLang="zh-CN" sz="600" b="1" dirty="0"/>
                        <a:t>2</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369119638"/>
                  </a:ext>
                </a:extLst>
              </a:tr>
              <a:tr h="149156">
                <a:tc>
                  <a:txBody>
                    <a:bodyPr/>
                    <a:lstStyle/>
                    <a:p>
                      <a:pPr algn="ctr"/>
                      <a:r>
                        <a:rPr lang="en-US" altLang="zh-CN" sz="600" b="1" dirty="0"/>
                        <a:t>3</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095562920"/>
                  </a:ext>
                </a:extLst>
              </a:tr>
              <a:tr h="149156">
                <a:tc>
                  <a:txBody>
                    <a:bodyPr/>
                    <a:lstStyle/>
                    <a:p>
                      <a:pPr algn="ctr"/>
                      <a:r>
                        <a:rPr lang="en-US" altLang="zh-CN" sz="600" b="1" dirty="0"/>
                        <a:t>4</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dirty="0"/>
                    </a:p>
                  </a:txBody>
                  <a:tcPr/>
                </a:tc>
                <a:extLst>
                  <a:ext uri="{0D108BD9-81ED-4DB2-BD59-A6C34878D82A}">
                    <a16:rowId xmlns:a16="http://schemas.microsoft.com/office/drawing/2014/main" val="3166361033"/>
                  </a:ext>
                </a:extLst>
              </a:tr>
              <a:tr h="149156">
                <a:tc>
                  <a:txBody>
                    <a:bodyPr/>
                    <a:lstStyle/>
                    <a:p>
                      <a:pPr algn="ctr"/>
                      <a:r>
                        <a:rPr lang="en-US" altLang="zh-CN" sz="600" b="1" dirty="0"/>
                        <a:t>5</a:t>
                      </a:r>
                      <a:endParaRPr lang="zh-CN" altLang="en-US" sz="600" b="1" dirty="0"/>
                    </a:p>
                  </a:txBody>
                  <a:tcPr/>
                </a:tc>
                <a:tc>
                  <a:txBody>
                    <a:bodyPr/>
                    <a:lstStyle/>
                    <a:p>
                      <a:pPr algn="ctr"/>
                      <a:r>
                        <a:rPr lang="en-US" altLang="zh-CN" sz="600" b="1" dirty="0"/>
                        <a:t>and</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extLst>
                  <a:ext uri="{0D108BD9-81ED-4DB2-BD59-A6C34878D82A}">
                    <a16:rowId xmlns:a16="http://schemas.microsoft.com/office/drawing/2014/main" val="4226163099"/>
                  </a:ext>
                </a:extLst>
              </a:tr>
              <a:tr h="220976">
                <a:tc>
                  <a:txBody>
                    <a:bodyPr/>
                    <a:lstStyle/>
                    <a:p>
                      <a:pPr algn="ctr"/>
                      <a:r>
                        <a:rPr lang="en-US" altLang="zh-CN" sz="600" b="1" dirty="0"/>
                        <a:t>6</a:t>
                      </a:r>
                      <a:endParaRPr lang="zh-CN" altLang="en-US" sz="600" b="1" dirty="0"/>
                    </a:p>
                  </a:txBody>
                  <a:tcPr/>
                </a:tc>
                <a:tc>
                  <a:txBody>
                    <a:bodyPr/>
                    <a:lstStyle/>
                    <a:p>
                      <a:pPr algn="ctr"/>
                      <a:r>
                        <a:rPr lang="en-US" altLang="zh-CN" sz="600" b="1" dirty="0"/>
                        <a:t>Next </a:t>
                      </a:r>
                      <a:r>
                        <a:rPr lang="en-US" altLang="zh-CN" sz="600" b="1" dirty="0" err="1"/>
                        <a:t>Instr</a:t>
                      </a:r>
                      <a:endParaRPr lang="zh-CN" altLang="en-US" sz="600" b="1" dirty="0"/>
                    </a:p>
                  </a:txBody>
                  <a:tcPr/>
                </a:tc>
                <a:tc>
                  <a:txBody>
                    <a:bodyPr/>
                    <a:lstStyle/>
                    <a:p>
                      <a:pPr algn="ctr"/>
                      <a:r>
                        <a:rPr lang="en-US" altLang="zh-CN" sz="600" b="1" dirty="0"/>
                        <a:t>and</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extLst>
                  <a:ext uri="{0D108BD9-81ED-4DB2-BD59-A6C34878D82A}">
                    <a16:rowId xmlns:a16="http://schemas.microsoft.com/office/drawing/2014/main" val="2468003058"/>
                  </a:ext>
                </a:extLst>
              </a:tr>
            </a:tbl>
          </a:graphicData>
        </a:graphic>
      </p:graphicFrame>
      <p:sp>
        <p:nvSpPr>
          <p:cNvPr id="8" name="文本框 7">
            <a:extLst>
              <a:ext uri="{FF2B5EF4-FFF2-40B4-BE49-F238E27FC236}">
                <a16:creationId xmlns:a16="http://schemas.microsoft.com/office/drawing/2014/main" id="{FE01AC01-226B-F532-0928-324D95E54B1B}"/>
              </a:ext>
            </a:extLst>
          </p:cNvPr>
          <p:cNvSpPr txBox="1"/>
          <p:nvPr/>
        </p:nvSpPr>
        <p:spPr>
          <a:xfrm>
            <a:off x="7236296" y="5733256"/>
            <a:ext cx="1415772" cy="276999"/>
          </a:xfrm>
          <a:prstGeom prst="rect">
            <a:avLst/>
          </a:prstGeom>
          <a:noFill/>
        </p:spPr>
        <p:txBody>
          <a:bodyPr wrap="none" rtlCol="0">
            <a:spAutoFit/>
          </a:bodyPr>
          <a:lstStyle/>
          <a:p>
            <a:r>
              <a:rPr lang="zh-CN" altLang="en-US" sz="1200" b="1" dirty="0"/>
              <a:t>理想流水线时空图</a:t>
            </a:r>
          </a:p>
        </p:txBody>
      </p:sp>
    </p:spTree>
    <p:extLst>
      <p:ext uri="{BB962C8B-B14F-4D97-AF65-F5344CB8AC3E}">
        <p14:creationId xmlns:p14="http://schemas.microsoft.com/office/powerpoint/2010/main" val="929259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D8FE6C8-21F2-0BC2-EBAD-4E49D7B789BC}"/>
              </a:ext>
            </a:extLst>
          </p:cNvPr>
          <p:cNvGrpSpPr/>
          <p:nvPr/>
        </p:nvGrpSpPr>
        <p:grpSpPr>
          <a:xfrm>
            <a:off x="323528" y="620688"/>
            <a:ext cx="8244408" cy="5677599"/>
            <a:chOff x="323528" y="476672"/>
            <a:chExt cx="8244408" cy="5677599"/>
          </a:xfrm>
        </p:grpSpPr>
        <p:pic>
          <p:nvPicPr>
            <p:cNvPr id="5" name="图片 4">
              <a:extLst>
                <a:ext uri="{FF2B5EF4-FFF2-40B4-BE49-F238E27FC236}">
                  <a16:creationId xmlns:a16="http://schemas.microsoft.com/office/drawing/2014/main" id="{CDFBE96C-C0A0-C27B-38EE-D2937E282940}"/>
                </a:ext>
              </a:extLst>
            </p:cNvPr>
            <p:cNvPicPr>
              <a:picLocks noChangeAspect="1"/>
            </p:cNvPicPr>
            <p:nvPr/>
          </p:nvPicPr>
          <p:blipFill>
            <a:blip r:embed="rId2"/>
            <a:stretch>
              <a:fillRect/>
            </a:stretch>
          </p:blipFill>
          <p:spPr>
            <a:xfrm>
              <a:off x="323528" y="476672"/>
              <a:ext cx="8244408" cy="5076794"/>
            </a:xfrm>
            <a:prstGeom prst="rect">
              <a:avLst/>
            </a:prstGeom>
          </p:spPr>
        </p:pic>
        <p:sp>
          <p:nvSpPr>
            <p:cNvPr id="6" name="文本框 5">
              <a:extLst>
                <a:ext uri="{FF2B5EF4-FFF2-40B4-BE49-F238E27FC236}">
                  <a16:creationId xmlns:a16="http://schemas.microsoft.com/office/drawing/2014/main" id="{39466971-1FB7-B945-703F-C13716637161}"/>
                </a:ext>
              </a:extLst>
            </p:cNvPr>
            <p:cNvSpPr txBox="1"/>
            <p:nvPr/>
          </p:nvSpPr>
          <p:spPr>
            <a:xfrm>
              <a:off x="3347864" y="5877272"/>
              <a:ext cx="2141933" cy="276999"/>
            </a:xfrm>
            <a:prstGeom prst="rect">
              <a:avLst/>
            </a:prstGeom>
            <a:noFill/>
          </p:spPr>
          <p:txBody>
            <a:bodyPr wrap="none" rtlCol="0">
              <a:spAutoFit/>
            </a:bodyPr>
            <a:lstStyle/>
            <a:p>
              <a:r>
                <a:rPr lang="zh-CN" altLang="en-US" sz="1200" b="1" dirty="0"/>
                <a:t>图</a:t>
              </a:r>
              <a:r>
                <a:rPr lang="en-US" altLang="zh-CN" sz="1200" b="1" dirty="0"/>
                <a:t>7.21    </a:t>
              </a:r>
              <a:r>
                <a:rPr lang="zh-CN" altLang="en-US" sz="1200" b="1" dirty="0"/>
                <a:t>气泡流水线数据通路</a:t>
              </a:r>
            </a:p>
          </p:txBody>
        </p:sp>
      </p:grpSp>
    </p:spTree>
    <p:extLst>
      <p:ext uri="{BB962C8B-B14F-4D97-AF65-F5344CB8AC3E}">
        <p14:creationId xmlns:p14="http://schemas.microsoft.com/office/powerpoint/2010/main" val="448916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2"/>
            <a:ext cx="8229600" cy="5616624"/>
          </a:xfrm>
        </p:spPr>
        <p:txBody>
          <a:bodyPr rtlCol="0">
            <a:normAutofit/>
          </a:bodyPr>
          <a:lstStyle/>
          <a:p>
            <a:pPr eaLnBrk="1" fontAlgn="auto" hangingPunct="1">
              <a:spcAft>
                <a:spcPts val="0"/>
              </a:spcAft>
              <a:defRPr/>
            </a:pPr>
            <a:r>
              <a:rPr lang="en-US" altLang="zh-CN" b="1" dirty="0">
                <a:ea typeface="黑体" pitchFamily="49" charset="-122"/>
              </a:rPr>
              <a:t>7.3.5  </a:t>
            </a:r>
            <a:r>
              <a:rPr lang="zh-CN" altLang="en-US" b="1" dirty="0">
                <a:ea typeface="黑体" pitchFamily="49" charset="-122"/>
              </a:rPr>
              <a:t>使用重定向解决数据冲突</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、重定向原理</a:t>
            </a:r>
            <a:endParaRPr lang="en-US" altLang="zh-CN" sz="1400" b="1" dirty="0"/>
          </a:p>
          <a:p>
            <a:pPr lvl="2" eaLnBrk="1" hangingPunct="1"/>
            <a:endParaRPr lang="en-US" altLang="zh-CN" sz="800" b="1" dirty="0"/>
          </a:p>
          <a:p>
            <a:pPr lvl="2" eaLnBrk="1" hangingPunct="1"/>
            <a:r>
              <a:rPr lang="zh-CN" altLang="en-US" sz="1400" b="1" dirty="0">
                <a:solidFill>
                  <a:srgbClr val="FF0000"/>
                </a:solidFill>
              </a:rPr>
              <a:t>气泡流水线</a:t>
            </a:r>
            <a:r>
              <a:rPr lang="zh-CN" altLang="en-US" sz="1400" b="1" dirty="0"/>
              <a:t>：通过延缓</a:t>
            </a:r>
            <a:r>
              <a:rPr lang="en-US" altLang="zh-CN" sz="1400" b="1" dirty="0"/>
              <a:t>ID</a:t>
            </a:r>
            <a:r>
              <a:rPr lang="zh-CN" altLang="en-US" sz="1400" b="1" dirty="0"/>
              <a:t>段取操作数动作的方式（插入气泡），解决数据冲突问题；但是大量气泡的插入，会严重影响指令流水线的性能。</a:t>
            </a:r>
            <a:endParaRPr lang="en-US" altLang="zh-CN" sz="1400" b="1" dirty="0"/>
          </a:p>
          <a:p>
            <a:pPr lvl="2" eaLnBrk="1" hangingPunct="1"/>
            <a:endParaRPr lang="en-US" altLang="zh-CN" sz="800" b="1" dirty="0"/>
          </a:p>
          <a:p>
            <a:pPr lvl="2" eaLnBrk="1" hangingPunct="1"/>
            <a:r>
              <a:rPr lang="zh-CN" altLang="en-US" sz="1400" b="1" dirty="0">
                <a:solidFill>
                  <a:srgbClr val="FF0000"/>
                </a:solidFill>
              </a:rPr>
              <a:t>重定向流水线</a:t>
            </a:r>
            <a:r>
              <a:rPr lang="zh-CN" altLang="en-US" sz="1400" b="1" dirty="0"/>
              <a:t>：先不考虑</a:t>
            </a:r>
            <a:r>
              <a:rPr lang="en-US" altLang="zh-CN" sz="1400" b="1" dirty="0"/>
              <a:t>ID</a:t>
            </a:r>
            <a:r>
              <a:rPr lang="zh-CN" altLang="en-US" sz="1400" b="1" dirty="0"/>
              <a:t>段所取的寄存器操作数是否正确，等到指令实际使用这些寄存器操作数时，再考虑其正确性问题。</a:t>
            </a:r>
            <a:endParaRPr lang="en-US" altLang="zh-CN" sz="1400" b="1" dirty="0"/>
          </a:p>
          <a:p>
            <a:pPr lvl="2" eaLnBrk="1" hangingPunct="1"/>
            <a:endParaRPr lang="en-US" altLang="zh-CN" sz="800" b="1" dirty="0"/>
          </a:p>
          <a:p>
            <a:pPr lvl="2" eaLnBrk="1" hangingPunct="1"/>
            <a:r>
              <a:rPr lang="zh-CN" altLang="en-US" sz="1400" b="1" dirty="0"/>
              <a:t>假设</a:t>
            </a:r>
            <a:r>
              <a:rPr lang="en-US" altLang="zh-CN" sz="1400" b="1" dirty="0"/>
              <a:t>EX</a:t>
            </a:r>
            <a:r>
              <a:rPr lang="zh-CN" altLang="en-US" sz="1400" b="1" dirty="0"/>
              <a:t>段的指令与</a:t>
            </a:r>
            <a:r>
              <a:rPr lang="en-US" altLang="zh-CN" sz="1400" b="1" dirty="0"/>
              <a:t>MEM</a:t>
            </a:r>
            <a:r>
              <a:rPr lang="zh-CN" altLang="en-US" sz="1400" b="1" dirty="0"/>
              <a:t>、</a:t>
            </a:r>
            <a:r>
              <a:rPr lang="en-US" altLang="zh-CN" sz="1400" b="1" dirty="0"/>
              <a:t>WB</a:t>
            </a:r>
            <a:r>
              <a:rPr lang="zh-CN" altLang="en-US" sz="1400" b="1" dirty="0"/>
              <a:t>段的指令存在数据相关，</a:t>
            </a:r>
            <a:r>
              <a:rPr lang="en-US" altLang="zh-CN" sz="1400" b="1" dirty="0"/>
              <a:t>EX</a:t>
            </a:r>
            <a:r>
              <a:rPr lang="zh-CN" altLang="en-US" sz="1400" b="1" dirty="0"/>
              <a:t>段的寄存器操作数（</a:t>
            </a:r>
            <a:r>
              <a:rPr lang="en-US" altLang="zh-CN" sz="1400" b="1" dirty="0"/>
              <a:t>RS</a:t>
            </a:r>
            <a:r>
              <a:rPr lang="zh-CN" altLang="en-US" sz="1400" b="1" dirty="0"/>
              <a:t>、</a:t>
            </a:r>
            <a:r>
              <a:rPr lang="en-US" altLang="zh-CN" sz="1400" b="1" dirty="0"/>
              <a:t>RT</a:t>
            </a:r>
            <a:r>
              <a:rPr lang="zh-CN" altLang="en-US" sz="1400" b="1" dirty="0"/>
              <a:t>）就不能由</a:t>
            </a:r>
            <a:r>
              <a:rPr lang="en-US" altLang="zh-CN" sz="1400" b="1" dirty="0"/>
              <a:t>ID/EX</a:t>
            </a:r>
            <a:r>
              <a:rPr lang="zh-CN" altLang="en-US" sz="1400" b="1" dirty="0"/>
              <a:t>流水寄存器提供，而是由</a:t>
            </a:r>
            <a:r>
              <a:rPr lang="en-US" altLang="zh-CN" sz="1400" b="1" dirty="0"/>
              <a:t>MEM</a:t>
            </a:r>
            <a:r>
              <a:rPr lang="zh-CN" altLang="en-US" sz="1400" b="1" dirty="0"/>
              <a:t>段或</a:t>
            </a:r>
            <a:r>
              <a:rPr lang="en-US" altLang="zh-CN" sz="1400" b="1" dirty="0"/>
              <a:t>WB</a:t>
            </a:r>
            <a:r>
              <a:rPr lang="zh-CN" altLang="en-US" sz="1400" b="1" dirty="0"/>
              <a:t>段提供；即可以通过</a:t>
            </a:r>
            <a:r>
              <a:rPr lang="zh-CN" altLang="en-US" sz="1400" b="1" dirty="0">
                <a:solidFill>
                  <a:srgbClr val="FF0000"/>
                </a:solidFill>
              </a:rPr>
              <a:t>重定向（</a:t>
            </a:r>
            <a:r>
              <a:rPr lang="en-US" altLang="zh-CN" sz="1400" b="1" dirty="0">
                <a:solidFill>
                  <a:srgbClr val="FF0000"/>
                </a:solidFill>
              </a:rPr>
              <a:t>Forwarding</a:t>
            </a:r>
            <a:r>
              <a:rPr lang="zh-CN" altLang="en-US" sz="1400" b="1" dirty="0">
                <a:solidFill>
                  <a:srgbClr val="FF0000"/>
                </a:solidFill>
              </a:rPr>
              <a:t>，</a:t>
            </a:r>
            <a:r>
              <a:rPr lang="zh-CN" altLang="en-US" sz="1400" b="1" dirty="0"/>
              <a:t>也称为</a:t>
            </a:r>
            <a:r>
              <a:rPr lang="zh-CN" altLang="en-US" sz="1400" b="1" dirty="0">
                <a:solidFill>
                  <a:srgbClr val="FF0000"/>
                </a:solidFill>
              </a:rPr>
              <a:t>旁路：</a:t>
            </a:r>
            <a:r>
              <a:rPr lang="en-US" altLang="zh-CN" sz="1400" b="1" dirty="0">
                <a:solidFill>
                  <a:srgbClr val="FF0000"/>
                </a:solidFill>
              </a:rPr>
              <a:t>Bypass</a:t>
            </a:r>
            <a:r>
              <a:rPr lang="zh-CN" altLang="en-US" sz="1400" b="1" dirty="0">
                <a:solidFill>
                  <a:srgbClr val="FF0000"/>
                </a:solidFill>
              </a:rPr>
              <a:t>）</a:t>
            </a:r>
            <a:r>
              <a:rPr lang="zh-CN" altLang="en-US" sz="1400" b="1" dirty="0"/>
              <a:t>的方式，将</a:t>
            </a:r>
            <a:r>
              <a:rPr lang="en-US" altLang="zh-CN" sz="1400" b="1" dirty="0"/>
              <a:t>MEM</a:t>
            </a:r>
            <a:r>
              <a:rPr lang="zh-CN" altLang="en-US" sz="1400" b="1" dirty="0"/>
              <a:t>段的</a:t>
            </a:r>
            <a:r>
              <a:rPr lang="en-US" altLang="zh-CN" sz="1400" b="1" dirty="0" err="1"/>
              <a:t>AluResult</a:t>
            </a:r>
            <a:r>
              <a:rPr lang="zh-CN" altLang="en-US" sz="1400" b="1" dirty="0"/>
              <a:t>或</a:t>
            </a:r>
            <a:r>
              <a:rPr lang="en-US" altLang="zh-CN" sz="1400" b="1" dirty="0"/>
              <a:t>WB</a:t>
            </a:r>
            <a:r>
              <a:rPr lang="zh-CN" altLang="en-US" sz="1400" b="1" dirty="0"/>
              <a:t>段的</a:t>
            </a:r>
            <a:r>
              <a:rPr lang="en-US" altLang="zh-CN" sz="1400" b="1" dirty="0" err="1"/>
              <a:t>WriteBackData</a:t>
            </a:r>
            <a:r>
              <a:rPr lang="zh-CN" altLang="en-US" sz="1400" b="1" dirty="0"/>
              <a:t>，送到</a:t>
            </a:r>
            <a:r>
              <a:rPr lang="en-US" altLang="zh-CN" sz="1400" b="1" dirty="0"/>
              <a:t>EX</a:t>
            </a:r>
            <a:r>
              <a:rPr lang="zh-CN" altLang="en-US" sz="1400" b="1" dirty="0"/>
              <a:t>段（图</a:t>
            </a:r>
            <a:r>
              <a:rPr lang="en-US" altLang="zh-CN" sz="1400" b="1" dirty="0"/>
              <a:t>7.22</a:t>
            </a:r>
            <a:r>
              <a:rPr lang="zh-CN" altLang="en-US" sz="1400" b="1" dirty="0"/>
              <a:t>）。</a:t>
            </a:r>
            <a:endParaRPr lang="en-US" altLang="zh-CN" sz="1400" b="1" dirty="0"/>
          </a:p>
          <a:p>
            <a:pPr lvl="2" eaLnBrk="1" hangingPunct="1"/>
            <a:endParaRPr lang="en-US" altLang="zh-CN" sz="1400" b="1" dirty="0"/>
          </a:p>
          <a:p>
            <a:pPr lvl="2" eaLnBrk="1" hangingPunct="1"/>
            <a:endParaRPr lang="en-US" altLang="zh-CN" sz="1100" b="1" dirty="0"/>
          </a:p>
        </p:txBody>
      </p:sp>
      <p:grpSp>
        <p:nvGrpSpPr>
          <p:cNvPr id="16" name="组合 15">
            <a:extLst>
              <a:ext uri="{FF2B5EF4-FFF2-40B4-BE49-F238E27FC236}">
                <a16:creationId xmlns:a16="http://schemas.microsoft.com/office/drawing/2014/main" id="{DC828930-6685-C546-7033-9E8CD44CC267}"/>
              </a:ext>
            </a:extLst>
          </p:cNvPr>
          <p:cNvGrpSpPr/>
          <p:nvPr/>
        </p:nvGrpSpPr>
        <p:grpSpPr>
          <a:xfrm>
            <a:off x="1691680" y="3717032"/>
            <a:ext cx="5868144" cy="3024336"/>
            <a:chOff x="1691680" y="3645024"/>
            <a:chExt cx="5868144" cy="3024336"/>
          </a:xfrm>
        </p:grpSpPr>
        <p:pic>
          <p:nvPicPr>
            <p:cNvPr id="12" name="图片 11">
              <a:extLst>
                <a:ext uri="{FF2B5EF4-FFF2-40B4-BE49-F238E27FC236}">
                  <a16:creationId xmlns:a16="http://schemas.microsoft.com/office/drawing/2014/main" id="{7B63662C-2EBA-C908-54CE-10BDBBC3CF28}"/>
                </a:ext>
              </a:extLst>
            </p:cNvPr>
            <p:cNvPicPr>
              <a:picLocks noChangeAspect="1"/>
            </p:cNvPicPr>
            <p:nvPr/>
          </p:nvPicPr>
          <p:blipFill>
            <a:blip r:embed="rId2"/>
            <a:stretch>
              <a:fillRect/>
            </a:stretch>
          </p:blipFill>
          <p:spPr>
            <a:xfrm>
              <a:off x="1691680" y="3645024"/>
              <a:ext cx="5868144" cy="2648510"/>
            </a:xfrm>
            <a:prstGeom prst="rect">
              <a:avLst/>
            </a:prstGeom>
          </p:spPr>
        </p:pic>
        <p:sp>
          <p:nvSpPr>
            <p:cNvPr id="14" name="文本框 13">
              <a:extLst>
                <a:ext uri="{FF2B5EF4-FFF2-40B4-BE49-F238E27FC236}">
                  <a16:creationId xmlns:a16="http://schemas.microsoft.com/office/drawing/2014/main" id="{ED997351-4F6A-A748-1C6D-5D8A6D4C9529}"/>
                </a:ext>
              </a:extLst>
            </p:cNvPr>
            <p:cNvSpPr txBox="1"/>
            <p:nvPr/>
          </p:nvSpPr>
          <p:spPr>
            <a:xfrm>
              <a:off x="3664075" y="6392361"/>
              <a:ext cx="1988045" cy="276999"/>
            </a:xfrm>
            <a:prstGeom prst="rect">
              <a:avLst/>
            </a:prstGeom>
            <a:noFill/>
          </p:spPr>
          <p:txBody>
            <a:bodyPr wrap="none" rtlCol="0">
              <a:spAutoFit/>
            </a:bodyPr>
            <a:lstStyle/>
            <a:p>
              <a:r>
                <a:rPr lang="zh-CN" altLang="en-US" sz="1200" b="1" dirty="0"/>
                <a:t>图</a:t>
              </a:r>
              <a:r>
                <a:rPr lang="en-US" altLang="zh-CN" sz="1200" b="1" dirty="0"/>
                <a:t>7.22    </a:t>
              </a:r>
              <a:r>
                <a:rPr lang="zh-CN" altLang="en-US" sz="1200" b="1" dirty="0"/>
                <a:t>数据重定向示意图</a:t>
              </a:r>
            </a:p>
          </p:txBody>
        </p:sp>
      </p:grpSp>
    </p:spTree>
    <p:extLst>
      <p:ext uri="{BB962C8B-B14F-4D97-AF65-F5344CB8AC3E}">
        <p14:creationId xmlns:p14="http://schemas.microsoft.com/office/powerpoint/2010/main" val="353327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9EEA56C-A706-2B75-1AD1-D52124EC98DF}"/>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具体实现时，是在</a:t>
            </a:r>
            <a:r>
              <a:rPr lang="en-US" altLang="zh-CN" sz="1400" b="1" dirty="0"/>
              <a:t>ALU</a:t>
            </a:r>
            <a:r>
              <a:rPr lang="zh-CN" altLang="en-US" sz="1400" b="1" dirty="0"/>
              <a:t>的</a:t>
            </a:r>
            <a:r>
              <a:rPr lang="en-US" altLang="zh-CN" sz="1400" b="1" dirty="0" err="1"/>
              <a:t>SrcA</a:t>
            </a:r>
            <a:r>
              <a:rPr lang="zh-CN" altLang="en-US" sz="1400" b="1" dirty="0"/>
              <a:t>输入端前增加一个</a:t>
            </a:r>
            <a:r>
              <a:rPr lang="en-US" altLang="zh-CN" sz="1400" b="1" dirty="0">
                <a:solidFill>
                  <a:srgbClr val="FF0000"/>
                </a:solidFill>
              </a:rPr>
              <a:t>3</a:t>
            </a:r>
            <a:r>
              <a:rPr lang="zh-CN" altLang="en-US" sz="1400" b="1" dirty="0">
                <a:solidFill>
                  <a:srgbClr val="FF0000"/>
                </a:solidFill>
              </a:rPr>
              <a:t>路选择器</a:t>
            </a:r>
            <a:r>
              <a:rPr lang="en-US" altLang="zh-CN" sz="1400" b="1" dirty="0" err="1">
                <a:solidFill>
                  <a:srgbClr val="FF0000"/>
                </a:solidFill>
              </a:rPr>
              <a:t>FwdA</a:t>
            </a:r>
            <a:r>
              <a:rPr lang="zh-CN" altLang="en-US" sz="1400" b="1" dirty="0"/>
              <a:t>，在</a:t>
            </a:r>
            <a:r>
              <a:rPr lang="en-US" altLang="zh-CN" sz="1400" b="1" dirty="0"/>
              <a:t>ALU</a:t>
            </a:r>
            <a:r>
              <a:rPr lang="zh-CN" altLang="en-US" sz="1400" b="1" dirty="0"/>
              <a:t>的</a:t>
            </a:r>
            <a:r>
              <a:rPr lang="en-US" altLang="zh-CN" sz="1400" b="1" dirty="0" err="1"/>
              <a:t>SrcB</a:t>
            </a:r>
            <a:r>
              <a:rPr lang="zh-CN" altLang="en-US" sz="1400" b="1" dirty="0"/>
              <a:t>输入端前也增加一个</a:t>
            </a:r>
            <a:r>
              <a:rPr lang="en-US" altLang="zh-CN" sz="1400" b="1" dirty="0">
                <a:solidFill>
                  <a:srgbClr val="FF0000"/>
                </a:solidFill>
              </a:rPr>
              <a:t>3</a:t>
            </a:r>
            <a:r>
              <a:rPr lang="zh-CN" altLang="en-US" sz="1400" b="1" dirty="0">
                <a:solidFill>
                  <a:srgbClr val="FF0000"/>
                </a:solidFill>
              </a:rPr>
              <a:t>路选择器</a:t>
            </a:r>
            <a:r>
              <a:rPr lang="en-US" altLang="zh-CN" sz="1400" b="1" dirty="0" err="1">
                <a:solidFill>
                  <a:srgbClr val="FF0000"/>
                </a:solidFill>
              </a:rPr>
              <a:t>FwdB</a:t>
            </a:r>
            <a:r>
              <a:rPr lang="zh-CN" altLang="en-US" sz="1400" b="1" dirty="0"/>
              <a:t>，两个</a:t>
            </a:r>
            <a:r>
              <a:rPr lang="en-US" altLang="zh-CN" sz="1400" b="1" dirty="0"/>
              <a:t>3</a:t>
            </a:r>
            <a:r>
              <a:rPr lang="zh-CN" altLang="en-US" sz="1400" b="1" dirty="0"/>
              <a:t>路选择器的控制信号分别为</a:t>
            </a:r>
            <a:r>
              <a:rPr lang="en-US" altLang="zh-CN" sz="1400" b="1" dirty="0" err="1"/>
              <a:t>Rs_F</a:t>
            </a:r>
            <a:r>
              <a:rPr lang="zh-CN" altLang="en-US" sz="1400" b="1" dirty="0"/>
              <a:t>和</a:t>
            </a:r>
            <a:r>
              <a:rPr lang="en-US" altLang="zh-CN" sz="1400" b="1" dirty="0" err="1"/>
              <a:t>Rt_F</a:t>
            </a:r>
            <a:r>
              <a:rPr lang="zh-CN" altLang="en-US" sz="1400" b="1" dirty="0"/>
              <a:t>（图</a:t>
            </a:r>
            <a:r>
              <a:rPr lang="en-US" altLang="zh-CN" sz="1400" b="1" dirty="0"/>
              <a:t>7.23</a:t>
            </a:r>
            <a:r>
              <a:rPr lang="zh-CN" altLang="en-US" sz="1400" b="1" dirty="0"/>
              <a:t>）。</a:t>
            </a:r>
            <a:endParaRPr lang="en-US" altLang="zh-CN" sz="2200" b="1" dirty="0"/>
          </a:p>
          <a:p>
            <a:pPr lvl="2" eaLnBrk="1" hangingPunct="1"/>
            <a:endParaRPr lang="en-US" altLang="zh-CN" sz="1400" b="1" dirty="0"/>
          </a:p>
          <a:p>
            <a:pPr lvl="2" eaLnBrk="1" hangingPunct="1"/>
            <a:endParaRPr lang="en-US" altLang="zh-CN" sz="1100" b="1" dirty="0"/>
          </a:p>
        </p:txBody>
      </p:sp>
      <p:grpSp>
        <p:nvGrpSpPr>
          <p:cNvPr id="7" name="组合 6">
            <a:extLst>
              <a:ext uri="{FF2B5EF4-FFF2-40B4-BE49-F238E27FC236}">
                <a16:creationId xmlns:a16="http://schemas.microsoft.com/office/drawing/2014/main" id="{8E3D1074-C705-EEEE-55D0-7B35D1C08A70}"/>
              </a:ext>
            </a:extLst>
          </p:cNvPr>
          <p:cNvGrpSpPr/>
          <p:nvPr/>
        </p:nvGrpSpPr>
        <p:grpSpPr>
          <a:xfrm>
            <a:off x="395536" y="1844824"/>
            <a:ext cx="8100392" cy="4597479"/>
            <a:chOff x="395536" y="1844824"/>
            <a:chExt cx="8100392" cy="4597479"/>
          </a:xfrm>
        </p:grpSpPr>
        <p:pic>
          <p:nvPicPr>
            <p:cNvPr id="5" name="图片 4">
              <a:extLst>
                <a:ext uri="{FF2B5EF4-FFF2-40B4-BE49-F238E27FC236}">
                  <a16:creationId xmlns:a16="http://schemas.microsoft.com/office/drawing/2014/main" id="{47D3AD58-CA2A-E266-FE06-A99D7672EF24}"/>
                </a:ext>
              </a:extLst>
            </p:cNvPr>
            <p:cNvPicPr>
              <a:picLocks noChangeAspect="1"/>
            </p:cNvPicPr>
            <p:nvPr/>
          </p:nvPicPr>
          <p:blipFill>
            <a:blip r:embed="rId2"/>
            <a:stretch>
              <a:fillRect/>
            </a:stretch>
          </p:blipFill>
          <p:spPr>
            <a:xfrm>
              <a:off x="395536" y="1844824"/>
              <a:ext cx="8100392" cy="3989477"/>
            </a:xfrm>
            <a:prstGeom prst="rect">
              <a:avLst/>
            </a:prstGeom>
          </p:spPr>
        </p:pic>
        <p:sp>
          <p:nvSpPr>
            <p:cNvPr id="6" name="文本框 5">
              <a:extLst>
                <a:ext uri="{FF2B5EF4-FFF2-40B4-BE49-F238E27FC236}">
                  <a16:creationId xmlns:a16="http://schemas.microsoft.com/office/drawing/2014/main" id="{17830BE8-FD4C-6AE6-0B2E-876221A23022}"/>
                </a:ext>
              </a:extLst>
            </p:cNvPr>
            <p:cNvSpPr txBox="1"/>
            <p:nvPr/>
          </p:nvSpPr>
          <p:spPr>
            <a:xfrm>
              <a:off x="3664075" y="6165304"/>
              <a:ext cx="2141933" cy="276999"/>
            </a:xfrm>
            <a:prstGeom prst="rect">
              <a:avLst/>
            </a:prstGeom>
            <a:noFill/>
          </p:spPr>
          <p:txBody>
            <a:bodyPr wrap="none" rtlCol="0">
              <a:spAutoFit/>
            </a:bodyPr>
            <a:lstStyle/>
            <a:p>
              <a:r>
                <a:rPr lang="zh-CN" altLang="en-US" sz="1200" b="1" dirty="0"/>
                <a:t>图</a:t>
              </a:r>
              <a:r>
                <a:rPr lang="en-US" altLang="zh-CN" sz="1200" b="1" dirty="0"/>
                <a:t>7.23    </a:t>
              </a:r>
              <a:r>
                <a:rPr lang="zh-CN" altLang="en-US" sz="1200" b="1" dirty="0"/>
                <a:t>数据重定向数据通路</a:t>
              </a:r>
            </a:p>
          </p:txBody>
        </p:sp>
      </p:grpSp>
    </p:spTree>
    <p:extLst>
      <p:ext uri="{BB962C8B-B14F-4D97-AF65-F5344CB8AC3E}">
        <p14:creationId xmlns:p14="http://schemas.microsoft.com/office/powerpoint/2010/main" val="3240086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E2244F0-9E2F-24E0-88C4-75B51C76CB2D}"/>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当发生</a:t>
            </a:r>
            <a:r>
              <a:rPr lang="en-US" altLang="zh-CN" sz="1400" b="1" dirty="0">
                <a:solidFill>
                  <a:srgbClr val="FF0000"/>
                </a:solidFill>
              </a:rPr>
              <a:t>Load-Use</a:t>
            </a:r>
            <a:r>
              <a:rPr lang="zh-CN" altLang="en-US" sz="1400" b="1" dirty="0">
                <a:solidFill>
                  <a:srgbClr val="FF0000"/>
                </a:solidFill>
              </a:rPr>
              <a:t>相关</a:t>
            </a:r>
            <a:r>
              <a:rPr lang="zh-CN" altLang="en-US" sz="1400" b="1" dirty="0"/>
              <a:t>（第</a:t>
            </a:r>
            <a:r>
              <a:rPr lang="en-US" altLang="zh-CN" sz="1400" b="1" dirty="0"/>
              <a:t>1</a:t>
            </a:r>
            <a:r>
              <a:rPr lang="zh-CN" altLang="en-US" sz="1400" b="1" dirty="0"/>
              <a:t>条指令是取数指令，且第</a:t>
            </a:r>
            <a:r>
              <a:rPr lang="en-US" altLang="zh-CN" sz="1400" b="1" dirty="0"/>
              <a:t>2</a:t>
            </a:r>
            <a:r>
              <a:rPr lang="zh-CN" altLang="en-US" sz="1400" b="1" dirty="0"/>
              <a:t>条指令与第</a:t>
            </a:r>
            <a:r>
              <a:rPr lang="en-US" altLang="zh-CN" sz="1400" b="1" dirty="0"/>
              <a:t>1</a:t>
            </a:r>
            <a:r>
              <a:rPr lang="zh-CN" altLang="en-US" sz="1400" b="1" dirty="0"/>
              <a:t>条指令存在相关）时，不能采用前面的重定向方法（图</a:t>
            </a:r>
            <a:r>
              <a:rPr lang="en-US" altLang="zh-CN" sz="1400" b="1" dirty="0"/>
              <a:t>7.24</a:t>
            </a:r>
            <a:r>
              <a:rPr lang="zh-CN" altLang="en-US" sz="1400" b="1" dirty="0"/>
              <a:t>）：</a:t>
            </a:r>
            <a:endParaRPr lang="en-US" altLang="zh-CN" sz="1400" b="1" dirty="0"/>
          </a:p>
          <a:p>
            <a:pPr lvl="1" eaLnBrk="1" hangingPunct="1"/>
            <a:r>
              <a:rPr lang="zh-CN" altLang="en-US" sz="1200" b="1" dirty="0"/>
              <a:t>第</a:t>
            </a:r>
            <a:r>
              <a:rPr lang="en-US" altLang="zh-CN" sz="1200" b="1" dirty="0"/>
              <a:t>1</a:t>
            </a:r>
            <a:r>
              <a:rPr lang="zh-CN" altLang="en-US" sz="1200" b="1" dirty="0"/>
              <a:t>条指令：</a:t>
            </a:r>
            <a:r>
              <a:rPr lang="en-US" altLang="zh-CN" sz="1200" b="1" dirty="0" err="1"/>
              <a:t>lw</a:t>
            </a:r>
            <a:r>
              <a:rPr lang="en-US" altLang="zh-CN" sz="1200" b="1" dirty="0"/>
              <a:t> </a:t>
            </a:r>
            <a:r>
              <a:rPr lang="en-US" altLang="zh-CN" sz="1200" b="1" dirty="0">
                <a:solidFill>
                  <a:srgbClr val="FF0000"/>
                </a:solidFill>
              </a:rPr>
              <a:t>$s2</a:t>
            </a:r>
            <a:r>
              <a:rPr lang="en-US" altLang="zh-CN" sz="1200" b="1" dirty="0"/>
              <a:t>,4($s5)		#$s2</a:t>
            </a:r>
            <a:r>
              <a:rPr lang="zh-CN" altLang="en-US" sz="1200" b="1" dirty="0"/>
              <a:t>为目的寄存器</a:t>
            </a:r>
            <a:endParaRPr lang="en-US" altLang="zh-CN" sz="1200" b="1" dirty="0"/>
          </a:p>
          <a:p>
            <a:pPr lvl="1" eaLnBrk="1" hangingPunct="1"/>
            <a:r>
              <a:rPr lang="zh-CN" altLang="en-US" sz="1200" b="1" dirty="0"/>
              <a:t>第</a:t>
            </a:r>
            <a:r>
              <a:rPr lang="en-US" altLang="zh-CN" sz="1200" b="1" dirty="0"/>
              <a:t>2</a:t>
            </a:r>
            <a:r>
              <a:rPr lang="zh-CN" altLang="en-US" sz="1200" b="1" dirty="0"/>
              <a:t>条指令：</a:t>
            </a:r>
            <a:r>
              <a:rPr lang="en-US" altLang="zh-CN" sz="1200" b="1" dirty="0"/>
              <a:t>and $s1,</a:t>
            </a:r>
            <a:r>
              <a:rPr lang="en-US" altLang="zh-CN" sz="1200" b="1" dirty="0">
                <a:solidFill>
                  <a:srgbClr val="FF0000"/>
                </a:solidFill>
              </a:rPr>
              <a:t>$s2</a:t>
            </a:r>
            <a:r>
              <a:rPr lang="en-US" altLang="zh-CN" sz="1200" b="1" dirty="0"/>
              <a:t>,$s3		#$s2</a:t>
            </a:r>
            <a:r>
              <a:rPr lang="zh-CN" altLang="en-US" sz="1200" b="1" dirty="0"/>
              <a:t>依赖第</a:t>
            </a:r>
            <a:r>
              <a:rPr lang="en-US" altLang="zh-CN" sz="1200" b="1" dirty="0"/>
              <a:t>1</a:t>
            </a:r>
            <a:r>
              <a:rPr lang="zh-CN" altLang="en-US" sz="1200" b="1" dirty="0"/>
              <a:t>条指令的访存结果</a:t>
            </a:r>
            <a:endParaRPr lang="en-US" altLang="zh-CN" sz="1000" b="1" dirty="0"/>
          </a:p>
          <a:p>
            <a:pPr eaLnBrk="1" hangingPunct="1"/>
            <a:endParaRPr lang="en-US" altLang="zh-CN" sz="1400" b="1" dirty="0"/>
          </a:p>
          <a:p>
            <a:pPr eaLnBrk="1" hangingPunct="1"/>
            <a:r>
              <a:rPr lang="zh-CN" altLang="en-US" sz="1400" b="1" dirty="0"/>
              <a:t>因为，虽然在功能上图</a:t>
            </a:r>
            <a:r>
              <a:rPr lang="en-US" altLang="zh-CN" sz="1400" b="1" dirty="0"/>
              <a:t>7.24</a:t>
            </a:r>
            <a:r>
              <a:rPr lang="zh-CN" altLang="en-US" sz="1400" b="1" dirty="0"/>
              <a:t>可以解决</a:t>
            </a:r>
            <a:r>
              <a:rPr lang="en-US" altLang="zh-CN" sz="1400" b="1" dirty="0"/>
              <a:t>Load-Use</a:t>
            </a:r>
            <a:r>
              <a:rPr lang="zh-CN" altLang="en-US" sz="1400" b="1" dirty="0"/>
              <a:t>相关问题，但是，图</a:t>
            </a:r>
            <a:r>
              <a:rPr lang="en-US" altLang="zh-CN" sz="1400" b="1" dirty="0"/>
              <a:t>7.24</a:t>
            </a:r>
            <a:r>
              <a:rPr lang="zh-CN" altLang="en-US" sz="1400" b="1" dirty="0"/>
              <a:t>将导致</a:t>
            </a:r>
            <a:r>
              <a:rPr lang="en-US" altLang="zh-CN" sz="1400" b="1" dirty="0"/>
              <a:t>EX</a:t>
            </a:r>
            <a:r>
              <a:rPr lang="zh-CN" altLang="en-US" sz="1400" b="1" dirty="0"/>
              <a:t>段的关键路径延迟，变成了</a:t>
            </a:r>
            <a:r>
              <a:rPr lang="en-US" altLang="zh-CN" sz="1400" b="1" dirty="0">
                <a:solidFill>
                  <a:srgbClr val="FF0000"/>
                </a:solidFill>
              </a:rPr>
              <a:t>MEM</a:t>
            </a:r>
            <a:r>
              <a:rPr lang="zh-CN" altLang="en-US" sz="1400" b="1" dirty="0">
                <a:solidFill>
                  <a:srgbClr val="FF0000"/>
                </a:solidFill>
              </a:rPr>
              <a:t>段访存延迟加</a:t>
            </a:r>
            <a:r>
              <a:rPr lang="en-US" altLang="zh-CN" sz="1400" b="1" dirty="0">
                <a:solidFill>
                  <a:srgbClr val="FF0000"/>
                </a:solidFill>
              </a:rPr>
              <a:t>EX</a:t>
            </a:r>
            <a:r>
              <a:rPr lang="zh-CN" altLang="en-US" sz="1400" b="1" dirty="0">
                <a:solidFill>
                  <a:srgbClr val="FF0000"/>
                </a:solidFill>
              </a:rPr>
              <a:t>段运算器运算延迟</a:t>
            </a:r>
            <a:r>
              <a:rPr lang="zh-CN" altLang="en-US" sz="1400" b="1" dirty="0"/>
              <a:t>；而流水线频率取决于流水段中最慢的功能段，从而使流水线频率大大降低。</a:t>
            </a:r>
            <a:endParaRPr lang="en-US" altLang="zh-CN" sz="1400" b="1" dirty="0"/>
          </a:p>
          <a:p>
            <a:pPr lvl="2" eaLnBrk="1" hangingPunct="1"/>
            <a:endParaRPr lang="en-US" altLang="zh-CN" sz="1400" b="1" dirty="0"/>
          </a:p>
          <a:p>
            <a:pPr lvl="2" eaLnBrk="1" hangingPunct="1"/>
            <a:endParaRPr lang="en-US" altLang="zh-CN" sz="1100" b="1" dirty="0"/>
          </a:p>
        </p:txBody>
      </p:sp>
      <p:grpSp>
        <p:nvGrpSpPr>
          <p:cNvPr id="12" name="组合 11">
            <a:extLst>
              <a:ext uri="{FF2B5EF4-FFF2-40B4-BE49-F238E27FC236}">
                <a16:creationId xmlns:a16="http://schemas.microsoft.com/office/drawing/2014/main" id="{EFDEA52E-A2EC-D6DC-AE8F-8F8EA134561E}"/>
              </a:ext>
            </a:extLst>
          </p:cNvPr>
          <p:cNvGrpSpPr/>
          <p:nvPr/>
        </p:nvGrpSpPr>
        <p:grpSpPr>
          <a:xfrm>
            <a:off x="539552" y="2797416"/>
            <a:ext cx="7487816" cy="3943952"/>
            <a:chOff x="539552" y="2498351"/>
            <a:chExt cx="7487816" cy="3943952"/>
          </a:xfrm>
        </p:grpSpPr>
        <p:pic>
          <p:nvPicPr>
            <p:cNvPr id="10" name="图片 9">
              <a:extLst>
                <a:ext uri="{FF2B5EF4-FFF2-40B4-BE49-F238E27FC236}">
                  <a16:creationId xmlns:a16="http://schemas.microsoft.com/office/drawing/2014/main" id="{E82C9B20-8436-0D78-96BD-B28F60B739F6}"/>
                </a:ext>
              </a:extLst>
            </p:cNvPr>
            <p:cNvPicPr>
              <a:picLocks noChangeAspect="1"/>
            </p:cNvPicPr>
            <p:nvPr/>
          </p:nvPicPr>
          <p:blipFill>
            <a:blip r:embed="rId2"/>
            <a:stretch>
              <a:fillRect/>
            </a:stretch>
          </p:blipFill>
          <p:spPr>
            <a:xfrm>
              <a:off x="539552" y="2498351"/>
              <a:ext cx="7487816" cy="3511904"/>
            </a:xfrm>
            <a:prstGeom prst="rect">
              <a:avLst/>
            </a:prstGeom>
          </p:spPr>
        </p:pic>
        <p:sp>
          <p:nvSpPr>
            <p:cNvPr id="11" name="文本框 10">
              <a:extLst>
                <a:ext uri="{FF2B5EF4-FFF2-40B4-BE49-F238E27FC236}">
                  <a16:creationId xmlns:a16="http://schemas.microsoft.com/office/drawing/2014/main" id="{6085741F-F9C1-68AA-05EB-A3373AE12610}"/>
                </a:ext>
              </a:extLst>
            </p:cNvPr>
            <p:cNvSpPr txBox="1"/>
            <p:nvPr/>
          </p:nvSpPr>
          <p:spPr>
            <a:xfrm>
              <a:off x="3202206" y="6165304"/>
              <a:ext cx="1657826" cy="276999"/>
            </a:xfrm>
            <a:prstGeom prst="rect">
              <a:avLst/>
            </a:prstGeom>
            <a:noFill/>
          </p:spPr>
          <p:txBody>
            <a:bodyPr wrap="none" rtlCol="0">
              <a:spAutoFit/>
            </a:bodyPr>
            <a:lstStyle/>
            <a:p>
              <a:r>
                <a:rPr lang="zh-CN" altLang="en-US" sz="1200" b="1" dirty="0"/>
                <a:t>图</a:t>
              </a:r>
              <a:r>
                <a:rPr lang="en-US" altLang="zh-CN" sz="1200" b="1" dirty="0"/>
                <a:t>7.24    Load-Use</a:t>
              </a:r>
              <a:r>
                <a:rPr lang="zh-CN" altLang="en-US" sz="1200" b="1" dirty="0"/>
                <a:t>相关</a:t>
              </a:r>
            </a:p>
          </p:txBody>
        </p:sp>
      </p:grpSp>
    </p:spTree>
    <p:extLst>
      <p:ext uri="{BB962C8B-B14F-4D97-AF65-F5344CB8AC3E}">
        <p14:creationId xmlns:p14="http://schemas.microsoft.com/office/powerpoint/2010/main" val="393096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7.1  </a:t>
            </a:r>
            <a:r>
              <a:rPr lang="zh-CN" altLang="en-US" b="1" dirty="0">
                <a:solidFill>
                  <a:srgbClr val="002060"/>
                </a:solidFill>
                <a:latin typeface="+mn-lt"/>
                <a:ea typeface="黑体" pitchFamily="49" charset="-122"/>
              </a:rPr>
              <a:t>流水线概述</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EF5B536A-2F24-40B0-9926-CCD661442ED0}"/>
              </a:ext>
            </a:extLst>
          </p:cNvPr>
          <p:cNvSpPr>
            <a:spLocks noGrp="1" noChangeArrowheads="1"/>
          </p:cNvSpPr>
          <p:nvPr>
            <p:ph idx="1"/>
          </p:nvPr>
        </p:nvSpPr>
        <p:spPr>
          <a:xfrm>
            <a:off x="457200" y="1412776"/>
            <a:ext cx="8229600" cy="5102027"/>
          </a:xfrm>
        </p:spPr>
        <p:txBody>
          <a:bodyPr/>
          <a:lstStyle/>
          <a:p>
            <a:pPr eaLnBrk="1" hangingPunct="1"/>
            <a:r>
              <a:rPr lang="en-US" altLang="zh-CN" b="1" dirty="0">
                <a:ea typeface="黑体" panose="02010609060101010101" pitchFamily="49" charset="-122"/>
              </a:rPr>
              <a:t>7.1.1  </a:t>
            </a:r>
            <a:r>
              <a:rPr lang="zh-CN" altLang="en-US" b="1" dirty="0">
                <a:ea typeface="黑体" panose="02010609060101010101" pitchFamily="49" charset="-122"/>
              </a:rPr>
              <a:t>流水线的基本概念</a:t>
            </a:r>
            <a:endParaRPr lang="en-US" altLang="zh-CN" b="1" dirty="0"/>
          </a:p>
          <a:p>
            <a:pPr lvl="1" eaLnBrk="1" hangingPunct="1"/>
            <a:endParaRPr lang="en-US" altLang="zh-CN" sz="1200" b="1" dirty="0"/>
          </a:p>
          <a:p>
            <a:pPr lvl="1" eaLnBrk="1" hangingPunct="1"/>
            <a:r>
              <a:rPr lang="zh-CN" altLang="en-US" sz="1800" b="1" dirty="0"/>
              <a:t>流水线技术在工业领域得到了广泛的应用：</a:t>
            </a:r>
            <a:r>
              <a:rPr lang="zh-CN" altLang="en-US" sz="1800" b="1" dirty="0">
                <a:solidFill>
                  <a:srgbClr val="FF0000"/>
                </a:solidFill>
              </a:rPr>
              <a:t>汽车装配生产流水线</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solidFill>
                  <a:srgbClr val="FF0000"/>
                </a:solidFill>
              </a:rPr>
              <a:t>计算机中的流水线技术</a:t>
            </a:r>
            <a:r>
              <a:rPr lang="zh-CN" altLang="en-US" sz="1800" b="1" dirty="0"/>
              <a:t>：将一个复杂的任务分解为若干个阶段，每个阶段与其它阶段并行处理，其运行方式与工业流水线十分相似。</a:t>
            </a:r>
            <a:endParaRPr lang="en-US" altLang="zh-CN" sz="1800" b="1" dirty="0"/>
          </a:p>
          <a:p>
            <a:pPr lvl="1" eaLnBrk="1" hangingPunct="1"/>
            <a:endParaRPr lang="en-US" altLang="zh-CN" sz="1800" b="1" dirty="0"/>
          </a:p>
          <a:p>
            <a:pPr lvl="1" eaLnBrk="1" hangingPunct="1"/>
            <a:r>
              <a:rPr lang="zh-CN" altLang="en-US" sz="1800" b="1" dirty="0"/>
              <a:t>可以从两个方面来提高计算机内部的并行性：</a:t>
            </a:r>
            <a:endParaRPr lang="en-US" altLang="zh-CN" sz="1800" b="1" dirty="0"/>
          </a:p>
          <a:p>
            <a:pPr lvl="2" eaLnBrk="1" hangingPunct="1"/>
            <a:r>
              <a:rPr lang="zh-CN" altLang="en-US" sz="1400" b="1" dirty="0"/>
              <a:t>采用</a:t>
            </a:r>
            <a:r>
              <a:rPr lang="zh-CN" altLang="en-US" sz="1400" b="1" dirty="0">
                <a:solidFill>
                  <a:srgbClr val="FF0000"/>
                </a:solidFill>
              </a:rPr>
              <a:t>时间上的并行</a:t>
            </a:r>
            <a:r>
              <a:rPr lang="zh-CN" altLang="en-US" sz="1400" b="1" dirty="0"/>
              <a:t>性处理技术，称为</a:t>
            </a:r>
            <a:r>
              <a:rPr lang="zh-CN" altLang="en-US" sz="1400" b="1" dirty="0">
                <a:solidFill>
                  <a:srgbClr val="FF0000"/>
                </a:solidFill>
              </a:rPr>
              <a:t>流水线处理技术</a:t>
            </a:r>
            <a:r>
              <a:rPr lang="zh-CN" altLang="en-US" sz="1400" b="1" dirty="0"/>
              <a:t>。</a:t>
            </a:r>
            <a:endParaRPr lang="en-US" altLang="zh-CN" sz="1400" b="1" dirty="0"/>
          </a:p>
          <a:p>
            <a:pPr lvl="2" eaLnBrk="1" hangingPunct="1"/>
            <a:r>
              <a:rPr lang="zh-CN" altLang="en-US" sz="1400" b="1" dirty="0"/>
              <a:t>采用</a:t>
            </a:r>
            <a:r>
              <a:rPr lang="zh-CN" altLang="en-US" sz="1400" b="1" dirty="0">
                <a:solidFill>
                  <a:srgbClr val="FF0000"/>
                </a:solidFill>
              </a:rPr>
              <a:t>空间上的并行</a:t>
            </a:r>
            <a:r>
              <a:rPr lang="zh-CN" altLang="en-US" sz="1400" b="1" dirty="0"/>
              <a:t>性处理技术，称为多操作部件处理机或</a:t>
            </a:r>
            <a:r>
              <a:rPr lang="zh-CN" altLang="en-US" sz="1400" b="1" dirty="0">
                <a:solidFill>
                  <a:srgbClr val="FF0000"/>
                </a:solidFill>
              </a:rPr>
              <a:t>标量处理机</a:t>
            </a:r>
            <a:r>
              <a:rPr lang="zh-CN" altLang="en-US" sz="1400" b="1" dirty="0"/>
              <a:t>。</a:t>
            </a:r>
            <a:endParaRPr lang="en-US" altLang="zh-CN" sz="1400" b="1" dirty="0"/>
          </a:p>
          <a:p>
            <a:pPr lvl="1" eaLnBrk="1" hangingPunct="1"/>
            <a:endParaRPr lang="en-US" altLang="zh-CN" sz="1800" b="1" dirty="0"/>
          </a:p>
          <a:p>
            <a:pPr lvl="1" eaLnBrk="1" hangingPunct="1"/>
            <a:r>
              <a:rPr lang="zh-CN" altLang="en-US" sz="1800" b="1" dirty="0">
                <a:solidFill>
                  <a:srgbClr val="FF0000"/>
                </a:solidFill>
              </a:rPr>
              <a:t>部件级流水线</a:t>
            </a:r>
            <a:r>
              <a:rPr lang="zh-CN" altLang="en-US" sz="1800" b="1" dirty="0"/>
              <a:t>：将流水线技术应用于数据运算的执行过程，如第</a:t>
            </a:r>
            <a:r>
              <a:rPr lang="en-US" altLang="zh-CN" sz="1800" b="1" dirty="0"/>
              <a:t>3</a:t>
            </a:r>
            <a:r>
              <a:rPr lang="zh-CN" altLang="en-US" sz="1800" b="1" dirty="0"/>
              <a:t>章的乘法流水线（图</a:t>
            </a:r>
            <a:r>
              <a:rPr lang="en-US" altLang="zh-CN" sz="1800" b="1" dirty="0"/>
              <a:t>3.15</a:t>
            </a:r>
            <a:r>
              <a:rPr lang="zh-CN" altLang="en-US" sz="1800" b="1" dirty="0"/>
              <a:t>）、浮点运算流水线（图</a:t>
            </a:r>
            <a:r>
              <a:rPr lang="en-US" altLang="zh-CN" sz="1800" b="1" dirty="0"/>
              <a:t>3.26</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solidFill>
                  <a:srgbClr val="FF0000"/>
                </a:solidFill>
              </a:rPr>
              <a:t>指令级流水线</a:t>
            </a:r>
            <a:r>
              <a:rPr lang="zh-CN" altLang="en-US" sz="1800" b="1" dirty="0"/>
              <a:t>：将流水线技术应用于指令的解释执行过程。</a:t>
            </a:r>
            <a:endParaRPr lang="en-US" altLang="zh-CN" sz="1800" b="1" dirty="0"/>
          </a:p>
          <a:p>
            <a:pPr lvl="1" eaLnBrk="1" hangingPunct="1"/>
            <a:endParaRPr lang="en-US" altLang="zh-CN" sz="1600" b="1" dirty="0"/>
          </a:p>
        </p:txBody>
      </p:sp>
      <p:sp>
        <p:nvSpPr>
          <p:cNvPr id="4" name="文本框 3">
            <a:extLst>
              <a:ext uri="{FF2B5EF4-FFF2-40B4-BE49-F238E27FC236}">
                <a16:creationId xmlns:a16="http://schemas.microsoft.com/office/drawing/2014/main" id="{78431A0A-6719-4ADC-8B80-5A3A0CC5A331}"/>
              </a:ext>
            </a:extLst>
          </p:cNvPr>
          <p:cNvSpPr txBox="1"/>
          <p:nvPr/>
        </p:nvSpPr>
        <p:spPr>
          <a:xfrm>
            <a:off x="6300192" y="377041"/>
            <a:ext cx="2160240" cy="891719"/>
          </a:xfrm>
          <a:prstGeom prst="rect">
            <a:avLst/>
          </a:prstGeom>
          <a:solidFill>
            <a:srgbClr val="FFFF00"/>
          </a:solidFill>
        </p:spPr>
        <p:txBody>
          <a:bodyPr wrap="square">
            <a:spAutoFit/>
          </a:bodyPr>
          <a:lstStyle/>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.1.1</a:t>
            </a:r>
            <a:r>
              <a:rPr lang="zh-CN" altLang="en-US" sz="1200" b="1" i="0" dirty="0">
                <a:solidFill>
                  <a:srgbClr val="111111"/>
                </a:solidFill>
                <a:effectLst/>
                <a:latin typeface="Avenir"/>
              </a:rPr>
              <a:t>　流水线的基本概念</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.1.2</a:t>
            </a:r>
            <a:r>
              <a:rPr lang="zh-CN" altLang="en-US" sz="1200" b="1" i="0" dirty="0">
                <a:solidFill>
                  <a:srgbClr val="111111"/>
                </a:solidFill>
                <a:effectLst/>
                <a:latin typeface="Avenir"/>
              </a:rPr>
              <a:t>　</a:t>
            </a:r>
            <a:r>
              <a:rPr lang="en-US" altLang="zh-CN" sz="1200" b="1" i="0" dirty="0">
                <a:solidFill>
                  <a:srgbClr val="111111"/>
                </a:solidFill>
                <a:effectLst/>
                <a:latin typeface="Avenir"/>
              </a:rPr>
              <a:t>MIPS </a:t>
            </a:r>
            <a:r>
              <a:rPr lang="zh-CN" altLang="en-US" sz="1200" b="1" i="0" dirty="0">
                <a:solidFill>
                  <a:srgbClr val="111111"/>
                </a:solidFill>
                <a:effectLst/>
                <a:latin typeface="Avenir"/>
              </a:rPr>
              <a:t>指令流水线</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.1.3</a:t>
            </a:r>
            <a:r>
              <a:rPr lang="zh-CN" altLang="en-US" sz="1200" b="1" i="0" dirty="0">
                <a:solidFill>
                  <a:srgbClr val="111111"/>
                </a:solidFill>
                <a:effectLst/>
                <a:latin typeface="Avenir"/>
              </a:rPr>
              <a:t>　流水线的时空图表示</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E2244F0-9E2F-24E0-88C4-75B51C76CB2D}"/>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对于</a:t>
            </a:r>
            <a:r>
              <a:rPr lang="en-US" altLang="zh-CN" sz="1400" b="1" dirty="0">
                <a:solidFill>
                  <a:srgbClr val="FF0000"/>
                </a:solidFill>
              </a:rPr>
              <a:t>Load-Use</a:t>
            </a:r>
            <a:r>
              <a:rPr lang="zh-CN" altLang="en-US" sz="1400" b="1" dirty="0">
                <a:solidFill>
                  <a:srgbClr val="FF0000"/>
                </a:solidFill>
              </a:rPr>
              <a:t>相关</a:t>
            </a:r>
            <a:r>
              <a:rPr lang="zh-CN" altLang="en-US" sz="1400" b="1" dirty="0"/>
              <a:t>，仍然要采用插入气泡的方法，即在发生的两条相邻指令之间</a:t>
            </a:r>
            <a:r>
              <a:rPr lang="zh-CN" altLang="en-US" sz="1400" b="1" dirty="0">
                <a:solidFill>
                  <a:srgbClr val="FF0000"/>
                </a:solidFill>
              </a:rPr>
              <a:t>强制插入一个气泡</a:t>
            </a:r>
            <a:r>
              <a:rPr lang="zh-CN" altLang="en-US" sz="1400" b="1" dirty="0"/>
              <a:t>，以消除这种相关（图</a:t>
            </a:r>
            <a:r>
              <a:rPr lang="en-US" altLang="zh-CN" sz="1400" b="1" dirty="0"/>
              <a:t>7.25</a:t>
            </a:r>
            <a:r>
              <a:rPr lang="zh-CN" altLang="en-US" sz="1400" b="1" dirty="0"/>
              <a:t>）。</a:t>
            </a:r>
            <a:endParaRPr lang="en-US" altLang="zh-CN" sz="1400" b="1" dirty="0"/>
          </a:p>
          <a:p>
            <a:pPr lvl="2" eaLnBrk="1" hangingPunct="1"/>
            <a:endParaRPr lang="en-US" altLang="zh-CN" sz="1100" b="1" dirty="0"/>
          </a:p>
        </p:txBody>
      </p:sp>
      <p:grpSp>
        <p:nvGrpSpPr>
          <p:cNvPr id="9" name="组合 8">
            <a:extLst>
              <a:ext uri="{FF2B5EF4-FFF2-40B4-BE49-F238E27FC236}">
                <a16:creationId xmlns:a16="http://schemas.microsoft.com/office/drawing/2014/main" id="{400E820C-CE16-9D20-F426-36199A76AE26}"/>
              </a:ext>
            </a:extLst>
          </p:cNvPr>
          <p:cNvGrpSpPr/>
          <p:nvPr/>
        </p:nvGrpSpPr>
        <p:grpSpPr>
          <a:xfrm>
            <a:off x="323528" y="1556792"/>
            <a:ext cx="8229600" cy="4885511"/>
            <a:chOff x="323528" y="1556792"/>
            <a:chExt cx="8229600" cy="4885511"/>
          </a:xfrm>
        </p:grpSpPr>
        <p:grpSp>
          <p:nvGrpSpPr>
            <p:cNvPr id="5" name="组合 4">
              <a:extLst>
                <a:ext uri="{FF2B5EF4-FFF2-40B4-BE49-F238E27FC236}">
                  <a16:creationId xmlns:a16="http://schemas.microsoft.com/office/drawing/2014/main" id="{9A319365-1B10-FB59-8A68-3E5FB473171B}"/>
                </a:ext>
              </a:extLst>
            </p:cNvPr>
            <p:cNvGrpSpPr/>
            <p:nvPr/>
          </p:nvGrpSpPr>
          <p:grpSpPr>
            <a:xfrm>
              <a:off x="323528" y="1844824"/>
              <a:ext cx="8229600" cy="4597479"/>
              <a:chOff x="323528" y="1844824"/>
              <a:chExt cx="8229600" cy="4597479"/>
            </a:xfrm>
          </p:grpSpPr>
          <p:sp>
            <p:nvSpPr>
              <p:cNvPr id="11" name="文本框 10">
                <a:extLst>
                  <a:ext uri="{FF2B5EF4-FFF2-40B4-BE49-F238E27FC236}">
                    <a16:creationId xmlns:a16="http://schemas.microsoft.com/office/drawing/2014/main" id="{6085741F-F9C1-68AA-05EB-A3373AE12610}"/>
                  </a:ext>
                </a:extLst>
              </p:cNvPr>
              <p:cNvSpPr txBox="1"/>
              <p:nvPr/>
            </p:nvSpPr>
            <p:spPr>
              <a:xfrm>
                <a:off x="3059832" y="6165304"/>
                <a:ext cx="2581156" cy="276999"/>
              </a:xfrm>
              <a:prstGeom prst="rect">
                <a:avLst/>
              </a:prstGeom>
              <a:noFill/>
            </p:spPr>
            <p:txBody>
              <a:bodyPr wrap="none" rtlCol="0">
                <a:spAutoFit/>
              </a:bodyPr>
              <a:lstStyle/>
              <a:p>
                <a:r>
                  <a:rPr lang="zh-CN" altLang="en-US" sz="1200" b="1" dirty="0"/>
                  <a:t>图</a:t>
                </a:r>
                <a:r>
                  <a:rPr lang="en-US" altLang="zh-CN" sz="1200" b="1" dirty="0"/>
                  <a:t>7.25    </a:t>
                </a:r>
                <a:r>
                  <a:rPr lang="zh-CN" altLang="en-US" sz="1200" b="1" dirty="0"/>
                  <a:t>插入气泡消除</a:t>
                </a:r>
                <a:r>
                  <a:rPr lang="en-US" altLang="zh-CN" sz="1200" b="1" dirty="0"/>
                  <a:t>Load-Use</a:t>
                </a:r>
                <a:r>
                  <a:rPr lang="zh-CN" altLang="en-US" sz="1200" b="1" dirty="0"/>
                  <a:t>相关</a:t>
                </a:r>
              </a:p>
            </p:txBody>
          </p:sp>
          <p:pic>
            <p:nvPicPr>
              <p:cNvPr id="3" name="图片 2">
                <a:extLst>
                  <a:ext uri="{FF2B5EF4-FFF2-40B4-BE49-F238E27FC236}">
                    <a16:creationId xmlns:a16="http://schemas.microsoft.com/office/drawing/2014/main" id="{EF9E48B2-00C2-E492-B239-0E609A92493C}"/>
                  </a:ext>
                </a:extLst>
              </p:cNvPr>
              <p:cNvPicPr>
                <a:picLocks noChangeAspect="1"/>
              </p:cNvPicPr>
              <p:nvPr/>
            </p:nvPicPr>
            <p:blipFill>
              <a:blip r:embed="rId2"/>
              <a:stretch>
                <a:fillRect/>
              </a:stretch>
            </p:blipFill>
            <p:spPr>
              <a:xfrm>
                <a:off x="323528" y="1844824"/>
                <a:ext cx="8229600" cy="4075565"/>
              </a:xfrm>
              <a:prstGeom prst="rect">
                <a:avLst/>
              </a:prstGeom>
            </p:spPr>
          </p:pic>
        </p:grpSp>
        <p:cxnSp>
          <p:nvCxnSpPr>
            <p:cNvPr id="7" name="直接箭头连接符 6">
              <a:extLst>
                <a:ext uri="{FF2B5EF4-FFF2-40B4-BE49-F238E27FC236}">
                  <a16:creationId xmlns:a16="http://schemas.microsoft.com/office/drawing/2014/main" id="{F21D68B5-031E-C0DD-FE92-A1F5DFBC2148}"/>
                </a:ext>
              </a:extLst>
            </p:cNvPr>
            <p:cNvCxnSpPr>
              <a:cxnSpLocks/>
            </p:cNvCxnSpPr>
            <p:nvPr/>
          </p:nvCxnSpPr>
          <p:spPr>
            <a:xfrm>
              <a:off x="5148064" y="1556792"/>
              <a:ext cx="0" cy="4320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213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7A32000-9B56-BC36-C270-72F3C764093B}"/>
              </a:ext>
            </a:extLst>
          </p:cNvPr>
          <p:cNvSpPr>
            <a:spLocks noGrp="1"/>
          </p:cNvSpPr>
          <p:nvPr>
            <p:ph idx="1"/>
          </p:nvPr>
        </p:nvSpPr>
        <p:spPr>
          <a:xfrm>
            <a:off x="457200" y="188640"/>
            <a:ext cx="8229600" cy="5616624"/>
          </a:xfrm>
        </p:spPr>
        <p:txBody>
          <a:bodyPr rtlCol="0">
            <a:normAutofit/>
          </a:bodyPr>
          <a:lstStyle/>
          <a:p>
            <a:pPr eaLnBrk="1" hangingPunct="1"/>
            <a:r>
              <a:rPr lang="zh-CN" altLang="en-US" sz="1400" b="1" dirty="0"/>
              <a:t>由于分支指令（</a:t>
            </a:r>
            <a:r>
              <a:rPr lang="en-US" altLang="zh-CN" sz="1400" b="1" dirty="0" err="1"/>
              <a:t>beq</a:t>
            </a:r>
            <a:r>
              <a:rPr lang="zh-CN" altLang="en-US" sz="1400" b="1" dirty="0"/>
              <a:t>）是在</a:t>
            </a:r>
            <a:r>
              <a:rPr lang="en-US" altLang="zh-CN" sz="1400" b="1" dirty="0"/>
              <a:t>ID</a:t>
            </a:r>
            <a:r>
              <a:rPr lang="zh-CN" altLang="en-US" sz="1400" b="1" dirty="0"/>
              <a:t>段执行的，因此需要增加</a:t>
            </a:r>
            <a:r>
              <a:rPr lang="en-US" altLang="zh-CN" sz="1400" b="1" dirty="0">
                <a:solidFill>
                  <a:srgbClr val="FF0000"/>
                </a:solidFill>
              </a:rPr>
              <a:t>ID</a:t>
            </a:r>
            <a:r>
              <a:rPr lang="zh-CN" altLang="en-US" sz="1400" b="1" dirty="0">
                <a:solidFill>
                  <a:srgbClr val="FF0000"/>
                </a:solidFill>
              </a:rPr>
              <a:t>段的重定向通路</a:t>
            </a:r>
            <a:r>
              <a:rPr lang="zh-CN" altLang="en-US" sz="1400" b="1" dirty="0"/>
              <a:t>；图</a:t>
            </a:r>
            <a:r>
              <a:rPr lang="en-US" altLang="zh-CN" sz="1400" b="1" dirty="0"/>
              <a:t>7.26</a:t>
            </a:r>
            <a:r>
              <a:rPr lang="zh-CN" altLang="en-US" sz="1400" b="1" dirty="0"/>
              <a:t>中</a:t>
            </a:r>
            <a:r>
              <a:rPr lang="en-US" altLang="zh-CN" sz="1400" b="1" dirty="0"/>
              <a:t>ID</a:t>
            </a:r>
            <a:r>
              <a:rPr lang="zh-CN" altLang="en-US" sz="1400" b="1" dirty="0"/>
              <a:t>段的指令（</a:t>
            </a:r>
            <a:r>
              <a:rPr lang="en-US" altLang="zh-CN" sz="1400" b="1" dirty="0" err="1"/>
              <a:t>beq</a:t>
            </a:r>
            <a:r>
              <a:rPr lang="zh-CN" altLang="en-US" sz="1400" b="1" dirty="0"/>
              <a:t>）与</a:t>
            </a:r>
            <a:r>
              <a:rPr lang="en-US" altLang="zh-CN" sz="1400" b="1" dirty="0"/>
              <a:t>EX</a:t>
            </a:r>
            <a:r>
              <a:rPr lang="zh-CN" altLang="en-US" sz="1400" b="1" dirty="0"/>
              <a:t>段（</a:t>
            </a:r>
            <a:r>
              <a:rPr lang="en-US" altLang="zh-CN" sz="1400" b="1" dirty="0"/>
              <a:t>add</a:t>
            </a:r>
            <a:r>
              <a:rPr lang="zh-CN" altLang="en-US" sz="1400" b="1" dirty="0"/>
              <a:t>）、</a:t>
            </a:r>
            <a:r>
              <a:rPr lang="en-US" altLang="zh-CN" sz="1400" b="1" dirty="0"/>
              <a:t>MEM</a:t>
            </a:r>
            <a:r>
              <a:rPr lang="zh-CN" altLang="en-US" sz="1400" b="1" dirty="0"/>
              <a:t>段（</a:t>
            </a:r>
            <a:r>
              <a:rPr lang="en-US" altLang="zh-CN" sz="1400" b="1" dirty="0" err="1"/>
              <a:t>lw</a:t>
            </a:r>
            <a:r>
              <a:rPr lang="zh-CN" altLang="en-US" sz="1400" b="1" dirty="0"/>
              <a:t>）的指令均存在数据相关：</a:t>
            </a:r>
            <a:endParaRPr lang="en-US" altLang="zh-CN" sz="1400" b="1" dirty="0"/>
          </a:p>
          <a:p>
            <a:pPr lvl="1" eaLnBrk="1" hangingPunct="1"/>
            <a:r>
              <a:rPr lang="en-US" altLang="zh-CN" sz="1000" b="1" dirty="0" err="1"/>
              <a:t>lw</a:t>
            </a:r>
            <a:r>
              <a:rPr lang="en-US" altLang="zh-CN" sz="1000" b="1" dirty="0"/>
              <a:t> </a:t>
            </a:r>
            <a:r>
              <a:rPr lang="en-US" altLang="zh-CN" sz="1000" b="1" dirty="0">
                <a:solidFill>
                  <a:srgbClr val="FF0000"/>
                </a:solidFill>
              </a:rPr>
              <a:t>$s2</a:t>
            </a:r>
            <a:r>
              <a:rPr lang="en-US" altLang="zh-CN" sz="1000" b="1" dirty="0"/>
              <a:t>,4($s5)</a:t>
            </a:r>
          </a:p>
          <a:p>
            <a:pPr lvl="1" eaLnBrk="1" hangingPunct="1"/>
            <a:r>
              <a:rPr lang="en-US" altLang="zh-CN" sz="1000" b="1" dirty="0"/>
              <a:t>add </a:t>
            </a:r>
            <a:r>
              <a:rPr lang="en-US" altLang="zh-CN" sz="1000" b="1" dirty="0">
                <a:solidFill>
                  <a:srgbClr val="0070C0"/>
                </a:solidFill>
              </a:rPr>
              <a:t>$s3</a:t>
            </a:r>
            <a:r>
              <a:rPr lang="en-US" altLang="zh-CN" sz="1000" b="1" dirty="0"/>
              <a:t>,$s4,$s5</a:t>
            </a:r>
          </a:p>
          <a:p>
            <a:pPr lvl="1" eaLnBrk="1" hangingPunct="1"/>
            <a:r>
              <a:rPr lang="en-US" altLang="zh-CN" sz="1000" b="1" dirty="0" err="1"/>
              <a:t>beq</a:t>
            </a:r>
            <a:r>
              <a:rPr lang="en-US" altLang="zh-CN" sz="1000" b="1" dirty="0"/>
              <a:t> </a:t>
            </a:r>
            <a:r>
              <a:rPr lang="en-US" altLang="zh-CN" sz="1000" b="1" dirty="0">
                <a:solidFill>
                  <a:srgbClr val="FF0000"/>
                </a:solidFill>
              </a:rPr>
              <a:t>$s2</a:t>
            </a:r>
            <a:r>
              <a:rPr lang="en-US" altLang="zh-CN" sz="1000" b="1" dirty="0"/>
              <a:t>,</a:t>
            </a:r>
            <a:r>
              <a:rPr lang="en-US" altLang="zh-CN" sz="1000" b="1" dirty="0">
                <a:solidFill>
                  <a:srgbClr val="0070C0"/>
                </a:solidFill>
              </a:rPr>
              <a:t>$s3</a:t>
            </a:r>
            <a:r>
              <a:rPr lang="en-US" altLang="zh-CN" sz="1000" b="1" dirty="0"/>
              <a:t>,next</a:t>
            </a:r>
          </a:p>
          <a:p>
            <a:pPr eaLnBrk="1" hangingPunct="1"/>
            <a:endParaRPr lang="en-US" altLang="zh-CN" sz="800" b="1" dirty="0"/>
          </a:p>
          <a:p>
            <a:pPr eaLnBrk="1" hangingPunct="1"/>
            <a:r>
              <a:rPr lang="zh-CN" altLang="en-US" sz="1400" b="1" dirty="0"/>
              <a:t>如果采用图</a:t>
            </a:r>
            <a:r>
              <a:rPr lang="en-US" altLang="zh-CN" sz="1400" b="1" dirty="0"/>
              <a:t>7.26</a:t>
            </a:r>
            <a:r>
              <a:rPr lang="zh-CN" altLang="en-US" sz="1400" b="1" dirty="0"/>
              <a:t>中的重定向方法，将</a:t>
            </a:r>
            <a:r>
              <a:rPr lang="en-US" altLang="zh-CN" sz="1400" b="1" dirty="0"/>
              <a:t>ALU</a:t>
            </a:r>
            <a:r>
              <a:rPr lang="zh-CN" altLang="en-US" sz="1400" b="1" dirty="0"/>
              <a:t>的运算结果（</a:t>
            </a:r>
            <a:r>
              <a:rPr lang="en-US" altLang="zh-CN" sz="1400" b="1" dirty="0"/>
              <a:t>Result</a:t>
            </a:r>
            <a:r>
              <a:rPr lang="zh-CN" altLang="en-US" sz="1400" b="1" dirty="0"/>
              <a:t>）和数据存储器的读出值（</a:t>
            </a:r>
            <a:r>
              <a:rPr lang="en-US" altLang="zh-CN" sz="1400" b="1" dirty="0"/>
              <a:t>RD</a:t>
            </a:r>
            <a:r>
              <a:rPr lang="zh-CN" altLang="en-US" sz="1400" b="1" dirty="0"/>
              <a:t>）重定向到</a:t>
            </a:r>
            <a:r>
              <a:rPr lang="en-US" altLang="zh-CN" sz="1400" b="1" dirty="0"/>
              <a:t>ID</a:t>
            </a:r>
            <a:r>
              <a:rPr lang="zh-CN" altLang="en-US" sz="1400" b="1" dirty="0"/>
              <a:t>段，虽然在逻辑上是可行的（解决了分支指令的相关性），但是这将导致</a:t>
            </a:r>
            <a:r>
              <a:rPr lang="en-US" altLang="zh-CN" sz="1400" b="1" dirty="0">
                <a:solidFill>
                  <a:srgbClr val="FF0000"/>
                </a:solidFill>
              </a:rPr>
              <a:t>ID</a:t>
            </a:r>
            <a:r>
              <a:rPr lang="zh-CN" altLang="en-US" sz="1400" b="1" dirty="0">
                <a:solidFill>
                  <a:srgbClr val="FF0000"/>
                </a:solidFill>
              </a:rPr>
              <a:t>段的关键路径延迟大大增加</a:t>
            </a:r>
            <a:r>
              <a:rPr lang="zh-CN" altLang="en-US" sz="1400" b="1" dirty="0"/>
              <a:t>（增加</a:t>
            </a:r>
            <a:r>
              <a:rPr lang="en-US" altLang="zh-CN" sz="1400" b="1" dirty="0"/>
              <a:t>ALU</a:t>
            </a:r>
            <a:r>
              <a:rPr lang="zh-CN" altLang="en-US" sz="1400" b="1" dirty="0"/>
              <a:t>的运算延迟、数据存储器的访存延迟），此时唯一可以重定向的是</a:t>
            </a:r>
            <a:r>
              <a:rPr lang="en-US" altLang="zh-CN" sz="1400" b="1" dirty="0"/>
              <a:t>MEM</a:t>
            </a:r>
            <a:r>
              <a:rPr lang="zh-CN" altLang="en-US" sz="1400" b="1" dirty="0"/>
              <a:t>段的</a:t>
            </a:r>
            <a:r>
              <a:rPr lang="en-US" altLang="zh-CN" sz="1400" b="1" dirty="0" err="1"/>
              <a:t>AluResult</a:t>
            </a:r>
            <a:r>
              <a:rPr lang="zh-CN" altLang="en-US" sz="1400" b="1" dirty="0"/>
              <a:t>。</a:t>
            </a:r>
            <a:endParaRPr lang="en-US" altLang="zh-CN" sz="1400" b="1" dirty="0"/>
          </a:p>
          <a:p>
            <a:pPr eaLnBrk="1" hangingPunct="1"/>
            <a:endParaRPr lang="en-US" altLang="zh-CN" sz="800" b="1" dirty="0"/>
          </a:p>
          <a:p>
            <a:pPr eaLnBrk="1" hangingPunct="1"/>
            <a:r>
              <a:rPr lang="zh-CN" altLang="en-US" sz="1400" b="1" dirty="0"/>
              <a:t>因此，</a:t>
            </a:r>
            <a:r>
              <a:rPr lang="en-US" altLang="zh-CN" sz="1400" b="1" dirty="0"/>
              <a:t>ID</a:t>
            </a:r>
            <a:r>
              <a:rPr lang="zh-CN" altLang="en-US" sz="1400" b="1" dirty="0"/>
              <a:t>段分支指令与</a:t>
            </a:r>
            <a:r>
              <a:rPr lang="en-US" altLang="zh-CN" sz="1400" b="1" dirty="0"/>
              <a:t>EX</a:t>
            </a:r>
            <a:r>
              <a:rPr lang="zh-CN" altLang="en-US" sz="1400" b="1" dirty="0"/>
              <a:t>段的数据相关、</a:t>
            </a:r>
            <a:r>
              <a:rPr lang="en-US" altLang="zh-CN" sz="1400" b="1" dirty="0"/>
              <a:t>ID</a:t>
            </a:r>
            <a:r>
              <a:rPr lang="zh-CN" altLang="en-US" sz="1400" b="1" dirty="0"/>
              <a:t>段分支指令与</a:t>
            </a:r>
            <a:r>
              <a:rPr lang="en-US" altLang="zh-CN" sz="1400" b="1" dirty="0"/>
              <a:t>MEM</a:t>
            </a:r>
            <a:r>
              <a:rPr lang="zh-CN" altLang="en-US" sz="1400" b="1" dirty="0"/>
              <a:t>段的</a:t>
            </a:r>
            <a:r>
              <a:rPr lang="en-US" altLang="zh-CN" sz="1400" b="1" dirty="0"/>
              <a:t>Load-Use</a:t>
            </a:r>
            <a:r>
              <a:rPr lang="zh-CN" altLang="en-US" sz="1400" b="1" dirty="0"/>
              <a:t>相关、</a:t>
            </a:r>
            <a:r>
              <a:rPr lang="en-US" altLang="zh-CN" sz="1400" b="1" dirty="0"/>
              <a:t>EX</a:t>
            </a:r>
            <a:r>
              <a:rPr lang="zh-CN" altLang="en-US" sz="1400" b="1" dirty="0"/>
              <a:t>段与</a:t>
            </a:r>
            <a:r>
              <a:rPr lang="en-US" altLang="zh-CN" sz="1400" b="1" dirty="0"/>
              <a:t>MEM</a:t>
            </a:r>
            <a:r>
              <a:rPr lang="zh-CN" altLang="en-US" sz="1400" b="1" dirty="0"/>
              <a:t>段的</a:t>
            </a:r>
            <a:r>
              <a:rPr lang="en-US" altLang="zh-CN" sz="1400" b="1" dirty="0"/>
              <a:t>Load-Use</a:t>
            </a:r>
            <a:r>
              <a:rPr lang="zh-CN" altLang="en-US" sz="1400" b="1" dirty="0"/>
              <a:t>相关，都需要采用</a:t>
            </a:r>
            <a:r>
              <a:rPr lang="zh-CN" altLang="en-US" sz="1400" b="1" dirty="0">
                <a:solidFill>
                  <a:srgbClr val="FF0000"/>
                </a:solidFill>
              </a:rPr>
              <a:t>插入</a:t>
            </a:r>
            <a:r>
              <a:rPr lang="en-US" altLang="zh-CN" sz="1400" b="1" dirty="0">
                <a:solidFill>
                  <a:srgbClr val="FF0000"/>
                </a:solidFill>
              </a:rPr>
              <a:t>1</a:t>
            </a:r>
            <a:r>
              <a:rPr lang="zh-CN" altLang="en-US" sz="1400" b="1" dirty="0">
                <a:solidFill>
                  <a:srgbClr val="FF0000"/>
                </a:solidFill>
              </a:rPr>
              <a:t>个气泡</a:t>
            </a:r>
            <a:r>
              <a:rPr lang="zh-CN" altLang="en-US" sz="1400" b="1" dirty="0"/>
              <a:t>的方法解决。</a:t>
            </a:r>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100" b="1" dirty="0"/>
          </a:p>
        </p:txBody>
      </p:sp>
      <p:grpSp>
        <p:nvGrpSpPr>
          <p:cNvPr id="8" name="组合 7">
            <a:extLst>
              <a:ext uri="{FF2B5EF4-FFF2-40B4-BE49-F238E27FC236}">
                <a16:creationId xmlns:a16="http://schemas.microsoft.com/office/drawing/2014/main" id="{039738EF-6B2F-7898-EE36-616E59A9FC67}"/>
              </a:ext>
            </a:extLst>
          </p:cNvPr>
          <p:cNvGrpSpPr/>
          <p:nvPr/>
        </p:nvGrpSpPr>
        <p:grpSpPr>
          <a:xfrm>
            <a:off x="323528" y="2924944"/>
            <a:ext cx="8028384" cy="3909295"/>
            <a:chOff x="323528" y="2924944"/>
            <a:chExt cx="8028384" cy="3909295"/>
          </a:xfrm>
        </p:grpSpPr>
        <p:pic>
          <p:nvPicPr>
            <p:cNvPr id="6" name="图片 5">
              <a:extLst>
                <a:ext uri="{FF2B5EF4-FFF2-40B4-BE49-F238E27FC236}">
                  <a16:creationId xmlns:a16="http://schemas.microsoft.com/office/drawing/2014/main" id="{F021A5E6-09B8-4990-984C-16611CEFC07B}"/>
                </a:ext>
              </a:extLst>
            </p:cNvPr>
            <p:cNvPicPr>
              <a:picLocks noChangeAspect="1"/>
            </p:cNvPicPr>
            <p:nvPr/>
          </p:nvPicPr>
          <p:blipFill>
            <a:blip r:embed="rId2"/>
            <a:stretch>
              <a:fillRect/>
            </a:stretch>
          </p:blipFill>
          <p:spPr>
            <a:xfrm>
              <a:off x="323528" y="2924944"/>
              <a:ext cx="8028384" cy="3723445"/>
            </a:xfrm>
            <a:prstGeom prst="rect">
              <a:avLst/>
            </a:prstGeom>
          </p:spPr>
        </p:pic>
        <p:sp>
          <p:nvSpPr>
            <p:cNvPr id="7" name="文本框 6">
              <a:extLst>
                <a:ext uri="{FF2B5EF4-FFF2-40B4-BE49-F238E27FC236}">
                  <a16:creationId xmlns:a16="http://schemas.microsoft.com/office/drawing/2014/main" id="{7C8CB4E6-4AD3-4DFB-5A1E-59703A06F82A}"/>
                </a:ext>
              </a:extLst>
            </p:cNvPr>
            <p:cNvSpPr txBox="1"/>
            <p:nvPr/>
          </p:nvSpPr>
          <p:spPr>
            <a:xfrm>
              <a:off x="3059832" y="6557240"/>
              <a:ext cx="2589170" cy="276999"/>
            </a:xfrm>
            <a:prstGeom prst="rect">
              <a:avLst/>
            </a:prstGeom>
            <a:noFill/>
          </p:spPr>
          <p:txBody>
            <a:bodyPr wrap="none" rtlCol="0">
              <a:spAutoFit/>
            </a:bodyPr>
            <a:lstStyle/>
            <a:p>
              <a:r>
                <a:rPr lang="zh-CN" altLang="en-US" sz="1200" b="1" dirty="0"/>
                <a:t>图</a:t>
              </a:r>
              <a:r>
                <a:rPr lang="en-US" altLang="zh-CN" sz="1200" b="1" dirty="0"/>
                <a:t>7.26    ID</a:t>
              </a:r>
              <a:r>
                <a:rPr lang="zh-CN" altLang="en-US" sz="1200" b="1" dirty="0"/>
                <a:t>段执行分支的重定向问题</a:t>
              </a:r>
            </a:p>
          </p:txBody>
        </p:sp>
      </p:grpSp>
    </p:spTree>
    <p:extLst>
      <p:ext uri="{BB962C8B-B14F-4D97-AF65-F5344CB8AC3E}">
        <p14:creationId xmlns:p14="http://schemas.microsoft.com/office/powerpoint/2010/main" val="124951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408712"/>
          </a:xfrm>
        </p:spPr>
        <p:txBody>
          <a:bodyPr rtlCol="0">
            <a:normAutofit/>
          </a:bodyPr>
          <a:lstStyle/>
          <a:p>
            <a:pPr lvl="1" eaLnBrk="1" hangingPunct="1"/>
            <a:r>
              <a:rPr lang="en-US" altLang="zh-CN" sz="1800" b="1" dirty="0"/>
              <a:t>2</a:t>
            </a:r>
            <a:r>
              <a:rPr lang="zh-CN" altLang="en-US" sz="1800" b="1" dirty="0"/>
              <a:t>、采用重定向机制的数据相关检测与处理</a:t>
            </a:r>
            <a:endParaRPr lang="en-US" altLang="zh-CN" sz="1400" b="1" dirty="0"/>
          </a:p>
          <a:p>
            <a:pPr lvl="2" eaLnBrk="1" hangingPunct="1"/>
            <a:endParaRPr lang="en-US" altLang="zh-CN" sz="800" b="1" dirty="0"/>
          </a:p>
          <a:p>
            <a:pPr lvl="2" eaLnBrk="1" hangingPunct="1"/>
            <a:r>
              <a:rPr lang="en-US" altLang="zh-CN" sz="1400" b="1" dirty="0">
                <a:solidFill>
                  <a:srgbClr val="FF0000"/>
                </a:solidFill>
              </a:rPr>
              <a:t>Load-Use</a:t>
            </a:r>
            <a:r>
              <a:rPr lang="zh-CN" altLang="en-US" sz="1400" b="1" dirty="0">
                <a:solidFill>
                  <a:srgbClr val="FF0000"/>
                </a:solidFill>
              </a:rPr>
              <a:t>相关</a:t>
            </a:r>
            <a:r>
              <a:rPr lang="zh-CN" altLang="en-US" sz="1400" b="1" dirty="0"/>
              <a:t>检测逻辑公式：</a:t>
            </a:r>
            <a:endParaRPr lang="en-US" altLang="zh-CN" sz="1400" b="1" dirty="0"/>
          </a:p>
          <a:p>
            <a:pPr lvl="3" eaLnBrk="1" hangingPunct="1"/>
            <a:r>
              <a:rPr lang="en-US" altLang="zh-CN" sz="1000" b="1" dirty="0" err="1"/>
              <a:t>LoadUse</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EX.MemRead</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EX.MemRead</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a:t>
            </a:r>
          </a:p>
          <a:p>
            <a:pPr marL="1371600" lvl="3" indent="0" eaLnBrk="1" hangingPunct="1">
              <a:buNone/>
            </a:pPr>
            <a:endParaRPr lang="en-US" altLang="zh-CN" sz="1000" b="1" dirty="0">
              <a:solidFill>
                <a:srgbClr val="7030A0"/>
              </a:solidFill>
              <a:ea typeface="等线" panose="02010600030101010101" pitchFamily="2" charset="-122"/>
            </a:endParaRPr>
          </a:p>
          <a:p>
            <a:pPr marL="1371600" lvl="3" indent="0" eaLnBrk="1" hangingPunct="1">
              <a:buNone/>
            </a:pPr>
            <a:endParaRPr lang="en-US" altLang="zh-CN" sz="1000" b="1" dirty="0">
              <a:solidFill>
                <a:srgbClr val="7030A0"/>
              </a:solidFill>
              <a:ea typeface="等线" panose="02010600030101010101" pitchFamily="2" charset="-122"/>
            </a:endParaRPr>
          </a:p>
          <a:p>
            <a:pPr lvl="2"/>
            <a:r>
              <a:rPr lang="zh-CN" altLang="en-US" sz="1400" b="1" dirty="0"/>
              <a:t>重定向选择信号</a:t>
            </a:r>
            <a:r>
              <a:rPr lang="en-US" altLang="zh-CN" sz="1400" b="1" dirty="0" err="1">
                <a:solidFill>
                  <a:srgbClr val="FF0000"/>
                </a:solidFill>
              </a:rPr>
              <a:t>RsForware</a:t>
            </a:r>
            <a:r>
              <a:rPr lang="zh-CN" altLang="en-US" sz="1400" b="1" dirty="0"/>
              <a:t>（图</a:t>
            </a:r>
            <a:r>
              <a:rPr lang="en-US" altLang="zh-CN" sz="1400" b="1" dirty="0"/>
              <a:t>7.25</a:t>
            </a:r>
            <a:r>
              <a:rPr lang="zh-CN" altLang="en-US" sz="1400" b="1" dirty="0"/>
              <a:t>中的</a:t>
            </a:r>
            <a:r>
              <a:rPr lang="en-US" altLang="zh-CN" sz="1400" b="1" dirty="0" err="1"/>
              <a:t>Rs_F</a:t>
            </a:r>
            <a:r>
              <a:rPr lang="zh-CN" altLang="en-US" sz="1400" b="1" dirty="0"/>
              <a:t>）的逻辑公式：</a:t>
            </a:r>
            <a:endParaRPr lang="en-US" altLang="zh-CN" sz="1400" b="1" dirty="0"/>
          </a:p>
          <a:p>
            <a:pPr lvl="3"/>
            <a:r>
              <a:rPr lang="en-US" altLang="zh-CN" sz="1000" b="1" dirty="0"/>
              <a:t>if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    </a:t>
            </a:r>
            <a:r>
              <a:rPr lang="en-US" altLang="zh-CN" sz="1000" b="1" dirty="0" err="1"/>
              <a:t>RsForware</a:t>
            </a:r>
            <a:r>
              <a:rPr lang="en-US" altLang="zh-CN" sz="1000" b="1" dirty="0"/>
              <a:t>=2</a:t>
            </a:r>
          </a:p>
          <a:p>
            <a:pPr marL="1371600" lvl="3" indent="0">
              <a:buNone/>
            </a:pPr>
            <a:r>
              <a:rPr lang="en-US" altLang="zh-CN" sz="1000" b="1" dirty="0"/>
              <a:t>        else if ( </a:t>
            </a:r>
            <a:r>
              <a:rPr lang="en-US" altLang="zh-CN" sz="1000" b="1" dirty="0" err="1"/>
              <a:t>RsUsed</a:t>
            </a:r>
            <a:r>
              <a:rPr lang="en-US" altLang="zh-CN" sz="1000" b="1" dirty="0"/>
              <a:t> &amp; (rs</a:t>
            </a:r>
            <a:r>
              <a:rPr lang="en-US" altLang="zh-CN" sz="1000" b="1" dirty="0">
                <a:ea typeface="等线" panose="02010600030101010101" pitchFamily="2" charset="-122"/>
              </a:rPr>
              <a:t>≠0) &amp; MEM. </a:t>
            </a:r>
            <a:r>
              <a:rPr lang="en-US" altLang="zh-CN" sz="1000" b="1" dirty="0" err="1">
                <a:ea typeface="等线" panose="02010600030101010101" pitchFamily="2" charset="-122"/>
              </a:rPr>
              <a:t>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r>
              <a:rPr lang="en-US" altLang="zh-CN" sz="1000" b="1" dirty="0" err="1"/>
              <a:t>RsForware</a:t>
            </a:r>
            <a:r>
              <a:rPr lang="en-US" altLang="zh-CN" sz="1000" b="1" dirty="0"/>
              <a:t>=1</a:t>
            </a:r>
          </a:p>
          <a:p>
            <a:pPr marL="1371600" lvl="3" indent="0">
              <a:buNone/>
            </a:pPr>
            <a:r>
              <a:rPr lang="en-US" altLang="zh-CN" sz="1000" b="1" dirty="0"/>
              <a:t>        else    </a:t>
            </a:r>
            <a:r>
              <a:rPr lang="en-US" altLang="zh-CN" sz="1000" b="1" dirty="0" err="1"/>
              <a:t>RsForware</a:t>
            </a:r>
            <a:r>
              <a:rPr lang="en-US" altLang="zh-CN" sz="1000" b="1" dirty="0"/>
              <a:t>=0</a:t>
            </a:r>
          </a:p>
          <a:p>
            <a:pPr lvl="3"/>
            <a:endParaRPr lang="en-US" altLang="zh-CN" sz="1000" b="1" dirty="0"/>
          </a:p>
          <a:p>
            <a:pPr lvl="3"/>
            <a:endParaRPr lang="en-US" altLang="zh-CN" sz="1000" b="1" dirty="0"/>
          </a:p>
          <a:p>
            <a:pPr lvl="2"/>
            <a:r>
              <a:rPr lang="zh-CN" altLang="en-US" sz="1400" b="1" dirty="0"/>
              <a:t>重定向选择信号</a:t>
            </a:r>
            <a:r>
              <a:rPr lang="en-US" altLang="zh-CN" sz="1400" b="1" dirty="0" err="1">
                <a:solidFill>
                  <a:srgbClr val="FF0000"/>
                </a:solidFill>
              </a:rPr>
              <a:t>RtForware</a:t>
            </a:r>
            <a:r>
              <a:rPr lang="zh-CN" altLang="en-US" sz="1400" b="1" dirty="0"/>
              <a:t>（图</a:t>
            </a:r>
            <a:r>
              <a:rPr lang="en-US" altLang="zh-CN" sz="1400" b="1" dirty="0"/>
              <a:t>7.25</a:t>
            </a:r>
            <a:r>
              <a:rPr lang="zh-CN" altLang="en-US" sz="1400" b="1" dirty="0"/>
              <a:t>中的</a:t>
            </a:r>
            <a:r>
              <a:rPr lang="en-US" altLang="zh-CN" sz="1400" b="1" dirty="0" err="1"/>
              <a:t>Rt_F</a:t>
            </a:r>
            <a:r>
              <a:rPr lang="zh-CN" altLang="en-US" sz="1400" b="1" dirty="0"/>
              <a:t>）的逻辑公式：</a:t>
            </a:r>
            <a:endParaRPr lang="en-US" altLang="zh-CN" sz="1400" b="1" dirty="0"/>
          </a:p>
          <a:p>
            <a:pPr lvl="3"/>
            <a:r>
              <a:rPr lang="en-US" altLang="zh-CN" sz="1000" b="1" dirty="0"/>
              <a:t>if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 )    </a:t>
            </a:r>
            <a:r>
              <a:rPr lang="en-US" altLang="zh-CN" sz="1000" b="1" dirty="0" err="1"/>
              <a:t>RtForware</a:t>
            </a:r>
            <a:r>
              <a:rPr lang="en-US" altLang="zh-CN" sz="1000" b="1" dirty="0"/>
              <a:t>=2</a:t>
            </a:r>
          </a:p>
          <a:p>
            <a:pPr marL="1371600" lvl="3" indent="0">
              <a:buNone/>
            </a:pPr>
            <a:r>
              <a:rPr lang="en-US" altLang="zh-CN" sz="1000" b="1" dirty="0"/>
              <a:t>        else if ( </a:t>
            </a:r>
            <a:r>
              <a:rPr lang="en-US" altLang="zh-CN" sz="1000" b="1" dirty="0" err="1"/>
              <a:t>RtUsed</a:t>
            </a:r>
            <a:r>
              <a:rPr lang="en-US" altLang="zh-CN" sz="1000" b="1" dirty="0"/>
              <a:t> &amp; (rt</a:t>
            </a:r>
            <a:r>
              <a:rPr lang="en-US" altLang="zh-CN" sz="1000" b="1" dirty="0">
                <a:ea typeface="等线" panose="02010600030101010101" pitchFamily="2" charset="-122"/>
              </a:rPr>
              <a:t>≠0) &amp; MEM. </a:t>
            </a:r>
            <a:r>
              <a:rPr lang="en-US" altLang="zh-CN" sz="1000" b="1" dirty="0" err="1">
                <a:ea typeface="等线" panose="02010600030101010101" pitchFamily="2" charset="-122"/>
              </a:rPr>
              <a:t>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r>
              <a:rPr lang="en-US" altLang="zh-CN" sz="1000" b="1" dirty="0" err="1"/>
              <a:t>RtForware</a:t>
            </a:r>
            <a:r>
              <a:rPr lang="en-US" altLang="zh-CN" sz="1000" b="1" dirty="0"/>
              <a:t>=1</a:t>
            </a:r>
          </a:p>
          <a:p>
            <a:pPr marL="1371600" lvl="3" indent="0">
              <a:buNone/>
            </a:pPr>
            <a:r>
              <a:rPr lang="en-US" altLang="zh-CN" sz="1000" b="1" dirty="0"/>
              <a:t>        else    </a:t>
            </a:r>
            <a:r>
              <a:rPr lang="en-US" altLang="zh-CN" sz="1000" b="1" dirty="0" err="1"/>
              <a:t>RtForware</a:t>
            </a:r>
            <a:r>
              <a:rPr lang="en-US" altLang="zh-CN" sz="1000" b="1" dirty="0"/>
              <a:t>=0</a:t>
            </a:r>
          </a:p>
          <a:p>
            <a:pPr lvl="3"/>
            <a:endParaRPr lang="en-US" altLang="zh-CN" sz="1000" b="1" dirty="0"/>
          </a:p>
          <a:p>
            <a:pPr lvl="2"/>
            <a:r>
              <a:rPr lang="zh-CN" altLang="en-US" sz="1400" b="1" dirty="0"/>
              <a:t>当发生</a:t>
            </a:r>
            <a:r>
              <a:rPr lang="en-US" altLang="zh-CN" sz="1400" b="1" dirty="0" err="1"/>
              <a:t>LoadUse</a:t>
            </a:r>
            <a:r>
              <a:rPr lang="zh-CN" altLang="en-US" sz="1400" b="1" dirty="0"/>
              <a:t>相关时，需要暂停</a:t>
            </a:r>
            <a:r>
              <a:rPr lang="en-US" altLang="zh-CN" sz="1400" b="1" dirty="0"/>
              <a:t>IF</a:t>
            </a:r>
            <a:r>
              <a:rPr lang="zh-CN" altLang="en-US" sz="1400" b="1" dirty="0"/>
              <a:t>、</a:t>
            </a:r>
            <a:r>
              <a:rPr lang="en-US" altLang="zh-CN" sz="1400" b="1" dirty="0"/>
              <a:t>ID</a:t>
            </a:r>
            <a:r>
              <a:rPr lang="zh-CN" altLang="en-US" sz="1400" b="1" dirty="0"/>
              <a:t>段指令的执行，并在</a:t>
            </a:r>
            <a:r>
              <a:rPr lang="en-US" altLang="zh-CN" sz="1400" b="1" dirty="0"/>
              <a:t>EX</a:t>
            </a:r>
            <a:r>
              <a:rPr lang="zh-CN" altLang="en-US" sz="1400" b="1" dirty="0"/>
              <a:t>段插入气泡；而</a:t>
            </a:r>
            <a:r>
              <a:rPr lang="en-US" altLang="zh-CN" sz="1400" b="1" dirty="0"/>
              <a:t>EX</a:t>
            </a:r>
            <a:r>
              <a:rPr lang="zh-CN" altLang="en-US" sz="1400" b="1" dirty="0"/>
              <a:t>段执行分支指令时，会清空</a:t>
            </a:r>
            <a:r>
              <a:rPr lang="en-US" altLang="zh-CN" sz="1400" b="1" dirty="0"/>
              <a:t>ID</a:t>
            </a:r>
            <a:r>
              <a:rPr lang="zh-CN" altLang="en-US" sz="1400" b="1" dirty="0"/>
              <a:t>段、</a:t>
            </a:r>
            <a:r>
              <a:rPr lang="en-US" altLang="zh-CN" sz="1400" b="1" dirty="0"/>
              <a:t>EX</a:t>
            </a:r>
            <a:r>
              <a:rPr lang="zh-CN" altLang="en-US" sz="1400" b="1" dirty="0"/>
              <a:t>段中的误取指令；因此各</a:t>
            </a:r>
            <a:r>
              <a:rPr lang="zh-CN" altLang="en-US" sz="1400" b="1" dirty="0">
                <a:solidFill>
                  <a:srgbClr val="FF0000"/>
                </a:solidFill>
              </a:rPr>
              <a:t>控制端口的逻辑</a:t>
            </a:r>
            <a:r>
              <a:rPr lang="zh-CN" altLang="en-US" sz="1400" b="1" dirty="0"/>
              <a:t>如下：</a:t>
            </a:r>
            <a:endParaRPr lang="en-US" altLang="zh-CN" sz="1400" b="1" dirty="0"/>
          </a:p>
          <a:p>
            <a:pPr lvl="3"/>
            <a:r>
              <a:rPr lang="en-US" altLang="zh-CN" sz="1000" b="1" dirty="0"/>
              <a:t>Stall = </a:t>
            </a:r>
            <a:r>
              <a:rPr lang="en-US" altLang="zh-CN" sz="1000" b="1" dirty="0" err="1"/>
              <a:t>LoadUse</a:t>
            </a:r>
            <a:r>
              <a:rPr lang="en-US" altLang="zh-CN" sz="1000" b="1" dirty="0"/>
              <a:t>	    		#</a:t>
            </a:r>
            <a:r>
              <a:rPr lang="zh-CN" altLang="en-US" sz="1000" b="1" dirty="0"/>
              <a:t>发生</a:t>
            </a:r>
            <a:r>
              <a:rPr lang="en-US" altLang="zh-CN" sz="1000" b="1" dirty="0" err="1"/>
              <a:t>LoadUse</a:t>
            </a:r>
            <a:r>
              <a:rPr lang="zh-CN" altLang="en-US" sz="1000" b="1" dirty="0"/>
              <a:t>相关时，要暂停</a:t>
            </a:r>
            <a:r>
              <a:rPr lang="en-US" altLang="zh-CN" sz="1000" b="1" dirty="0"/>
              <a:t>IF</a:t>
            </a:r>
            <a:r>
              <a:rPr lang="zh-CN" altLang="en-US" sz="1000" b="1" dirty="0"/>
              <a:t>、</a:t>
            </a:r>
            <a:r>
              <a:rPr lang="en-US" altLang="zh-CN" sz="1000" b="1" dirty="0"/>
              <a:t>ID</a:t>
            </a:r>
            <a:r>
              <a:rPr lang="zh-CN" altLang="en-US" sz="1000" b="1" dirty="0"/>
              <a:t>段指令的执行</a:t>
            </a:r>
            <a:endParaRPr lang="en-US" altLang="zh-CN" sz="1000" b="1" dirty="0"/>
          </a:p>
          <a:p>
            <a:pPr lvl="3"/>
            <a:r>
              <a:rPr lang="en-US" altLang="zh-CN" sz="1000" b="1" dirty="0"/>
              <a:t>PC.EN = </a:t>
            </a:r>
            <a:r>
              <a:rPr lang="zh-CN" altLang="en-US" sz="1000" b="1" dirty="0">
                <a:ea typeface="等线" panose="02010600030101010101" pitchFamily="2" charset="-122"/>
              </a:rPr>
              <a:t>～</a:t>
            </a:r>
            <a:r>
              <a:rPr lang="en-US" altLang="zh-CN" sz="1000" b="1" dirty="0"/>
              <a:t>Stall		    	#</a:t>
            </a:r>
            <a:r>
              <a:rPr lang="zh-CN" altLang="en-US" sz="1000" b="1" dirty="0"/>
              <a:t>暂停</a:t>
            </a:r>
            <a:r>
              <a:rPr lang="en-US" altLang="zh-CN" sz="1000" b="1" dirty="0"/>
              <a:t>IF</a:t>
            </a:r>
            <a:r>
              <a:rPr lang="zh-CN" altLang="en-US" sz="1000" b="1" dirty="0"/>
              <a:t>段指令的执行（程序计数器</a:t>
            </a:r>
            <a:r>
              <a:rPr lang="en-US" altLang="zh-CN" sz="1000" b="1" dirty="0"/>
              <a:t>PC</a:t>
            </a:r>
            <a:r>
              <a:rPr lang="zh-CN" altLang="en-US" sz="1000" b="1" dirty="0"/>
              <a:t>使能端输入</a:t>
            </a:r>
            <a:r>
              <a:rPr lang="en-US" altLang="zh-CN" sz="1000" b="1" dirty="0"/>
              <a:t>=0</a:t>
            </a:r>
            <a:r>
              <a:rPr lang="zh-CN" altLang="en-US" sz="1000" b="1" dirty="0"/>
              <a:t>）</a:t>
            </a:r>
            <a:endParaRPr lang="en-US" altLang="zh-CN" sz="1000" b="1" dirty="0"/>
          </a:p>
          <a:p>
            <a:pPr lvl="3"/>
            <a:r>
              <a:rPr lang="en-US" altLang="zh-CN" sz="1000" b="1" dirty="0"/>
              <a:t>IF/ID.EN = </a:t>
            </a:r>
            <a:r>
              <a:rPr lang="zh-CN" altLang="en-US" sz="1000" b="1" dirty="0">
                <a:ea typeface="等线" panose="02010600030101010101" pitchFamily="2" charset="-122"/>
              </a:rPr>
              <a:t>～</a:t>
            </a:r>
            <a:r>
              <a:rPr lang="en-US" altLang="zh-CN" sz="1000" b="1" dirty="0"/>
              <a:t>Stall		    	#</a:t>
            </a:r>
            <a:r>
              <a:rPr lang="zh-CN" altLang="en-US" sz="1000" b="1" dirty="0"/>
              <a:t>暂停</a:t>
            </a:r>
            <a:r>
              <a:rPr lang="en-US" altLang="zh-CN" sz="1000" b="1" dirty="0"/>
              <a:t>ID</a:t>
            </a:r>
            <a:r>
              <a:rPr lang="zh-CN" altLang="en-US" sz="1000" b="1" dirty="0"/>
              <a:t>段指令的执行（</a:t>
            </a:r>
            <a:r>
              <a:rPr lang="en-US" altLang="zh-CN" sz="1000" b="1" dirty="0"/>
              <a:t>IF/ID</a:t>
            </a:r>
            <a:r>
              <a:rPr lang="zh-CN" altLang="en-US" sz="1000" b="1" dirty="0"/>
              <a:t>流水寄存器使能端输入</a:t>
            </a:r>
            <a:r>
              <a:rPr lang="en-US" altLang="zh-CN" sz="1000" b="1" dirty="0"/>
              <a:t>=0</a:t>
            </a:r>
            <a:r>
              <a:rPr lang="zh-CN" altLang="en-US" sz="1000" b="1" dirty="0"/>
              <a:t>）</a:t>
            </a:r>
            <a:endParaRPr lang="en-US" altLang="zh-CN" sz="1000" b="1" dirty="0"/>
          </a:p>
          <a:p>
            <a:pPr lvl="3"/>
            <a:endParaRPr lang="en-US" altLang="zh-CN" sz="1000" b="1" dirty="0"/>
          </a:p>
          <a:p>
            <a:pPr lvl="3"/>
            <a:r>
              <a:rPr lang="en-US" altLang="zh-CN" sz="1000" b="1" dirty="0"/>
              <a:t>IF/ID.CLR =</a:t>
            </a:r>
            <a:r>
              <a:rPr lang="zh-CN" altLang="en-US" sz="1000" b="1" dirty="0">
                <a:ea typeface="等线" panose="02010600030101010101" pitchFamily="2" charset="-122"/>
              </a:rPr>
              <a:t> </a:t>
            </a:r>
            <a:r>
              <a:rPr lang="en-US" altLang="zh-CN" sz="1000" b="1" dirty="0" err="1">
                <a:ea typeface="等线" panose="02010600030101010101" pitchFamily="2" charset="-122"/>
              </a:rPr>
              <a:t>BranchTaken</a:t>
            </a:r>
            <a:r>
              <a:rPr lang="en-US" altLang="zh-CN" sz="1000" b="1" dirty="0"/>
              <a:t>		#</a:t>
            </a:r>
            <a:r>
              <a:rPr lang="zh-CN" altLang="en-US" sz="1000" b="1" dirty="0"/>
              <a:t>出现分支跳转时，清空</a:t>
            </a:r>
            <a:r>
              <a:rPr lang="en-US" altLang="zh-CN" sz="1000" b="1" dirty="0"/>
              <a:t>IF/ID</a:t>
            </a:r>
            <a:r>
              <a:rPr lang="zh-CN" altLang="en-US" sz="1000" b="1" dirty="0"/>
              <a:t>段流水寄存器</a:t>
            </a:r>
            <a:endParaRPr lang="en-US" altLang="zh-CN" sz="1000" b="1" dirty="0"/>
          </a:p>
          <a:p>
            <a:pPr lvl="3"/>
            <a:r>
              <a:rPr lang="en-US" altLang="zh-CN" sz="1000" b="1" dirty="0"/>
              <a:t>ID/EX.CLR =</a:t>
            </a:r>
            <a:r>
              <a:rPr lang="zh-CN" altLang="en-US" sz="1000" b="1" dirty="0">
                <a:ea typeface="等线" panose="02010600030101010101" pitchFamily="2" charset="-122"/>
              </a:rPr>
              <a:t> </a:t>
            </a:r>
            <a:r>
              <a:rPr lang="en-US" altLang="zh-CN" sz="1000" b="1" dirty="0">
                <a:ea typeface="等线" panose="02010600030101010101" pitchFamily="2" charset="-122"/>
              </a:rPr>
              <a:t>Flush = </a:t>
            </a:r>
            <a:r>
              <a:rPr lang="en-US" altLang="zh-CN" sz="1000" b="1" dirty="0" err="1">
                <a:ea typeface="等线" panose="02010600030101010101" pitchFamily="2" charset="-122"/>
              </a:rPr>
              <a:t>BranchTaken</a:t>
            </a:r>
            <a:r>
              <a:rPr lang="en-US" altLang="zh-CN" sz="1000" b="1" dirty="0">
                <a:ea typeface="等线" panose="02010600030101010101" pitchFamily="2" charset="-122"/>
              </a:rPr>
              <a:t> + </a:t>
            </a:r>
            <a:r>
              <a:rPr lang="en-US" altLang="zh-CN" sz="1000" b="1" dirty="0" err="1">
                <a:ea typeface="等线" panose="02010600030101010101" pitchFamily="2" charset="-122"/>
              </a:rPr>
              <a:t>LoadUse</a:t>
            </a:r>
            <a:r>
              <a:rPr lang="en-US" altLang="zh-CN" sz="1000" b="1" dirty="0"/>
              <a:t>	#</a:t>
            </a:r>
            <a:r>
              <a:rPr lang="zh-CN" altLang="en-US" sz="1000" b="1" dirty="0"/>
              <a:t>出现分支跳转或</a:t>
            </a:r>
            <a:r>
              <a:rPr lang="en-US" altLang="zh-CN" sz="1000" b="1" dirty="0" err="1"/>
              <a:t>LoadUse</a:t>
            </a:r>
            <a:r>
              <a:rPr lang="zh-CN" altLang="en-US" sz="1000" b="1" dirty="0"/>
              <a:t>相关时，清空</a:t>
            </a:r>
            <a:r>
              <a:rPr lang="en-US" altLang="zh-CN" sz="1000" b="1" dirty="0"/>
              <a:t>ID/EX</a:t>
            </a:r>
            <a:r>
              <a:rPr lang="zh-CN" altLang="en-US" sz="1000" b="1" dirty="0"/>
              <a:t>段流水寄存器</a:t>
            </a:r>
            <a:endParaRPr lang="en-US" altLang="zh-CN" sz="1000" b="1" dirty="0"/>
          </a:p>
          <a:p>
            <a:pPr lvl="3"/>
            <a:endParaRPr lang="en-US" altLang="zh-CN" sz="1000" b="1" dirty="0"/>
          </a:p>
          <a:p>
            <a:pPr lvl="2"/>
            <a:r>
              <a:rPr lang="zh-CN" altLang="en-US" sz="1400" b="1" dirty="0"/>
              <a:t>图</a:t>
            </a:r>
            <a:r>
              <a:rPr lang="en-US" altLang="zh-CN" sz="1400" b="1" dirty="0"/>
              <a:t>7.27</a:t>
            </a:r>
            <a:r>
              <a:rPr lang="zh-CN" altLang="en-US" sz="1400" b="1" dirty="0"/>
              <a:t>：重定向流水线顶层视图（图中</a:t>
            </a:r>
            <a:r>
              <a:rPr lang="en-US" altLang="zh-CN" sz="1400" b="1" dirty="0"/>
              <a:t>EX</a:t>
            </a:r>
            <a:r>
              <a:rPr lang="zh-CN" altLang="en-US" sz="1400" b="1" dirty="0"/>
              <a:t>段的</a:t>
            </a:r>
            <a:r>
              <a:rPr lang="en-US" altLang="zh-CN" sz="1400" b="1" dirty="0"/>
              <a:t>or</a:t>
            </a:r>
            <a:r>
              <a:rPr lang="zh-CN" altLang="en-US" sz="1400" b="1" dirty="0"/>
              <a:t>指令与</a:t>
            </a:r>
            <a:r>
              <a:rPr lang="en-US" altLang="zh-CN" sz="1400" b="1" dirty="0"/>
              <a:t>MEM</a:t>
            </a:r>
            <a:r>
              <a:rPr lang="zh-CN" altLang="en-US" sz="1400" b="1" dirty="0"/>
              <a:t>段的</a:t>
            </a:r>
            <a:r>
              <a:rPr lang="en-US" altLang="zh-CN" sz="1400" b="1" dirty="0"/>
              <a:t>sub</a:t>
            </a:r>
            <a:r>
              <a:rPr lang="zh-CN" altLang="en-US" sz="1400" b="1" dirty="0"/>
              <a:t>指令及</a:t>
            </a:r>
            <a:r>
              <a:rPr lang="en-US" altLang="zh-CN" sz="1400" b="1" dirty="0"/>
              <a:t>WB</a:t>
            </a:r>
            <a:r>
              <a:rPr lang="zh-CN" altLang="en-US" sz="1400" b="1" dirty="0"/>
              <a:t>段的</a:t>
            </a:r>
            <a:r>
              <a:rPr lang="en-US" altLang="zh-CN" sz="1400" b="1" dirty="0"/>
              <a:t>add</a:t>
            </a:r>
            <a:r>
              <a:rPr lang="zh-CN" altLang="en-US" sz="1400" b="1" dirty="0"/>
              <a:t>指令，存在数据相关）。</a:t>
            </a:r>
            <a:endParaRPr lang="en-US" altLang="zh-CN" sz="1400" b="1" dirty="0"/>
          </a:p>
        </p:txBody>
      </p:sp>
    </p:spTree>
    <p:extLst>
      <p:ext uri="{BB962C8B-B14F-4D97-AF65-F5344CB8AC3E}">
        <p14:creationId xmlns:p14="http://schemas.microsoft.com/office/powerpoint/2010/main" val="2747423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9991221-CC7A-261D-5C9B-2BD367F15A44}"/>
              </a:ext>
            </a:extLst>
          </p:cNvPr>
          <p:cNvGrpSpPr/>
          <p:nvPr/>
        </p:nvGrpSpPr>
        <p:grpSpPr>
          <a:xfrm>
            <a:off x="197768" y="476672"/>
            <a:ext cx="8748464" cy="6192688"/>
            <a:chOff x="197768" y="476672"/>
            <a:chExt cx="8748464" cy="6192688"/>
          </a:xfrm>
        </p:grpSpPr>
        <p:pic>
          <p:nvPicPr>
            <p:cNvPr id="7" name="图片 6">
              <a:extLst>
                <a:ext uri="{FF2B5EF4-FFF2-40B4-BE49-F238E27FC236}">
                  <a16:creationId xmlns:a16="http://schemas.microsoft.com/office/drawing/2014/main" id="{88C156E7-8992-1173-87C9-0EDD8F84DB5F}"/>
                </a:ext>
              </a:extLst>
            </p:cNvPr>
            <p:cNvPicPr>
              <a:picLocks noChangeAspect="1"/>
            </p:cNvPicPr>
            <p:nvPr/>
          </p:nvPicPr>
          <p:blipFill>
            <a:blip r:embed="rId2"/>
            <a:stretch>
              <a:fillRect/>
            </a:stretch>
          </p:blipFill>
          <p:spPr>
            <a:xfrm>
              <a:off x="197768" y="476672"/>
              <a:ext cx="8748464" cy="5581810"/>
            </a:xfrm>
            <a:prstGeom prst="rect">
              <a:avLst/>
            </a:prstGeom>
          </p:spPr>
        </p:pic>
        <p:sp>
          <p:nvSpPr>
            <p:cNvPr id="8" name="文本框 7">
              <a:extLst>
                <a:ext uri="{FF2B5EF4-FFF2-40B4-BE49-F238E27FC236}">
                  <a16:creationId xmlns:a16="http://schemas.microsoft.com/office/drawing/2014/main" id="{B47E3861-5698-5625-6B9D-358B21EE3DDD}"/>
                </a:ext>
              </a:extLst>
            </p:cNvPr>
            <p:cNvSpPr txBox="1"/>
            <p:nvPr/>
          </p:nvSpPr>
          <p:spPr>
            <a:xfrm>
              <a:off x="3582195" y="6392361"/>
              <a:ext cx="2295821" cy="276999"/>
            </a:xfrm>
            <a:prstGeom prst="rect">
              <a:avLst/>
            </a:prstGeom>
            <a:noFill/>
          </p:spPr>
          <p:txBody>
            <a:bodyPr wrap="none" rtlCol="0">
              <a:spAutoFit/>
            </a:bodyPr>
            <a:lstStyle/>
            <a:p>
              <a:r>
                <a:rPr lang="zh-CN" altLang="en-US" sz="1200" b="1" dirty="0"/>
                <a:t>图</a:t>
              </a:r>
              <a:r>
                <a:rPr lang="en-US" altLang="zh-CN" sz="1200" b="1" dirty="0"/>
                <a:t>7.27    </a:t>
              </a:r>
              <a:r>
                <a:rPr lang="zh-CN" altLang="en-US" sz="1200" b="1" dirty="0"/>
                <a:t>重定向流水线顶层视图</a:t>
              </a:r>
            </a:p>
          </p:txBody>
        </p:sp>
      </p:grpSp>
    </p:spTree>
    <p:extLst>
      <p:ext uri="{BB962C8B-B14F-4D97-AF65-F5344CB8AC3E}">
        <p14:creationId xmlns:p14="http://schemas.microsoft.com/office/powerpoint/2010/main" val="613433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CBD24-4403-A91D-BAAD-42FDA9ED647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30FC5C0-CC85-C592-ABA3-97CC2A4C107D}"/>
              </a:ext>
            </a:extLst>
          </p:cNvPr>
          <p:cNvPicPr>
            <a:picLocks noChangeAspect="1"/>
          </p:cNvPicPr>
          <p:nvPr/>
        </p:nvPicPr>
        <p:blipFill>
          <a:blip r:embed="rId2"/>
          <a:stretch>
            <a:fillRect/>
          </a:stretch>
        </p:blipFill>
        <p:spPr>
          <a:xfrm>
            <a:off x="0" y="429627"/>
            <a:ext cx="9144000" cy="6383749"/>
          </a:xfrm>
          <a:prstGeom prst="rect">
            <a:avLst/>
          </a:prstGeom>
        </p:spPr>
      </p:pic>
      <p:sp>
        <p:nvSpPr>
          <p:cNvPr id="6" name="文本框 5">
            <a:extLst>
              <a:ext uri="{FF2B5EF4-FFF2-40B4-BE49-F238E27FC236}">
                <a16:creationId xmlns:a16="http://schemas.microsoft.com/office/drawing/2014/main" id="{4CEA58E9-C4DA-D7AB-0838-A4AA9428FC97}"/>
              </a:ext>
            </a:extLst>
          </p:cNvPr>
          <p:cNvSpPr txBox="1"/>
          <p:nvPr/>
        </p:nvSpPr>
        <p:spPr>
          <a:xfrm>
            <a:off x="1651113" y="107340"/>
            <a:ext cx="5817618"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处理器重定向流水线数据通路</a:t>
            </a:r>
          </a:p>
        </p:txBody>
      </p:sp>
    </p:spTree>
    <p:extLst>
      <p:ext uri="{BB962C8B-B14F-4D97-AF65-F5344CB8AC3E}">
        <p14:creationId xmlns:p14="http://schemas.microsoft.com/office/powerpoint/2010/main" val="165530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203D81-6FE5-CD9D-6D6D-084E634AC9CC}"/>
              </a:ext>
            </a:extLst>
          </p:cNvPr>
          <p:cNvSpPr txBox="1"/>
          <p:nvPr/>
        </p:nvSpPr>
        <p:spPr>
          <a:xfrm>
            <a:off x="3419872" y="107340"/>
            <a:ext cx="1811714" cy="369332"/>
          </a:xfrm>
          <a:prstGeom prst="rect">
            <a:avLst/>
          </a:prstGeom>
          <a:solidFill>
            <a:srgbClr val="FFFF00"/>
          </a:solidFill>
        </p:spPr>
        <p:txBody>
          <a:bodyPr wrap="none" rtlCol="0">
            <a:spAutoFit/>
          </a:bodyPr>
          <a:lstStyle/>
          <a:p>
            <a:pPr algn="ctr"/>
            <a:r>
              <a:rPr lang="zh-CN" altLang="en-US" b="1" dirty="0"/>
              <a:t>重定向检测电路</a:t>
            </a:r>
          </a:p>
        </p:txBody>
      </p:sp>
      <p:grpSp>
        <p:nvGrpSpPr>
          <p:cNvPr id="21" name="组合 20">
            <a:extLst>
              <a:ext uri="{FF2B5EF4-FFF2-40B4-BE49-F238E27FC236}">
                <a16:creationId xmlns:a16="http://schemas.microsoft.com/office/drawing/2014/main" id="{3735B822-1DC9-F1F1-90D9-1661897BD86C}"/>
              </a:ext>
            </a:extLst>
          </p:cNvPr>
          <p:cNvGrpSpPr/>
          <p:nvPr/>
        </p:nvGrpSpPr>
        <p:grpSpPr>
          <a:xfrm>
            <a:off x="107504" y="517141"/>
            <a:ext cx="7483206" cy="6152219"/>
            <a:chOff x="107504" y="517141"/>
            <a:chExt cx="7483206" cy="6152219"/>
          </a:xfrm>
        </p:grpSpPr>
        <p:grpSp>
          <p:nvGrpSpPr>
            <p:cNvPr id="13" name="组合 12">
              <a:extLst>
                <a:ext uri="{FF2B5EF4-FFF2-40B4-BE49-F238E27FC236}">
                  <a16:creationId xmlns:a16="http://schemas.microsoft.com/office/drawing/2014/main" id="{9F5D3DF8-CC99-6D28-B374-144C77BD596C}"/>
                </a:ext>
              </a:extLst>
            </p:cNvPr>
            <p:cNvGrpSpPr/>
            <p:nvPr/>
          </p:nvGrpSpPr>
          <p:grpSpPr>
            <a:xfrm>
              <a:off x="107504" y="517141"/>
              <a:ext cx="7483206" cy="6152219"/>
              <a:chOff x="899592" y="517141"/>
              <a:chExt cx="7483206" cy="6152219"/>
            </a:xfrm>
          </p:grpSpPr>
          <p:pic>
            <p:nvPicPr>
              <p:cNvPr id="5" name="图片 4">
                <a:extLst>
                  <a:ext uri="{FF2B5EF4-FFF2-40B4-BE49-F238E27FC236}">
                    <a16:creationId xmlns:a16="http://schemas.microsoft.com/office/drawing/2014/main" id="{C79F2CE9-1910-70B6-A84E-77C155E8AB40}"/>
                  </a:ext>
                </a:extLst>
              </p:cNvPr>
              <p:cNvPicPr>
                <a:picLocks noChangeAspect="1"/>
              </p:cNvPicPr>
              <p:nvPr/>
            </p:nvPicPr>
            <p:blipFill>
              <a:blip r:embed="rId2"/>
              <a:stretch>
                <a:fillRect/>
              </a:stretch>
            </p:blipFill>
            <p:spPr>
              <a:xfrm>
                <a:off x="899592" y="517141"/>
                <a:ext cx="7483206" cy="6152219"/>
              </a:xfrm>
              <a:prstGeom prst="rect">
                <a:avLst/>
              </a:prstGeom>
            </p:spPr>
          </p:pic>
          <p:sp>
            <p:nvSpPr>
              <p:cNvPr id="9" name="文本框 8">
                <a:extLst>
                  <a:ext uri="{FF2B5EF4-FFF2-40B4-BE49-F238E27FC236}">
                    <a16:creationId xmlns:a16="http://schemas.microsoft.com/office/drawing/2014/main" id="{B143986D-A6E1-C51B-E147-CC233E927300}"/>
                  </a:ext>
                </a:extLst>
              </p:cNvPr>
              <p:cNvSpPr txBox="1"/>
              <p:nvPr/>
            </p:nvSpPr>
            <p:spPr>
              <a:xfrm>
                <a:off x="5375356" y="3007584"/>
                <a:ext cx="492788" cy="216181"/>
              </a:xfrm>
              <a:prstGeom prst="rect">
                <a:avLst/>
              </a:prstGeom>
              <a:noFill/>
            </p:spPr>
            <p:txBody>
              <a:bodyPr wrap="none" rtlCol="0">
                <a:spAutoFit/>
              </a:bodyPr>
              <a:lstStyle/>
              <a:p>
                <a:r>
                  <a:rPr lang="en-US" altLang="zh-CN" sz="1000" b="1" dirty="0" err="1"/>
                  <a:t>RsUsed</a:t>
                </a:r>
                <a:endParaRPr lang="zh-CN" altLang="en-US" sz="1000" b="1" dirty="0"/>
              </a:p>
            </p:txBody>
          </p:sp>
          <p:sp>
            <p:nvSpPr>
              <p:cNvPr id="10" name="文本框 9">
                <a:extLst>
                  <a:ext uri="{FF2B5EF4-FFF2-40B4-BE49-F238E27FC236}">
                    <a16:creationId xmlns:a16="http://schemas.microsoft.com/office/drawing/2014/main" id="{FBD6E515-EAFC-2661-FEA7-DAF6A86EB116}"/>
                  </a:ext>
                </a:extLst>
              </p:cNvPr>
              <p:cNvSpPr txBox="1"/>
              <p:nvPr/>
            </p:nvSpPr>
            <p:spPr>
              <a:xfrm>
                <a:off x="5508104" y="1844824"/>
                <a:ext cx="377548" cy="216181"/>
              </a:xfrm>
              <a:prstGeom prst="rect">
                <a:avLst/>
              </a:prstGeom>
              <a:noFill/>
            </p:spPr>
            <p:txBody>
              <a:bodyPr wrap="none" rtlCol="0">
                <a:spAutoFit/>
              </a:bodyPr>
              <a:lstStyle/>
              <a:p>
                <a:r>
                  <a:rPr lang="en-US" altLang="zh-CN" sz="1000" b="1" dirty="0"/>
                  <a:t>rs</a:t>
                </a:r>
                <a:r>
                  <a:rPr lang="en-US" altLang="zh-CN" sz="1000" b="1" dirty="0">
                    <a:latin typeface="等线" panose="02010600030101010101" pitchFamily="2" charset="-122"/>
                    <a:ea typeface="等线" panose="02010600030101010101" pitchFamily="2" charset="-122"/>
                  </a:rPr>
                  <a:t>≠0</a:t>
                </a:r>
                <a:endParaRPr lang="zh-CN" altLang="en-US" sz="1000" b="1" dirty="0"/>
              </a:p>
            </p:txBody>
          </p:sp>
          <p:sp>
            <p:nvSpPr>
              <p:cNvPr id="11" name="文本框 10">
                <a:extLst>
                  <a:ext uri="{FF2B5EF4-FFF2-40B4-BE49-F238E27FC236}">
                    <a16:creationId xmlns:a16="http://schemas.microsoft.com/office/drawing/2014/main" id="{80A8CFC0-243B-F408-C2CB-726BCAB186C5}"/>
                  </a:ext>
                </a:extLst>
              </p:cNvPr>
              <p:cNvSpPr txBox="1"/>
              <p:nvPr/>
            </p:nvSpPr>
            <p:spPr>
              <a:xfrm>
                <a:off x="5392864" y="3767776"/>
                <a:ext cx="569387" cy="246221"/>
              </a:xfrm>
              <a:prstGeom prst="rect">
                <a:avLst/>
              </a:prstGeom>
              <a:noFill/>
            </p:spPr>
            <p:txBody>
              <a:bodyPr wrap="none" rtlCol="0">
                <a:spAutoFit/>
              </a:bodyPr>
              <a:lstStyle/>
              <a:p>
                <a:r>
                  <a:rPr lang="en-US" altLang="zh-CN" sz="1000" b="1" dirty="0" err="1"/>
                  <a:t>RtUsed</a:t>
                </a:r>
                <a:endParaRPr lang="zh-CN" altLang="en-US" sz="1000" b="1" dirty="0"/>
              </a:p>
            </p:txBody>
          </p:sp>
          <p:sp>
            <p:nvSpPr>
              <p:cNvPr id="12" name="文本框 11">
                <a:extLst>
                  <a:ext uri="{FF2B5EF4-FFF2-40B4-BE49-F238E27FC236}">
                    <a16:creationId xmlns:a16="http://schemas.microsoft.com/office/drawing/2014/main" id="{93C5F14A-E55C-C885-3530-BC44B7888192}"/>
                  </a:ext>
                </a:extLst>
              </p:cNvPr>
              <p:cNvSpPr txBox="1"/>
              <p:nvPr/>
            </p:nvSpPr>
            <p:spPr>
              <a:xfrm>
                <a:off x="5508104" y="5445067"/>
                <a:ext cx="434734" cy="246221"/>
              </a:xfrm>
              <a:prstGeom prst="rect">
                <a:avLst/>
              </a:prstGeom>
              <a:noFill/>
            </p:spPr>
            <p:txBody>
              <a:bodyPr wrap="none" rtlCol="0">
                <a:spAutoFit/>
              </a:bodyPr>
              <a:lstStyle/>
              <a:p>
                <a:r>
                  <a:rPr lang="en-US" altLang="zh-CN" sz="1000" b="1" dirty="0"/>
                  <a:t>rt</a:t>
                </a:r>
                <a:r>
                  <a:rPr lang="en-US" altLang="zh-CN" sz="1000" b="1" dirty="0">
                    <a:latin typeface="等线" panose="02010600030101010101" pitchFamily="2" charset="-122"/>
                    <a:ea typeface="等线" panose="02010600030101010101" pitchFamily="2" charset="-122"/>
                  </a:rPr>
                  <a:t>≠0</a:t>
                </a:r>
                <a:endParaRPr lang="zh-CN" altLang="en-US" sz="1000" b="1" dirty="0"/>
              </a:p>
            </p:txBody>
          </p:sp>
        </p:grpSp>
        <p:sp>
          <p:nvSpPr>
            <p:cNvPr id="19" name="文本框 18">
              <a:extLst>
                <a:ext uri="{FF2B5EF4-FFF2-40B4-BE49-F238E27FC236}">
                  <a16:creationId xmlns:a16="http://schemas.microsoft.com/office/drawing/2014/main" id="{DB8C689A-31E6-E222-0C9F-6B3640E7F0E5}"/>
                </a:ext>
              </a:extLst>
            </p:cNvPr>
            <p:cNvSpPr txBox="1"/>
            <p:nvPr/>
          </p:nvSpPr>
          <p:spPr>
            <a:xfrm>
              <a:off x="899592" y="1814627"/>
              <a:ext cx="280846" cy="246221"/>
            </a:xfrm>
            <a:prstGeom prst="rect">
              <a:avLst/>
            </a:prstGeom>
            <a:noFill/>
          </p:spPr>
          <p:txBody>
            <a:bodyPr wrap="none" rtlCol="0">
              <a:spAutoFit/>
            </a:bodyPr>
            <a:lstStyle/>
            <a:p>
              <a:r>
                <a:rPr lang="en-US" altLang="zh-CN" sz="1000" b="1" dirty="0" err="1"/>
                <a:t>rs</a:t>
              </a:r>
              <a:endParaRPr lang="zh-CN" altLang="en-US" sz="1000" b="1" dirty="0"/>
            </a:p>
          </p:txBody>
        </p:sp>
        <p:sp>
          <p:nvSpPr>
            <p:cNvPr id="20" name="文本框 19">
              <a:extLst>
                <a:ext uri="{FF2B5EF4-FFF2-40B4-BE49-F238E27FC236}">
                  <a16:creationId xmlns:a16="http://schemas.microsoft.com/office/drawing/2014/main" id="{B10F36E2-AFB3-6F7A-D94E-EB88C969E907}"/>
                </a:ext>
              </a:extLst>
            </p:cNvPr>
            <p:cNvSpPr txBox="1"/>
            <p:nvPr/>
          </p:nvSpPr>
          <p:spPr>
            <a:xfrm>
              <a:off x="899592" y="4524351"/>
              <a:ext cx="274434" cy="246221"/>
            </a:xfrm>
            <a:prstGeom prst="rect">
              <a:avLst/>
            </a:prstGeom>
            <a:noFill/>
          </p:spPr>
          <p:txBody>
            <a:bodyPr wrap="none" rtlCol="0">
              <a:spAutoFit/>
            </a:bodyPr>
            <a:lstStyle/>
            <a:p>
              <a:r>
                <a:rPr lang="en-US" altLang="zh-CN" sz="1000" b="1" dirty="0"/>
                <a:t>rt</a:t>
              </a:r>
              <a:endParaRPr lang="zh-CN" altLang="en-US" sz="1000" b="1" dirty="0"/>
            </a:p>
          </p:txBody>
        </p:sp>
      </p:grpSp>
      <p:sp>
        <p:nvSpPr>
          <p:cNvPr id="22" name="文本框 21">
            <a:extLst>
              <a:ext uri="{FF2B5EF4-FFF2-40B4-BE49-F238E27FC236}">
                <a16:creationId xmlns:a16="http://schemas.microsoft.com/office/drawing/2014/main" id="{A4BC71F1-42BC-1C45-EFD0-496893D7BED4}"/>
              </a:ext>
            </a:extLst>
          </p:cNvPr>
          <p:cNvSpPr txBox="1"/>
          <p:nvPr/>
        </p:nvSpPr>
        <p:spPr>
          <a:xfrm>
            <a:off x="5868144" y="2420888"/>
            <a:ext cx="3024336" cy="584775"/>
          </a:xfrm>
          <a:prstGeom prst="rect">
            <a:avLst/>
          </a:prstGeom>
          <a:solidFill>
            <a:srgbClr val="FFFF00"/>
          </a:solidFill>
        </p:spPr>
        <p:txBody>
          <a:bodyPr wrap="square">
            <a:spAutoFit/>
          </a:bodyPr>
          <a:lstStyle/>
          <a:p>
            <a:pPr eaLnBrk="1" hangingPunct="1"/>
            <a:r>
              <a:rPr lang="en-US" altLang="zh-CN" sz="800" b="1" dirty="0" err="1"/>
              <a:t>LoadUse</a:t>
            </a:r>
            <a:r>
              <a:rPr lang="en-US" altLang="zh-CN" sz="800" b="1" dirty="0"/>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EX.MemRead</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EX.WriteReg</a:t>
            </a:r>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EX.MemRead</a:t>
            </a:r>
            <a:r>
              <a:rPr lang="en-US" altLang="zh-CN" sz="800" b="1" dirty="0">
                <a:ea typeface="等线" panose="02010600030101010101" pitchFamily="2" charset="-122"/>
              </a:rPr>
              <a:t> &amp; (rt==</a:t>
            </a:r>
            <a:r>
              <a:rPr lang="en-US" altLang="zh-CN" sz="800" b="1" dirty="0" err="1">
                <a:ea typeface="等线" panose="02010600030101010101" pitchFamily="2" charset="-122"/>
              </a:rPr>
              <a:t>EX.WriteReg</a:t>
            </a:r>
            <a:r>
              <a:rPr lang="en-US" altLang="zh-CN" sz="800" b="1" dirty="0">
                <a:ea typeface="等线" panose="02010600030101010101" pitchFamily="2" charset="-122"/>
              </a:rPr>
              <a:t>#)</a:t>
            </a:r>
          </a:p>
          <a:p>
            <a:pPr eaLnBrk="1" hangingPunct="1"/>
            <a:endParaRPr lang="en-US" altLang="zh-CN" sz="800" b="1" dirty="0">
              <a:ea typeface="等线" panose="02010600030101010101" pitchFamily="2" charset="-122"/>
            </a:endParaRPr>
          </a:p>
          <a:p>
            <a:pPr eaLnBrk="1" hangingPunct="1"/>
            <a:r>
              <a:rPr lang="zh-CN" altLang="en-US" sz="800" b="1" dirty="0">
                <a:ea typeface="等线" panose="02010600030101010101" pitchFamily="2" charset="-122"/>
              </a:rPr>
              <a:t>备注：</a:t>
            </a:r>
            <a:r>
              <a:rPr lang="en-US" altLang="zh-CN" sz="800" b="1" dirty="0" err="1">
                <a:ea typeface="等线" panose="02010600030101010101" pitchFamily="2" charset="-122"/>
              </a:rPr>
              <a:t>Ex.MemRead</a:t>
            </a:r>
            <a:r>
              <a:rPr lang="zh-CN" altLang="en-US" sz="800" b="1" dirty="0">
                <a:ea typeface="等线" panose="02010600030101010101" pitchFamily="2" charset="-122"/>
              </a:rPr>
              <a:t>可以用</a:t>
            </a:r>
            <a:r>
              <a:rPr lang="en-US" altLang="zh-CN" sz="800" b="1" dirty="0" err="1">
                <a:ea typeface="等线" panose="02010600030101010101" pitchFamily="2" charset="-122"/>
              </a:rPr>
              <a:t>Ex.MemToReg</a:t>
            </a:r>
            <a:r>
              <a:rPr lang="zh-CN" altLang="en-US" sz="800" b="1" dirty="0">
                <a:ea typeface="等线" panose="02010600030101010101" pitchFamily="2" charset="-122"/>
              </a:rPr>
              <a:t>代替</a:t>
            </a:r>
            <a:endParaRPr lang="zh-CN" altLang="en-US" sz="800" dirty="0"/>
          </a:p>
        </p:txBody>
      </p:sp>
      <p:sp>
        <p:nvSpPr>
          <p:cNvPr id="23" name="文本框 22">
            <a:extLst>
              <a:ext uri="{FF2B5EF4-FFF2-40B4-BE49-F238E27FC236}">
                <a16:creationId xmlns:a16="http://schemas.microsoft.com/office/drawing/2014/main" id="{E0411F16-6DF1-1238-A66F-31869050F1B1}"/>
              </a:ext>
            </a:extLst>
          </p:cNvPr>
          <p:cNvSpPr txBox="1"/>
          <p:nvPr/>
        </p:nvSpPr>
        <p:spPr>
          <a:xfrm>
            <a:off x="4283968" y="908720"/>
            <a:ext cx="3676251" cy="461665"/>
          </a:xfrm>
          <a:prstGeom prst="rect">
            <a:avLst/>
          </a:prstGeom>
          <a:solidFill>
            <a:srgbClr val="FFFF00"/>
          </a:solidFill>
        </p:spPr>
        <p:txBody>
          <a:bodyPr wrap="square">
            <a:spAutoFit/>
          </a:bodyPr>
          <a:lstStyle>
            <a:defPPr>
              <a:defRPr lang="zh-CN"/>
            </a:defPPr>
            <a:lvl1pPr eaLnBrk="1" hangingPunct="1">
              <a:defRPr sz="800" b="1"/>
            </a:lvl1pPr>
          </a:lstStyle>
          <a:p>
            <a:r>
              <a:rPr lang="en-US" altLang="zh-CN" dirty="0"/>
              <a:t>if (</a:t>
            </a:r>
            <a:r>
              <a:rPr lang="en-US" altLang="zh-CN" dirty="0" err="1"/>
              <a:t>RsUsed</a:t>
            </a:r>
            <a:r>
              <a:rPr lang="en-US" altLang="zh-CN" dirty="0"/>
              <a:t> &amp; (rs≠0) &amp; </a:t>
            </a:r>
            <a:r>
              <a:rPr lang="en-US" altLang="zh-CN" dirty="0" err="1"/>
              <a:t>EX.RegWrite</a:t>
            </a:r>
            <a:r>
              <a:rPr lang="en-US" altLang="zh-CN" dirty="0"/>
              <a:t> &amp; (</a:t>
            </a:r>
            <a:r>
              <a:rPr lang="en-US" altLang="zh-CN" dirty="0" err="1"/>
              <a:t>rs</a:t>
            </a:r>
            <a:r>
              <a:rPr lang="en-US" altLang="zh-CN" dirty="0"/>
              <a:t>==</a:t>
            </a:r>
            <a:r>
              <a:rPr lang="en-US" altLang="zh-CN" dirty="0" err="1"/>
              <a:t>EX.WriteReg</a:t>
            </a:r>
            <a:r>
              <a:rPr lang="en-US" altLang="zh-CN" dirty="0"/>
              <a:t>#) )    </a:t>
            </a:r>
            <a:r>
              <a:rPr lang="en-US" altLang="zh-CN" dirty="0" err="1"/>
              <a:t>RsForware</a:t>
            </a:r>
            <a:r>
              <a:rPr lang="en-US" altLang="zh-CN" dirty="0"/>
              <a:t>=2</a:t>
            </a:r>
          </a:p>
          <a:p>
            <a:r>
              <a:rPr lang="en-US" altLang="zh-CN" dirty="0"/>
              <a:t>else if ( </a:t>
            </a:r>
            <a:r>
              <a:rPr lang="en-US" altLang="zh-CN" dirty="0" err="1"/>
              <a:t>RsUsed</a:t>
            </a:r>
            <a:r>
              <a:rPr lang="en-US" altLang="zh-CN" dirty="0"/>
              <a:t> &amp; (rs≠0) &amp; MEM. </a:t>
            </a:r>
            <a:r>
              <a:rPr lang="en-US" altLang="zh-CN" dirty="0" err="1"/>
              <a:t>RegWrite</a:t>
            </a:r>
            <a:r>
              <a:rPr lang="en-US" altLang="zh-CN" dirty="0"/>
              <a:t> &amp; (</a:t>
            </a:r>
            <a:r>
              <a:rPr lang="en-US" altLang="zh-CN" dirty="0" err="1"/>
              <a:t>rs</a:t>
            </a:r>
            <a:r>
              <a:rPr lang="en-US" altLang="zh-CN" dirty="0"/>
              <a:t>==</a:t>
            </a:r>
            <a:r>
              <a:rPr lang="en-US" altLang="zh-CN" dirty="0" err="1"/>
              <a:t>MEM.WriteReg</a:t>
            </a:r>
            <a:r>
              <a:rPr lang="en-US" altLang="zh-CN" dirty="0"/>
              <a:t>#)    </a:t>
            </a:r>
            <a:r>
              <a:rPr lang="en-US" altLang="zh-CN" dirty="0" err="1"/>
              <a:t>RsForware</a:t>
            </a:r>
            <a:r>
              <a:rPr lang="en-US" altLang="zh-CN" dirty="0"/>
              <a:t>=1</a:t>
            </a:r>
          </a:p>
          <a:p>
            <a:r>
              <a:rPr lang="en-US" altLang="zh-CN" dirty="0"/>
              <a:t>else    </a:t>
            </a:r>
            <a:r>
              <a:rPr lang="en-US" altLang="zh-CN" dirty="0" err="1"/>
              <a:t>RsForware</a:t>
            </a:r>
            <a:r>
              <a:rPr lang="en-US" altLang="zh-CN" dirty="0"/>
              <a:t>=0</a:t>
            </a:r>
            <a:endParaRPr lang="zh-CN" altLang="en-US" dirty="0"/>
          </a:p>
        </p:txBody>
      </p:sp>
      <p:sp>
        <p:nvSpPr>
          <p:cNvPr id="24" name="文本框 23">
            <a:extLst>
              <a:ext uri="{FF2B5EF4-FFF2-40B4-BE49-F238E27FC236}">
                <a16:creationId xmlns:a16="http://schemas.microsoft.com/office/drawing/2014/main" id="{5FAA6F0D-E8AB-9F23-4A3E-8A179A58A0C0}"/>
              </a:ext>
            </a:extLst>
          </p:cNvPr>
          <p:cNvSpPr txBox="1"/>
          <p:nvPr/>
        </p:nvSpPr>
        <p:spPr>
          <a:xfrm>
            <a:off x="4298412" y="6110026"/>
            <a:ext cx="3676251" cy="461665"/>
          </a:xfrm>
          <a:prstGeom prst="rect">
            <a:avLst/>
          </a:prstGeom>
          <a:solidFill>
            <a:srgbClr val="FFFF00"/>
          </a:solidFill>
        </p:spPr>
        <p:txBody>
          <a:bodyPr wrap="square">
            <a:spAutoFit/>
          </a:bodyPr>
          <a:lstStyle>
            <a:defPPr>
              <a:defRPr lang="zh-CN"/>
            </a:defPPr>
            <a:lvl1pPr eaLnBrk="1" hangingPunct="1">
              <a:defRPr sz="800" b="1"/>
            </a:lvl1pPr>
          </a:lstStyle>
          <a:p>
            <a:r>
              <a:rPr lang="en-US" altLang="zh-CN" dirty="0"/>
              <a:t>if (</a:t>
            </a:r>
            <a:r>
              <a:rPr lang="en-US" altLang="zh-CN" dirty="0" err="1"/>
              <a:t>RtUsed</a:t>
            </a:r>
            <a:r>
              <a:rPr lang="en-US" altLang="zh-CN" dirty="0"/>
              <a:t> &amp; (rt≠0) &amp; </a:t>
            </a:r>
            <a:r>
              <a:rPr lang="en-US" altLang="zh-CN" dirty="0" err="1"/>
              <a:t>EX.RegWrite</a:t>
            </a:r>
            <a:r>
              <a:rPr lang="en-US" altLang="zh-CN" dirty="0"/>
              <a:t> &amp; (rt==</a:t>
            </a:r>
            <a:r>
              <a:rPr lang="en-US" altLang="zh-CN" dirty="0" err="1"/>
              <a:t>EX.WriteReg</a:t>
            </a:r>
            <a:r>
              <a:rPr lang="en-US" altLang="zh-CN" dirty="0"/>
              <a:t>#) )    </a:t>
            </a:r>
            <a:r>
              <a:rPr lang="en-US" altLang="zh-CN" dirty="0" err="1"/>
              <a:t>RtForware</a:t>
            </a:r>
            <a:r>
              <a:rPr lang="en-US" altLang="zh-CN" dirty="0"/>
              <a:t>=2</a:t>
            </a:r>
          </a:p>
          <a:p>
            <a:r>
              <a:rPr lang="en-US" altLang="zh-CN" dirty="0"/>
              <a:t>else if ( </a:t>
            </a:r>
            <a:r>
              <a:rPr lang="en-US" altLang="zh-CN" dirty="0" err="1"/>
              <a:t>RtUsed</a:t>
            </a:r>
            <a:r>
              <a:rPr lang="en-US" altLang="zh-CN" dirty="0"/>
              <a:t> &amp; (rt≠0) &amp; MEM. </a:t>
            </a:r>
            <a:r>
              <a:rPr lang="en-US" altLang="zh-CN" dirty="0" err="1"/>
              <a:t>RegWrite</a:t>
            </a:r>
            <a:r>
              <a:rPr lang="en-US" altLang="zh-CN" dirty="0"/>
              <a:t> &amp; (rt==</a:t>
            </a:r>
            <a:r>
              <a:rPr lang="en-US" altLang="zh-CN" dirty="0" err="1"/>
              <a:t>MEM.WriteReg</a:t>
            </a:r>
            <a:r>
              <a:rPr lang="en-US" altLang="zh-CN" dirty="0"/>
              <a:t>#)    </a:t>
            </a:r>
            <a:r>
              <a:rPr lang="en-US" altLang="zh-CN" dirty="0" err="1"/>
              <a:t>RtForware</a:t>
            </a:r>
            <a:r>
              <a:rPr lang="en-US" altLang="zh-CN" dirty="0"/>
              <a:t>=1</a:t>
            </a:r>
          </a:p>
          <a:p>
            <a:r>
              <a:rPr lang="en-US" altLang="zh-CN" dirty="0"/>
              <a:t>else    </a:t>
            </a:r>
            <a:r>
              <a:rPr lang="en-US" altLang="zh-CN" dirty="0" err="1"/>
              <a:t>RtForware</a:t>
            </a:r>
            <a:r>
              <a:rPr lang="en-US" altLang="zh-CN" dirty="0"/>
              <a:t>=0</a:t>
            </a:r>
            <a:endParaRPr lang="zh-CN" altLang="en-US" dirty="0"/>
          </a:p>
        </p:txBody>
      </p:sp>
    </p:spTree>
    <p:extLst>
      <p:ext uri="{BB962C8B-B14F-4D97-AF65-F5344CB8AC3E}">
        <p14:creationId xmlns:p14="http://schemas.microsoft.com/office/powerpoint/2010/main" val="3189559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188640"/>
            <a:ext cx="8229600" cy="4525963"/>
          </a:xfrm>
        </p:spPr>
        <p:txBody>
          <a:bodyPr/>
          <a:lstStyle/>
          <a:p>
            <a:r>
              <a:rPr lang="zh-CN" altLang="en-US" sz="1600" b="1" dirty="0"/>
              <a:t>例</a:t>
            </a:r>
            <a:r>
              <a:rPr lang="en-US" altLang="zh-CN" sz="1600" b="1" dirty="0"/>
              <a:t>7.2</a:t>
            </a:r>
            <a:r>
              <a:rPr lang="zh-CN" altLang="en-US" sz="1600" b="1" dirty="0"/>
              <a:t>：下面的程序与例</a:t>
            </a:r>
            <a:r>
              <a:rPr lang="en-US" altLang="zh-CN" sz="1600" b="1" dirty="0"/>
              <a:t>7.1</a:t>
            </a:r>
            <a:r>
              <a:rPr lang="zh-CN" altLang="en-US" sz="1600" b="1" dirty="0"/>
              <a:t>中的程序完全相同，请给出该程序在图</a:t>
            </a:r>
            <a:r>
              <a:rPr lang="en-US" altLang="zh-CN" sz="1600" b="1" dirty="0"/>
              <a:t>7.27</a:t>
            </a:r>
            <a:r>
              <a:rPr lang="zh-CN" altLang="en-US" sz="1600" b="1" dirty="0"/>
              <a:t>所示重定向流水线中运行的时空图。</a:t>
            </a:r>
            <a:endParaRPr lang="en-US" altLang="zh-CN" sz="1600" b="1" dirty="0"/>
          </a:p>
          <a:p>
            <a:pPr lvl="1" eaLnBrk="1" hangingPunct="1"/>
            <a:r>
              <a:rPr lang="en-US" altLang="zh-CN" sz="1000" b="1" dirty="0" err="1"/>
              <a:t>lw</a:t>
            </a:r>
            <a:r>
              <a:rPr lang="en-US" altLang="zh-CN" sz="1000" b="1" dirty="0"/>
              <a:t> </a:t>
            </a:r>
            <a:r>
              <a:rPr lang="en-US" altLang="zh-CN" sz="1000" b="1" dirty="0">
                <a:solidFill>
                  <a:srgbClr val="FF0000"/>
                </a:solidFill>
              </a:rPr>
              <a:t>$s5</a:t>
            </a:r>
            <a:r>
              <a:rPr lang="en-US" altLang="zh-CN" sz="1000" b="1" dirty="0"/>
              <a:t>,4($s1) 		#$s5</a:t>
            </a:r>
            <a:r>
              <a:rPr lang="zh-CN" altLang="en-US" sz="1000" b="1" dirty="0"/>
              <a:t>为目的寄存器</a:t>
            </a:r>
            <a:endParaRPr lang="en-US" altLang="zh-CN" sz="1000" b="1" dirty="0"/>
          </a:p>
          <a:p>
            <a:pPr lvl="1" eaLnBrk="1" hangingPunct="1"/>
            <a:r>
              <a:rPr lang="en-US" altLang="zh-CN" sz="1000" b="1" dirty="0"/>
              <a:t>add </a:t>
            </a:r>
            <a:r>
              <a:rPr lang="en-US" altLang="zh-CN" sz="1000" b="1" dirty="0">
                <a:solidFill>
                  <a:srgbClr val="FF0000"/>
                </a:solidFill>
              </a:rPr>
              <a:t>$s6</a:t>
            </a:r>
            <a:r>
              <a:rPr lang="en-US" altLang="zh-CN" sz="1000" b="1" dirty="0"/>
              <a:t>,</a:t>
            </a:r>
            <a:r>
              <a:rPr lang="en-US" altLang="zh-CN" sz="1000" b="1" dirty="0">
                <a:solidFill>
                  <a:srgbClr val="FF0000"/>
                </a:solidFill>
              </a:rPr>
              <a:t>$s5</a:t>
            </a:r>
            <a:r>
              <a:rPr lang="en-US" altLang="zh-CN" sz="1000" b="1" dirty="0"/>
              <a:t>,$s7 		#$s5</a:t>
            </a:r>
            <a:r>
              <a:rPr lang="zh-CN" altLang="en-US" sz="1000" b="1" dirty="0"/>
              <a:t>依赖第</a:t>
            </a:r>
            <a:r>
              <a:rPr lang="en-US" altLang="zh-CN" sz="1000" b="1" dirty="0"/>
              <a:t>1</a:t>
            </a:r>
            <a:r>
              <a:rPr lang="zh-CN" altLang="en-US" sz="1000" b="1" dirty="0"/>
              <a:t>条指令的访存结果，存在</a:t>
            </a:r>
            <a:r>
              <a:rPr lang="en-US" altLang="zh-CN" sz="1000" b="1" dirty="0" err="1"/>
              <a:t>LoadUse</a:t>
            </a:r>
            <a:r>
              <a:rPr lang="zh-CN" altLang="en-US" sz="1000" b="1" dirty="0"/>
              <a:t>相关</a:t>
            </a:r>
            <a:endParaRPr lang="en-US" altLang="zh-CN" sz="1000" b="1" dirty="0"/>
          </a:p>
          <a:p>
            <a:pPr lvl="1" eaLnBrk="1" hangingPunct="1"/>
            <a:r>
              <a:rPr lang="en-US" altLang="zh-CN" sz="1000" b="1" dirty="0"/>
              <a:t>sub $s1,$s2,$s3 		#</a:t>
            </a:r>
            <a:r>
              <a:rPr lang="zh-CN" altLang="en-US" sz="1000" b="1" dirty="0"/>
              <a:t>无数据相关</a:t>
            </a:r>
            <a:endParaRPr lang="en-US" altLang="zh-CN" sz="1000" b="1" dirty="0"/>
          </a:p>
          <a:p>
            <a:pPr lvl="1" eaLnBrk="1" hangingPunct="1"/>
            <a:r>
              <a:rPr lang="en-US" altLang="zh-CN" sz="1000" b="1" dirty="0"/>
              <a:t>or </a:t>
            </a:r>
            <a:r>
              <a:rPr lang="en-US" altLang="zh-CN" sz="1000" b="1" dirty="0">
                <a:solidFill>
                  <a:srgbClr val="FF0000"/>
                </a:solidFill>
              </a:rPr>
              <a:t>$s7</a:t>
            </a:r>
            <a:r>
              <a:rPr lang="en-US" altLang="zh-CN" sz="1000" b="1" dirty="0"/>
              <a:t>,</a:t>
            </a:r>
            <a:r>
              <a:rPr lang="en-US" altLang="zh-CN" sz="1000" b="1" dirty="0">
                <a:solidFill>
                  <a:srgbClr val="FF0000"/>
                </a:solidFill>
              </a:rPr>
              <a:t>$s6</a:t>
            </a:r>
            <a:r>
              <a:rPr lang="en-US" altLang="zh-CN" sz="1000" b="1" dirty="0"/>
              <a:t>,$s7 		#$s6</a:t>
            </a:r>
            <a:r>
              <a:rPr lang="zh-CN" altLang="en-US" sz="1000" b="1" dirty="0"/>
              <a:t>依赖第</a:t>
            </a:r>
            <a:r>
              <a:rPr lang="en-US" altLang="zh-CN" sz="1000" b="1" dirty="0"/>
              <a:t>2</a:t>
            </a:r>
            <a:r>
              <a:rPr lang="zh-CN" altLang="en-US" sz="1000" b="1" dirty="0"/>
              <a:t>条指令的运算结果</a:t>
            </a:r>
            <a:endParaRPr lang="en-US" altLang="zh-CN" sz="1000" b="1" dirty="0"/>
          </a:p>
          <a:p>
            <a:pPr lvl="1" eaLnBrk="1" hangingPunct="1"/>
            <a:r>
              <a:rPr lang="en-US" altLang="zh-CN" sz="1000" b="1" dirty="0"/>
              <a:t>and $s9,</a:t>
            </a:r>
            <a:r>
              <a:rPr lang="en-US" altLang="zh-CN" sz="1000" b="1" dirty="0">
                <a:solidFill>
                  <a:srgbClr val="FF0000"/>
                </a:solidFill>
              </a:rPr>
              <a:t>$s7</a:t>
            </a:r>
            <a:r>
              <a:rPr lang="en-US" altLang="zh-CN" sz="1000" b="1" dirty="0"/>
              <a:t>,$s6 		#$s7</a:t>
            </a:r>
            <a:r>
              <a:rPr lang="zh-CN" altLang="en-US" sz="1000" b="1" dirty="0"/>
              <a:t>依赖第</a:t>
            </a:r>
            <a:r>
              <a:rPr lang="en-US" altLang="zh-CN" sz="1000" b="1" dirty="0"/>
              <a:t>4</a:t>
            </a:r>
            <a:r>
              <a:rPr lang="zh-CN" altLang="en-US" sz="1000" b="1" dirty="0"/>
              <a:t>条指令的运算结果</a:t>
            </a:r>
            <a:endParaRPr lang="en-US" altLang="zh-CN" sz="1000" b="1" dirty="0"/>
          </a:p>
          <a:p>
            <a:pPr lvl="1" eaLnBrk="1" hangingPunct="1"/>
            <a:endParaRPr lang="en-US" altLang="zh-CN" sz="800" b="1" dirty="0"/>
          </a:p>
          <a:p>
            <a:pPr eaLnBrk="1" hangingPunct="1"/>
            <a:r>
              <a:rPr lang="zh-CN" altLang="en-US" sz="1500" b="1" dirty="0"/>
              <a:t>解：</a:t>
            </a:r>
            <a:endParaRPr lang="en-US" altLang="zh-CN" sz="1500" b="1" dirty="0"/>
          </a:p>
          <a:p>
            <a:pPr lvl="1" eaLnBrk="1" hangingPunct="1"/>
            <a:r>
              <a:rPr lang="zh-CN" altLang="en-US" sz="1200" b="1" dirty="0"/>
              <a:t>在第</a:t>
            </a:r>
            <a:r>
              <a:rPr lang="en-US" altLang="zh-CN" sz="1200" b="1" dirty="0"/>
              <a:t>3</a:t>
            </a:r>
            <a:r>
              <a:rPr lang="zh-CN" altLang="en-US" sz="1200" b="1" dirty="0"/>
              <a:t>个时钟周期，流水线检测到</a:t>
            </a:r>
            <a:r>
              <a:rPr lang="en-US" altLang="zh-CN" sz="1200" b="1" dirty="0"/>
              <a:t>ID</a:t>
            </a:r>
            <a:r>
              <a:rPr lang="zh-CN" altLang="en-US" sz="1200" b="1" dirty="0"/>
              <a:t>段指令（</a:t>
            </a:r>
            <a:r>
              <a:rPr lang="en-US" altLang="zh-CN" sz="1200" b="1" dirty="0">
                <a:solidFill>
                  <a:schemeClr val="tx1"/>
                </a:solidFill>
              </a:rPr>
              <a:t>add $s6,$s5,$s7</a:t>
            </a:r>
            <a:r>
              <a:rPr lang="zh-CN" altLang="en-US" sz="1200" b="1" dirty="0"/>
              <a:t>）与</a:t>
            </a:r>
            <a:r>
              <a:rPr lang="en-US" altLang="zh-CN" sz="1200" b="1" dirty="0"/>
              <a:t>EX</a:t>
            </a:r>
            <a:r>
              <a:rPr lang="zh-CN" altLang="en-US" sz="1200" b="1" dirty="0"/>
              <a:t>段指令（</a:t>
            </a:r>
            <a:r>
              <a:rPr lang="en-US" altLang="zh-CN" sz="1200" b="1" dirty="0" err="1">
                <a:solidFill>
                  <a:schemeClr val="tx1"/>
                </a:solidFill>
              </a:rPr>
              <a:t>lw</a:t>
            </a:r>
            <a:r>
              <a:rPr lang="en-US" altLang="zh-CN" sz="1200" b="1" dirty="0">
                <a:solidFill>
                  <a:schemeClr val="tx1"/>
                </a:solidFill>
              </a:rPr>
              <a:t> $s5,4($s1)</a:t>
            </a:r>
            <a:r>
              <a:rPr lang="zh-CN" altLang="en-US" sz="1200" b="1" dirty="0"/>
              <a:t>）存在</a:t>
            </a:r>
            <a:r>
              <a:rPr lang="en-US" altLang="zh-CN" sz="1200" b="1" dirty="0" err="1"/>
              <a:t>LoadUse</a:t>
            </a:r>
            <a:r>
              <a:rPr lang="zh-CN" altLang="en-US" sz="1200" b="1" dirty="0"/>
              <a:t>相关，暂停</a:t>
            </a:r>
            <a:r>
              <a:rPr lang="en-US" altLang="zh-CN" sz="1200" b="1" dirty="0"/>
              <a:t>IF</a:t>
            </a:r>
            <a:r>
              <a:rPr lang="zh-CN" altLang="en-US" sz="1200" b="1" dirty="0"/>
              <a:t>、</a:t>
            </a:r>
            <a:r>
              <a:rPr lang="en-US" altLang="zh-CN" sz="1200" b="1" dirty="0"/>
              <a:t>ID</a:t>
            </a:r>
            <a:r>
              <a:rPr lang="zh-CN" altLang="en-US" sz="1200" b="1" dirty="0"/>
              <a:t>段，插入</a:t>
            </a:r>
            <a:r>
              <a:rPr lang="en-US" altLang="zh-CN" sz="1200" b="1" dirty="0"/>
              <a:t>1</a:t>
            </a:r>
            <a:r>
              <a:rPr lang="zh-CN" altLang="en-US" sz="1200" b="1" dirty="0"/>
              <a:t>个气泡（</a:t>
            </a:r>
            <a:r>
              <a:rPr lang="zh-CN" altLang="en-US" sz="1200" b="1" dirty="0">
                <a:solidFill>
                  <a:srgbClr val="00FFFF"/>
                </a:solidFill>
              </a:rPr>
              <a:t>蓝色框</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后续的指令虽然存在数据相关，但并不是</a:t>
            </a:r>
            <a:r>
              <a:rPr lang="en-US" altLang="zh-CN" sz="1200" b="1" dirty="0" err="1"/>
              <a:t>LoadUse</a:t>
            </a:r>
            <a:r>
              <a:rPr lang="zh-CN" altLang="en-US" sz="1200" b="1" dirty="0"/>
              <a:t>相关，因此不需要插入气泡，指令可以无阻塞地通过流水线。</a:t>
            </a:r>
            <a:endParaRPr lang="en-US" altLang="zh-CN" sz="1200" b="1" dirty="0"/>
          </a:p>
          <a:p>
            <a:pPr lvl="1" eaLnBrk="1" hangingPunct="1"/>
            <a:endParaRPr lang="en-US" altLang="zh-CN" sz="1200" b="1" dirty="0"/>
          </a:p>
          <a:p>
            <a:pPr lvl="1" eaLnBrk="1" hangingPunct="1"/>
            <a:r>
              <a:rPr lang="zh-CN" altLang="en-US" sz="1200" b="1" dirty="0"/>
              <a:t>具体见图</a:t>
            </a:r>
            <a:r>
              <a:rPr lang="en-US" altLang="zh-CN" sz="1200" b="1" dirty="0"/>
              <a:t>7.28</a:t>
            </a:r>
            <a:r>
              <a:rPr lang="zh-CN" altLang="en-US" sz="1200" b="1" dirty="0"/>
              <a:t>；与例</a:t>
            </a:r>
            <a:r>
              <a:rPr lang="en-US" altLang="zh-CN" sz="1200" b="1" dirty="0"/>
              <a:t>7.1</a:t>
            </a:r>
            <a:r>
              <a:rPr lang="zh-CN" altLang="en-US" sz="1200" b="1" dirty="0"/>
              <a:t>相比（图</a:t>
            </a:r>
            <a:r>
              <a:rPr lang="en-US" altLang="zh-CN" sz="1200" b="1" dirty="0"/>
              <a:t>7.20</a:t>
            </a:r>
            <a:r>
              <a:rPr lang="zh-CN" altLang="en-US" sz="1200" b="1" dirty="0"/>
              <a:t>），重定向流水线</a:t>
            </a:r>
            <a:r>
              <a:rPr lang="zh-CN" altLang="en-US" sz="1200" b="1" dirty="0">
                <a:solidFill>
                  <a:srgbClr val="FF0000"/>
                </a:solidFill>
              </a:rPr>
              <a:t>减少了</a:t>
            </a:r>
            <a:r>
              <a:rPr lang="en-US" altLang="zh-CN" sz="1200" b="1" dirty="0">
                <a:solidFill>
                  <a:srgbClr val="FF0000"/>
                </a:solidFill>
              </a:rPr>
              <a:t>6</a:t>
            </a:r>
            <a:r>
              <a:rPr lang="zh-CN" altLang="en-US" sz="1200" b="1" dirty="0">
                <a:solidFill>
                  <a:srgbClr val="FF0000"/>
                </a:solidFill>
              </a:rPr>
              <a:t>个气泡</a:t>
            </a:r>
            <a:r>
              <a:rPr lang="zh-CN" altLang="en-US" sz="1200" b="1" dirty="0"/>
              <a:t>（</a:t>
            </a:r>
            <a:r>
              <a:rPr lang="en-US" altLang="zh-CN" sz="1200" b="1" dirty="0"/>
              <a:t>8-2=6</a:t>
            </a:r>
            <a:r>
              <a:rPr lang="zh-CN" altLang="en-US" sz="1200" b="1" dirty="0"/>
              <a:t>），大大提高了指令流水线的执行效率。</a:t>
            </a:r>
            <a:endParaRPr lang="en-US" altLang="zh-CN" sz="1200" b="1" dirty="0"/>
          </a:p>
          <a:p>
            <a:pPr lvl="1" eaLnBrk="1" hangingPunct="1"/>
            <a:endParaRPr lang="en-US" altLang="zh-CN" sz="900" b="1" dirty="0"/>
          </a:p>
          <a:p>
            <a:pPr lvl="1" eaLnBrk="1" hangingPunct="1"/>
            <a:endParaRPr lang="en-US" altLang="zh-CN" sz="1000" b="1" dirty="0"/>
          </a:p>
          <a:p>
            <a:pPr lvl="1" eaLnBrk="1" hangingPunct="1"/>
            <a:endParaRPr lang="en-US" altLang="zh-CN" sz="1000" b="1" dirty="0"/>
          </a:p>
          <a:p>
            <a:pPr lvl="1" eaLnBrk="1" hangingPunct="1"/>
            <a:endParaRPr lang="en-US" altLang="zh-CN" sz="1100" b="1" dirty="0"/>
          </a:p>
          <a:p>
            <a:pPr lvl="1" eaLnBrk="1" hangingPunct="1"/>
            <a:endParaRPr lang="en-US" altLang="zh-CN" sz="1100" b="1" dirty="0"/>
          </a:p>
          <a:p>
            <a:pPr lvl="1" eaLnBrk="1" hangingPunct="1"/>
            <a:endParaRPr lang="zh-CN" altLang="en-US" sz="1100" b="1" dirty="0"/>
          </a:p>
        </p:txBody>
      </p:sp>
      <p:graphicFrame>
        <p:nvGraphicFramePr>
          <p:cNvPr id="2" name="表格 16">
            <a:extLst>
              <a:ext uri="{FF2B5EF4-FFF2-40B4-BE49-F238E27FC236}">
                <a16:creationId xmlns:a16="http://schemas.microsoft.com/office/drawing/2014/main" id="{84297E51-2DA3-3A36-0927-30200E610368}"/>
              </a:ext>
            </a:extLst>
          </p:cNvPr>
          <p:cNvGraphicFramePr>
            <a:graphicFrameLocks noGrp="1"/>
          </p:cNvGraphicFramePr>
          <p:nvPr>
            <p:extLst>
              <p:ext uri="{D42A27DB-BD31-4B8C-83A1-F6EECF244321}">
                <p14:modId xmlns:p14="http://schemas.microsoft.com/office/powerpoint/2010/main" val="3625285515"/>
              </p:ext>
            </p:extLst>
          </p:nvPr>
        </p:nvGraphicFramePr>
        <p:xfrm>
          <a:off x="251520" y="3861048"/>
          <a:ext cx="5616625" cy="1981200"/>
        </p:xfrm>
        <a:graphic>
          <a:graphicData uri="http://schemas.openxmlformats.org/drawingml/2006/table">
            <a:tbl>
              <a:tblPr firstRow="1" bandRow="1">
                <a:tableStyleId>{5C22544A-7EE6-4342-B048-85BDC9FD1C3A}</a:tableStyleId>
              </a:tblPr>
              <a:tblGrid>
                <a:gridCol w="599107">
                  <a:extLst>
                    <a:ext uri="{9D8B030D-6E8A-4147-A177-3AD203B41FA5}">
                      <a16:colId xmlns:a16="http://schemas.microsoft.com/office/drawing/2014/main" val="1275072387"/>
                    </a:ext>
                  </a:extLst>
                </a:gridCol>
                <a:gridCol w="1048437">
                  <a:extLst>
                    <a:ext uri="{9D8B030D-6E8A-4147-A177-3AD203B41FA5}">
                      <a16:colId xmlns:a16="http://schemas.microsoft.com/office/drawing/2014/main" val="2769827552"/>
                    </a:ext>
                  </a:extLst>
                </a:gridCol>
                <a:gridCol w="1048437">
                  <a:extLst>
                    <a:ext uri="{9D8B030D-6E8A-4147-A177-3AD203B41FA5}">
                      <a16:colId xmlns:a16="http://schemas.microsoft.com/office/drawing/2014/main" val="2901351190"/>
                    </a:ext>
                  </a:extLst>
                </a:gridCol>
                <a:gridCol w="1086644">
                  <a:extLst>
                    <a:ext uri="{9D8B030D-6E8A-4147-A177-3AD203B41FA5}">
                      <a16:colId xmlns:a16="http://schemas.microsoft.com/office/drawing/2014/main" val="3574672864"/>
                    </a:ext>
                  </a:extLst>
                </a:gridCol>
                <a:gridCol w="974313">
                  <a:extLst>
                    <a:ext uri="{9D8B030D-6E8A-4147-A177-3AD203B41FA5}">
                      <a16:colId xmlns:a16="http://schemas.microsoft.com/office/drawing/2014/main" val="1703836720"/>
                    </a:ext>
                  </a:extLst>
                </a:gridCol>
                <a:gridCol w="859687">
                  <a:extLst>
                    <a:ext uri="{9D8B030D-6E8A-4147-A177-3AD203B41FA5}">
                      <a16:colId xmlns:a16="http://schemas.microsoft.com/office/drawing/2014/main" val="1070083434"/>
                    </a:ext>
                  </a:extLst>
                </a:gridCol>
              </a:tblGrid>
              <a:tr h="253157">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409746729"/>
                  </a:ext>
                </a:extLst>
              </a:tr>
              <a:tr h="196900">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68490635"/>
                  </a:ext>
                </a:extLst>
              </a:tr>
              <a:tr h="196900">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extLst>
                  <a:ext uri="{0D108BD9-81ED-4DB2-BD59-A6C34878D82A}">
                    <a16:rowId xmlns:a16="http://schemas.microsoft.com/office/drawing/2014/main" val="1448951759"/>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156482821"/>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rPr>
                        <a:t>8</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r>
                        <a:rPr lang="en-US" altLang="zh-CN" sz="800" b="1" dirty="0">
                          <a:solidFill>
                            <a:schemeClr val="tx1"/>
                          </a:solidFill>
                        </a:rPr>
                        <a:t> </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extLst>
                  <a:ext uri="{0D108BD9-81ED-4DB2-BD59-A6C34878D82A}">
                    <a16:rowId xmlns:a16="http://schemas.microsoft.com/office/drawing/2014/main" val="2739761884"/>
                  </a:ext>
                </a:extLst>
              </a:tr>
            </a:tbl>
          </a:graphicData>
        </a:graphic>
      </p:graphicFrame>
      <p:sp>
        <p:nvSpPr>
          <p:cNvPr id="4" name="文本框 3">
            <a:extLst>
              <a:ext uri="{FF2B5EF4-FFF2-40B4-BE49-F238E27FC236}">
                <a16:creationId xmlns:a16="http://schemas.microsoft.com/office/drawing/2014/main" id="{77C1F723-B8DC-2042-45D5-12A76BB56BDF}"/>
              </a:ext>
            </a:extLst>
          </p:cNvPr>
          <p:cNvSpPr txBox="1"/>
          <p:nvPr/>
        </p:nvSpPr>
        <p:spPr>
          <a:xfrm>
            <a:off x="971600" y="6021288"/>
            <a:ext cx="4299575" cy="276999"/>
          </a:xfrm>
          <a:prstGeom prst="rect">
            <a:avLst/>
          </a:prstGeom>
          <a:noFill/>
        </p:spPr>
        <p:txBody>
          <a:bodyPr wrap="none" rtlCol="0">
            <a:spAutoFit/>
          </a:bodyPr>
          <a:lstStyle/>
          <a:p>
            <a:r>
              <a:rPr lang="zh-CN" altLang="en-US" sz="1200" b="1" dirty="0"/>
              <a:t>图</a:t>
            </a:r>
            <a:r>
              <a:rPr lang="en-US" altLang="zh-CN" sz="1200" b="1" dirty="0"/>
              <a:t>7.28    </a:t>
            </a:r>
            <a:r>
              <a:rPr lang="zh-CN" altLang="en-US" sz="1200" b="1" dirty="0"/>
              <a:t>重定向流水线时空图（插入</a:t>
            </a:r>
            <a:r>
              <a:rPr lang="en-US" altLang="zh-CN" sz="1200" b="1" dirty="0"/>
              <a:t>1</a:t>
            </a:r>
            <a:r>
              <a:rPr lang="zh-CN" altLang="en-US" sz="1200" b="1" dirty="0"/>
              <a:t>个气泡，共有</a:t>
            </a:r>
            <a:r>
              <a:rPr lang="en-US" altLang="zh-CN" sz="1200" b="1" dirty="0"/>
              <a:t>2</a:t>
            </a:r>
            <a:r>
              <a:rPr lang="zh-CN" altLang="en-US" sz="1200" b="1" dirty="0"/>
              <a:t>个气泡）</a:t>
            </a:r>
          </a:p>
        </p:txBody>
      </p:sp>
      <p:grpSp>
        <p:nvGrpSpPr>
          <p:cNvPr id="8" name="组合 7">
            <a:extLst>
              <a:ext uri="{FF2B5EF4-FFF2-40B4-BE49-F238E27FC236}">
                <a16:creationId xmlns:a16="http://schemas.microsoft.com/office/drawing/2014/main" id="{785A3253-F5D2-8700-ECD0-E77C41C45DDB}"/>
              </a:ext>
            </a:extLst>
          </p:cNvPr>
          <p:cNvGrpSpPr/>
          <p:nvPr/>
        </p:nvGrpSpPr>
        <p:grpSpPr>
          <a:xfrm>
            <a:off x="6300192" y="4114519"/>
            <a:ext cx="2699792" cy="1792370"/>
            <a:chOff x="6300192" y="4114519"/>
            <a:chExt cx="2699792" cy="1792370"/>
          </a:xfrm>
        </p:grpSpPr>
        <p:pic>
          <p:nvPicPr>
            <p:cNvPr id="6" name="图片 5">
              <a:extLst>
                <a:ext uri="{FF2B5EF4-FFF2-40B4-BE49-F238E27FC236}">
                  <a16:creationId xmlns:a16="http://schemas.microsoft.com/office/drawing/2014/main" id="{02A7C498-92E5-C292-9FF7-E47CABB7549E}"/>
                </a:ext>
              </a:extLst>
            </p:cNvPr>
            <p:cNvPicPr>
              <a:picLocks noChangeAspect="1"/>
            </p:cNvPicPr>
            <p:nvPr/>
          </p:nvPicPr>
          <p:blipFill>
            <a:blip r:embed="rId2"/>
            <a:stretch>
              <a:fillRect/>
            </a:stretch>
          </p:blipFill>
          <p:spPr>
            <a:xfrm>
              <a:off x="6300192" y="4114519"/>
              <a:ext cx="2699792" cy="1200167"/>
            </a:xfrm>
            <a:prstGeom prst="rect">
              <a:avLst/>
            </a:prstGeom>
          </p:spPr>
        </p:pic>
        <p:sp>
          <p:nvSpPr>
            <p:cNvPr id="7" name="文本框 6">
              <a:extLst>
                <a:ext uri="{FF2B5EF4-FFF2-40B4-BE49-F238E27FC236}">
                  <a16:creationId xmlns:a16="http://schemas.microsoft.com/office/drawing/2014/main" id="{53026C83-0391-AED9-7D8B-863BCE5CC4F3}"/>
                </a:ext>
              </a:extLst>
            </p:cNvPr>
            <p:cNvSpPr txBox="1"/>
            <p:nvPr/>
          </p:nvSpPr>
          <p:spPr>
            <a:xfrm>
              <a:off x="6449144" y="5445224"/>
              <a:ext cx="2342309" cy="461665"/>
            </a:xfrm>
            <a:prstGeom prst="rect">
              <a:avLst/>
            </a:prstGeom>
            <a:noFill/>
          </p:spPr>
          <p:txBody>
            <a:bodyPr wrap="none" rtlCol="0">
              <a:spAutoFit/>
            </a:bodyPr>
            <a:lstStyle/>
            <a:p>
              <a:pPr algn="ctr"/>
              <a:r>
                <a:rPr lang="zh-CN" altLang="en-US" sz="1200" b="1" dirty="0"/>
                <a:t>图</a:t>
              </a:r>
              <a:r>
                <a:rPr lang="en-US" altLang="zh-CN" sz="1200" b="1" dirty="0"/>
                <a:t>7.20    </a:t>
              </a:r>
              <a:r>
                <a:rPr lang="zh-CN" altLang="en-US" sz="1200" b="1" dirty="0"/>
                <a:t>气泡流水线时空图</a:t>
              </a:r>
              <a:endParaRPr lang="en-US" altLang="zh-CN" sz="1200" b="1" dirty="0"/>
            </a:p>
            <a:p>
              <a:pPr algn="ctr"/>
              <a:r>
                <a:rPr lang="zh-CN" altLang="en-US" sz="1200" b="1" dirty="0"/>
                <a:t>（插入</a:t>
              </a:r>
              <a:r>
                <a:rPr lang="en-US" altLang="zh-CN" sz="1200" b="1" dirty="0"/>
                <a:t>5</a:t>
              </a:r>
              <a:r>
                <a:rPr lang="zh-CN" altLang="en-US" sz="1200" b="1" dirty="0"/>
                <a:t>个气泡，共有</a:t>
              </a:r>
              <a:r>
                <a:rPr lang="en-US" altLang="zh-CN" sz="1200" b="1" dirty="0"/>
                <a:t>8</a:t>
              </a:r>
              <a:r>
                <a:rPr lang="zh-CN" altLang="en-US" sz="1200" b="1" dirty="0"/>
                <a:t>个气泡）</a:t>
              </a:r>
            </a:p>
          </p:txBody>
        </p:sp>
      </p:grpSp>
    </p:spTree>
    <p:extLst>
      <p:ext uri="{BB962C8B-B14F-4D97-AF65-F5344CB8AC3E}">
        <p14:creationId xmlns:p14="http://schemas.microsoft.com/office/powerpoint/2010/main" val="1030322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408712"/>
          </a:xfrm>
        </p:spPr>
        <p:txBody>
          <a:bodyPr rtlCol="0">
            <a:normAutofit/>
          </a:bodyPr>
          <a:lstStyle/>
          <a:p>
            <a:pPr eaLnBrk="1" fontAlgn="auto" hangingPunct="1">
              <a:spcAft>
                <a:spcPts val="0"/>
              </a:spcAft>
              <a:defRPr/>
            </a:pPr>
            <a:r>
              <a:rPr lang="en-US" altLang="zh-CN" b="1" dirty="0">
                <a:ea typeface="黑体" pitchFamily="49" charset="-122"/>
              </a:rPr>
              <a:t>7.3.6  </a:t>
            </a:r>
            <a:r>
              <a:rPr lang="zh-CN" altLang="en-US" b="1" dirty="0">
                <a:ea typeface="黑体" pitchFamily="49" charset="-122"/>
              </a:rPr>
              <a:t>动态分支预测技术</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、动态分支预测原理</a:t>
            </a:r>
            <a:endParaRPr lang="en-US" altLang="zh-CN" sz="1400" b="1" dirty="0"/>
          </a:p>
          <a:p>
            <a:pPr lvl="2" eaLnBrk="1" hangingPunct="1"/>
            <a:endParaRPr lang="en-US" altLang="zh-CN" sz="800" b="1" dirty="0"/>
          </a:p>
          <a:p>
            <a:pPr lvl="2" eaLnBrk="1" hangingPunct="1"/>
            <a:r>
              <a:rPr lang="zh-CN" altLang="en-US" sz="1400" b="1" dirty="0"/>
              <a:t>采用</a:t>
            </a:r>
            <a:r>
              <a:rPr lang="zh-CN" altLang="en-US" sz="1400" b="1" dirty="0">
                <a:solidFill>
                  <a:srgbClr val="FF0000"/>
                </a:solidFill>
              </a:rPr>
              <a:t>重定向机制</a:t>
            </a:r>
            <a:r>
              <a:rPr lang="zh-CN" altLang="en-US" sz="1400" b="1" dirty="0"/>
              <a:t>后，指令流水线中的数据相关基本不需要插入气泡就可以解决，只有少数</a:t>
            </a:r>
            <a:r>
              <a:rPr lang="en-US" altLang="zh-CN" sz="1400" b="1" dirty="0"/>
              <a:t>Load-Use</a:t>
            </a:r>
            <a:r>
              <a:rPr lang="zh-CN" altLang="en-US" sz="1400" b="1" dirty="0"/>
              <a:t>相关需要插入</a:t>
            </a:r>
            <a:r>
              <a:rPr lang="en-US" altLang="zh-CN" sz="1400" b="1" dirty="0"/>
              <a:t>1</a:t>
            </a:r>
            <a:r>
              <a:rPr lang="zh-CN" altLang="en-US" sz="1400" b="1" dirty="0"/>
              <a:t>个气泡；此时流水线中的控制冲突（</a:t>
            </a:r>
            <a:r>
              <a:rPr lang="zh-CN" altLang="en-US" sz="1400" b="1" dirty="0">
                <a:solidFill>
                  <a:srgbClr val="FF0000"/>
                </a:solidFill>
              </a:rPr>
              <a:t>分支延迟</a:t>
            </a:r>
            <a:r>
              <a:rPr lang="zh-CN" altLang="en-US" sz="1400" b="1" dirty="0"/>
              <a:t>），对流水线性能影响最大。</a:t>
            </a:r>
            <a:endParaRPr lang="en-US" altLang="zh-CN" sz="1400" b="1" dirty="0"/>
          </a:p>
          <a:p>
            <a:pPr lvl="2" eaLnBrk="1" hangingPunct="1"/>
            <a:endParaRPr lang="en-US" altLang="zh-CN" sz="1400" b="1" dirty="0"/>
          </a:p>
          <a:p>
            <a:pPr lvl="2" eaLnBrk="1" hangingPunct="1"/>
            <a:r>
              <a:rPr lang="zh-CN" altLang="en-US" sz="1400" b="1" dirty="0"/>
              <a:t>降低分支延迟的主要方法</a:t>
            </a:r>
            <a:r>
              <a:rPr lang="zh-CN" altLang="en-US" sz="1400" b="1" dirty="0">
                <a:highlight>
                  <a:srgbClr val="FFFF00"/>
                </a:highlight>
              </a:rPr>
              <a:t>有静态分支预测</a:t>
            </a:r>
            <a:r>
              <a:rPr lang="zh-CN" altLang="en-US" sz="1400" b="1" dirty="0"/>
              <a:t>和</a:t>
            </a:r>
            <a:r>
              <a:rPr lang="zh-CN" altLang="en-US" sz="1400" b="1" dirty="0">
                <a:highlight>
                  <a:srgbClr val="FFFF00"/>
                </a:highlight>
              </a:rPr>
              <a:t>动态分支预测</a:t>
            </a:r>
            <a:r>
              <a:rPr lang="zh-CN" altLang="en-US" sz="1400" b="1" dirty="0"/>
              <a:t>。</a:t>
            </a:r>
            <a:endParaRPr lang="en-US" altLang="zh-CN" sz="1400" b="1" dirty="0"/>
          </a:p>
          <a:p>
            <a:pPr lvl="2" eaLnBrk="1" hangingPunct="1"/>
            <a:r>
              <a:rPr lang="zh-CN" altLang="en-US" sz="1400" b="1" dirty="0">
                <a:highlight>
                  <a:srgbClr val="FFFF00"/>
                </a:highlight>
              </a:rPr>
              <a:t>常用分支预测方案 </a:t>
            </a:r>
            <a:r>
              <a:rPr lang="en-US" altLang="zh-CN" sz="1400" b="1" dirty="0">
                <a:highlight>
                  <a:srgbClr val="FFFF00"/>
                </a:highlight>
              </a:rPr>
              <a:t>- </a:t>
            </a:r>
            <a:r>
              <a:rPr lang="zh-CN" altLang="en-US" sz="1400" b="1" dirty="0">
                <a:highlight>
                  <a:srgbClr val="FFFF00"/>
                </a:highlight>
              </a:rPr>
              <a:t>知乎  </a:t>
            </a:r>
            <a:r>
              <a:rPr lang="en-US" altLang="zh-CN" sz="1400" b="1" dirty="0">
                <a:highlight>
                  <a:srgbClr val="FFFF00"/>
                </a:highlight>
              </a:rPr>
              <a:t>https://zhuanlan.zhihu.com/p/453349162</a:t>
            </a:r>
          </a:p>
          <a:p>
            <a:pPr lvl="2" eaLnBrk="1" hangingPunct="1"/>
            <a:endParaRPr lang="en-US" altLang="zh-CN" sz="1400" b="1" dirty="0"/>
          </a:p>
          <a:p>
            <a:pPr lvl="2" eaLnBrk="1" hangingPunct="1"/>
            <a:r>
              <a:rPr lang="zh-CN" altLang="en-US" sz="1400" b="1" dirty="0">
                <a:solidFill>
                  <a:srgbClr val="FF0000"/>
                </a:solidFill>
              </a:rPr>
              <a:t>静态分支预测</a:t>
            </a:r>
            <a:r>
              <a:rPr lang="zh-CN" altLang="en-US" sz="1400" b="1" dirty="0"/>
              <a:t>主要是基于编译器的编译信息，对分支指令后续指令地址进行预测，预测信息是静态的、不能改变的，与分支的实际执行情况无关，通常是采用一些简单的策略进行预测或处理，包括：</a:t>
            </a:r>
            <a:endParaRPr lang="en-US" altLang="zh-CN" sz="1400" b="1" dirty="0"/>
          </a:p>
          <a:p>
            <a:pPr lvl="3" eaLnBrk="1" hangingPunct="1"/>
            <a:r>
              <a:rPr lang="zh-CN" altLang="en-US" sz="1200" b="1" dirty="0"/>
              <a:t>预测分支失败：总是预测分支失败。</a:t>
            </a:r>
            <a:r>
              <a:rPr lang="zh-CN" altLang="en-US" sz="1200" b="1" dirty="0">
                <a:highlight>
                  <a:srgbClr val="FFFF00"/>
                </a:highlight>
              </a:rPr>
              <a:t>始终预测不跳转，准确率在</a:t>
            </a:r>
            <a:r>
              <a:rPr lang="en-US" altLang="zh-CN" sz="1200" b="1" dirty="0">
                <a:highlight>
                  <a:srgbClr val="FFFF00"/>
                </a:highlight>
              </a:rPr>
              <a:t>30~40%</a:t>
            </a:r>
          </a:p>
          <a:p>
            <a:pPr lvl="3" eaLnBrk="1" hangingPunct="1"/>
            <a:endParaRPr lang="en-US" altLang="zh-CN" sz="800" b="1" dirty="0"/>
          </a:p>
          <a:p>
            <a:pPr lvl="3" eaLnBrk="1" hangingPunct="1"/>
            <a:r>
              <a:rPr lang="zh-CN" altLang="en-US" sz="1200" b="1" dirty="0"/>
              <a:t>预测分支成功：总是预测分支成功。</a:t>
            </a:r>
            <a:r>
              <a:rPr lang="zh-CN" altLang="en-US" sz="1200" b="1" dirty="0">
                <a:highlight>
                  <a:srgbClr val="FFFF00"/>
                </a:highlight>
              </a:rPr>
              <a:t>始终预测跳转，准确率在</a:t>
            </a:r>
            <a:r>
              <a:rPr lang="en-US" altLang="zh-CN" sz="1200" b="1" dirty="0">
                <a:highlight>
                  <a:srgbClr val="FFFF00"/>
                </a:highlight>
              </a:rPr>
              <a:t>60~70%</a:t>
            </a:r>
          </a:p>
          <a:p>
            <a:pPr lvl="3" eaLnBrk="1" hangingPunct="1"/>
            <a:endParaRPr lang="en-US" altLang="zh-CN" sz="800" b="1" dirty="0"/>
          </a:p>
          <a:p>
            <a:pPr lvl="3" eaLnBrk="1" hangingPunct="1"/>
            <a:r>
              <a:rPr lang="zh-CN" altLang="en-US" sz="1200" b="1" dirty="0">
                <a:highlight>
                  <a:srgbClr val="FFFF00"/>
                </a:highlight>
              </a:rPr>
              <a:t>延迟分</a:t>
            </a:r>
            <a:r>
              <a:rPr lang="zh-CN" altLang="en-US" sz="1200" b="1" dirty="0"/>
              <a:t>支：由编译器将一条或多条有用的指令或空指令放在分支指令后，作为分支指令延迟槽，不论分支指令是否跳转，都要按顺序执行</a:t>
            </a:r>
            <a:r>
              <a:rPr lang="zh-CN" altLang="en-US" sz="1200" b="1" dirty="0">
                <a:highlight>
                  <a:srgbClr val="FFFF00"/>
                </a:highlight>
              </a:rPr>
              <a:t>延迟槽</a:t>
            </a:r>
            <a:r>
              <a:rPr lang="zh-CN" altLang="en-US" sz="1200" b="1" dirty="0"/>
              <a:t>中的指令。</a:t>
            </a:r>
            <a:endParaRPr lang="en-US" altLang="zh-CN" sz="1000" b="1" dirty="0"/>
          </a:p>
          <a:p>
            <a:pPr lvl="2" eaLnBrk="1" hangingPunct="1"/>
            <a:r>
              <a:rPr lang="zh-CN" altLang="en-US" sz="1400" b="1" dirty="0"/>
              <a:t>程序中的分支指令具有</a:t>
            </a:r>
            <a:r>
              <a:rPr lang="zh-CN" altLang="en-US" sz="1400" b="1" dirty="0">
                <a:solidFill>
                  <a:srgbClr val="FF0000"/>
                </a:solidFill>
              </a:rPr>
              <a:t>分支局部性</a:t>
            </a:r>
            <a:r>
              <a:rPr lang="zh-CN" altLang="en-US" sz="1400" b="1" dirty="0"/>
              <a:t>，例如：</a:t>
            </a:r>
            <a:endParaRPr lang="en-US" altLang="zh-CN" sz="1400" b="1" dirty="0"/>
          </a:p>
          <a:p>
            <a:pPr lvl="3" eaLnBrk="1" hangingPunct="1"/>
            <a:r>
              <a:rPr lang="en-US" altLang="zh-CN" sz="1200" b="1" dirty="0"/>
              <a:t>do…while</a:t>
            </a:r>
            <a:r>
              <a:rPr lang="zh-CN" altLang="en-US" sz="1200" b="1" dirty="0"/>
              <a:t>循环对应的分支指令，在循环执行期间均发生分支跳转，只有在最后一次执行时才会顺序执行（循环退出）。</a:t>
            </a:r>
            <a:endParaRPr lang="en-US" altLang="zh-CN" sz="1200" b="1" dirty="0"/>
          </a:p>
          <a:p>
            <a:pPr lvl="3" eaLnBrk="1" hangingPunct="1"/>
            <a:endParaRPr lang="en-US" altLang="zh-CN" sz="800" b="1" dirty="0"/>
          </a:p>
          <a:p>
            <a:pPr lvl="3" eaLnBrk="1" hangingPunct="1"/>
            <a:r>
              <a:rPr lang="en-US" altLang="zh-CN" sz="1200" b="1" dirty="0"/>
              <a:t>while</a:t>
            </a:r>
            <a:r>
              <a:rPr lang="zh-CN" altLang="en-US" sz="1200" b="1" dirty="0"/>
              <a:t>循环、</a:t>
            </a:r>
            <a:r>
              <a:rPr lang="en-US" altLang="zh-CN" sz="1200" b="1" dirty="0"/>
              <a:t>for</a:t>
            </a:r>
            <a:r>
              <a:rPr lang="zh-CN" altLang="en-US" sz="1200" b="1" dirty="0"/>
              <a:t>循环对应的分支指令，也都有类似的行为。</a:t>
            </a:r>
            <a:endParaRPr lang="en-US" altLang="zh-CN" sz="1200" b="1" dirty="0"/>
          </a:p>
          <a:p>
            <a:pPr lvl="3" eaLnBrk="1" hangingPunct="1"/>
            <a:endParaRPr lang="en-US" altLang="zh-CN" sz="1200" b="1" dirty="0"/>
          </a:p>
          <a:p>
            <a:pPr lvl="3" eaLnBrk="1" hangingPunct="1"/>
            <a:r>
              <a:rPr lang="zh-CN" altLang="en-US" sz="1000" b="1" dirty="0">
                <a:highlight>
                  <a:srgbClr val="FFFF00"/>
                </a:highlight>
              </a:rPr>
              <a:t>对于循环类指令往后跳转的分支指令始终预测跳转，对于条件类的分支指令往前跳转的分支指令始终预测不跳转。</a:t>
            </a:r>
            <a:endParaRPr lang="en-US" altLang="zh-CN" sz="1000" b="1" dirty="0">
              <a:highlight>
                <a:srgbClr val="FFFF00"/>
              </a:highlight>
            </a:endParaRPr>
          </a:p>
          <a:p>
            <a:pPr lvl="2" eaLnBrk="1" hangingPunct="1"/>
            <a:endParaRPr lang="en-US" altLang="zh-CN" sz="1400" b="1" dirty="0"/>
          </a:p>
        </p:txBody>
      </p:sp>
    </p:spTree>
    <p:extLst>
      <p:ext uri="{BB962C8B-B14F-4D97-AF65-F5344CB8AC3E}">
        <p14:creationId xmlns:p14="http://schemas.microsoft.com/office/powerpoint/2010/main" val="2765090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4537CF-7AB8-4BC7-930E-5BBA71A9D20F}"/>
              </a:ext>
            </a:extLst>
          </p:cNvPr>
          <p:cNvSpPr>
            <a:spLocks noGrp="1"/>
          </p:cNvSpPr>
          <p:nvPr>
            <p:ph idx="1"/>
          </p:nvPr>
        </p:nvSpPr>
        <p:spPr>
          <a:xfrm>
            <a:off x="359532" y="421401"/>
            <a:ext cx="8244916" cy="3018865"/>
          </a:xfrm>
        </p:spPr>
        <p:txBody>
          <a:bodyPr/>
          <a:lstStyle/>
          <a:p>
            <a:r>
              <a:rPr lang="en-US" altLang="zh-CN" sz="1600" dirty="0"/>
              <a:t>A fourth scheme in use in some processors is </a:t>
            </a:r>
            <a:r>
              <a:rPr lang="en-US" altLang="zh-CN" sz="1600" dirty="0">
                <a:highlight>
                  <a:srgbClr val="FFFF00"/>
                </a:highlight>
              </a:rPr>
              <a:t>called </a:t>
            </a:r>
            <a:r>
              <a:rPr lang="en-US" altLang="zh-CN" sz="1600" i="1" dirty="0">
                <a:highlight>
                  <a:srgbClr val="FFFF00"/>
                </a:highlight>
              </a:rPr>
              <a:t>delayed branch</a:t>
            </a:r>
            <a:r>
              <a:rPr lang="en-US" altLang="zh-CN" sz="1600" dirty="0"/>
              <a:t>. This</a:t>
            </a:r>
            <a:br>
              <a:rPr lang="en-US" altLang="zh-CN" sz="1600" dirty="0"/>
            </a:br>
            <a:r>
              <a:rPr lang="en-US" altLang="zh-CN" sz="1600" dirty="0"/>
              <a:t>technique was heavily used in early RISC processors and works reasonably well in the five-stage pipeline. In a delayed branch, the execution cycle with a branch delay of one is</a:t>
            </a:r>
          </a:p>
          <a:p>
            <a:r>
              <a:rPr lang="en-US" altLang="zh-CN" sz="1400" i="1" dirty="0">
                <a:solidFill>
                  <a:srgbClr val="3D3DED"/>
                </a:solidFill>
              </a:rPr>
              <a:t>branch instruction</a:t>
            </a:r>
            <a:br>
              <a:rPr lang="en-US" altLang="zh-CN" sz="1400" i="1" dirty="0">
                <a:solidFill>
                  <a:srgbClr val="3D3DED"/>
                </a:solidFill>
              </a:rPr>
            </a:br>
            <a:r>
              <a:rPr lang="en-US" altLang="zh-CN" sz="1400" i="1" dirty="0">
                <a:solidFill>
                  <a:srgbClr val="3D3DED"/>
                </a:solidFill>
              </a:rPr>
              <a:t>sequential successor1</a:t>
            </a:r>
            <a:br>
              <a:rPr lang="en-US" altLang="zh-CN" sz="1400" i="1" dirty="0">
                <a:solidFill>
                  <a:srgbClr val="3D3DED"/>
                </a:solidFill>
              </a:rPr>
            </a:br>
            <a:r>
              <a:rPr lang="en-US" altLang="zh-CN" sz="1400" i="1" dirty="0">
                <a:solidFill>
                  <a:srgbClr val="3D3DED"/>
                </a:solidFill>
              </a:rPr>
              <a:t>branch target if taken</a:t>
            </a:r>
            <a:endParaRPr lang="en-US" altLang="zh-CN" sz="1600" i="1" dirty="0">
              <a:solidFill>
                <a:srgbClr val="3D3DED"/>
              </a:solidFill>
            </a:endParaRPr>
          </a:p>
          <a:p>
            <a:r>
              <a:rPr lang="en-US" altLang="zh-CN" sz="1600" dirty="0"/>
              <a:t>The sequential successor is in the </a:t>
            </a:r>
            <a:r>
              <a:rPr lang="en-US" altLang="zh-CN" sz="1600" i="1" dirty="0">
                <a:highlight>
                  <a:srgbClr val="FFFF00"/>
                </a:highlight>
              </a:rPr>
              <a:t>branch delay slot</a:t>
            </a:r>
            <a:r>
              <a:rPr lang="en-US" altLang="zh-CN" sz="1600" dirty="0"/>
              <a:t>. This instruction is executed whether or not the branch is taken. The pipeline behavior of the five-stage pipeline with a branch delay is shown in Figure C.13</a:t>
            </a:r>
            <a:endParaRPr lang="zh-CN" altLang="en-US" sz="1600" dirty="0"/>
          </a:p>
        </p:txBody>
      </p:sp>
      <p:pic>
        <p:nvPicPr>
          <p:cNvPr id="4" name="图片 3">
            <a:extLst>
              <a:ext uri="{FF2B5EF4-FFF2-40B4-BE49-F238E27FC236}">
                <a16:creationId xmlns:a16="http://schemas.microsoft.com/office/drawing/2014/main" id="{63B3FAA1-05D4-4957-9347-3E084935155B}"/>
              </a:ext>
            </a:extLst>
          </p:cNvPr>
          <p:cNvPicPr>
            <a:picLocks noChangeAspect="1"/>
          </p:cNvPicPr>
          <p:nvPr/>
        </p:nvPicPr>
        <p:blipFill>
          <a:blip r:embed="rId2"/>
          <a:stretch>
            <a:fillRect/>
          </a:stretch>
        </p:blipFill>
        <p:spPr>
          <a:xfrm>
            <a:off x="539552" y="2857091"/>
            <a:ext cx="7864522" cy="3970364"/>
          </a:xfrm>
          <a:prstGeom prst="rect">
            <a:avLst/>
          </a:prstGeom>
        </p:spPr>
      </p:pic>
    </p:spTree>
    <p:extLst>
      <p:ext uri="{BB962C8B-B14F-4D97-AF65-F5344CB8AC3E}">
        <p14:creationId xmlns:p14="http://schemas.microsoft.com/office/powerpoint/2010/main" val="1553609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179512" y="332656"/>
            <a:ext cx="8640960" cy="4032448"/>
          </a:xfrm>
        </p:spPr>
        <p:txBody>
          <a:bodyPr rtlCol="0">
            <a:normAutofit fontScale="70000" lnSpcReduction="20000"/>
          </a:bodyPr>
          <a:lstStyle/>
          <a:p>
            <a:pPr eaLnBrk="1" hangingPunct="1"/>
            <a:r>
              <a:rPr lang="zh-CN" altLang="en-US" sz="2200" b="1" dirty="0">
                <a:solidFill>
                  <a:srgbClr val="FF0000"/>
                </a:solidFill>
              </a:rPr>
              <a:t>动态分支预测</a:t>
            </a:r>
            <a:r>
              <a:rPr lang="zh-CN" altLang="en-US" sz="2200" b="1" dirty="0"/>
              <a:t>依据分支指令的分支跳转历史，不断地对预测策略进行动态调整，具有较高的预测准确率；动态分支预测正是利用了分支指令的</a:t>
            </a:r>
            <a:r>
              <a:rPr lang="zh-CN" altLang="en-US" sz="2200" b="1" dirty="0">
                <a:highlight>
                  <a:srgbClr val="FFFF00"/>
                </a:highlight>
              </a:rPr>
              <a:t>分支局部性</a:t>
            </a:r>
            <a:r>
              <a:rPr lang="zh-CN" altLang="en-US" sz="2200" b="1" dirty="0"/>
              <a:t>进行预测。</a:t>
            </a:r>
            <a:endParaRPr lang="en-US" altLang="zh-CN" sz="1900" b="1" dirty="0"/>
          </a:p>
          <a:p>
            <a:pPr eaLnBrk="1" hangingPunct="1"/>
            <a:r>
              <a:rPr lang="zh-CN" altLang="en-US" sz="2200" b="1" dirty="0">
                <a:solidFill>
                  <a:srgbClr val="FF0000"/>
                </a:solidFill>
              </a:rPr>
              <a:t>分支预测缓冲器</a:t>
            </a:r>
            <a:r>
              <a:rPr lang="zh-CN" altLang="en-US" sz="2200" b="1" dirty="0"/>
              <a:t>（</a:t>
            </a:r>
            <a:r>
              <a:rPr lang="en-US" altLang="zh-CN" sz="2200" b="1" dirty="0"/>
              <a:t>Branch Prediction Buffer</a:t>
            </a:r>
            <a:r>
              <a:rPr lang="zh-CN" altLang="en-US" sz="2200" b="1" dirty="0"/>
              <a:t>，也称为分支目标缓冲器，</a:t>
            </a:r>
            <a:r>
              <a:rPr lang="en-US" altLang="zh-CN" sz="2200" b="1" dirty="0"/>
              <a:t>Branch Target Buffer</a:t>
            </a:r>
            <a:r>
              <a:rPr lang="zh-CN" altLang="en-US" sz="2200" b="1" dirty="0"/>
              <a:t>，</a:t>
            </a:r>
            <a:r>
              <a:rPr lang="en-US" altLang="zh-CN" sz="2200" b="1" dirty="0"/>
              <a:t>BTB</a:t>
            </a:r>
            <a:r>
              <a:rPr lang="zh-CN" altLang="en-US" sz="2200" b="1" dirty="0"/>
              <a:t>，分支历史表，</a:t>
            </a:r>
            <a:r>
              <a:rPr lang="en-US" altLang="zh-CN" sz="2200" b="1" dirty="0">
                <a:solidFill>
                  <a:srgbClr val="FF0000"/>
                </a:solidFill>
              </a:rPr>
              <a:t>BTB</a:t>
            </a:r>
            <a:r>
              <a:rPr lang="zh-CN" altLang="en-US" sz="2200" b="1" dirty="0">
                <a:solidFill>
                  <a:srgbClr val="FF0000"/>
                </a:solidFill>
              </a:rPr>
              <a:t>表</a:t>
            </a:r>
            <a:r>
              <a:rPr lang="zh-CN" altLang="en-US" sz="2200" b="1" dirty="0"/>
              <a:t>）用于存放分支指令的分支跳转历史统计信息。</a:t>
            </a:r>
            <a:endParaRPr lang="en-US" altLang="zh-CN" sz="2200" b="1" dirty="0"/>
          </a:p>
          <a:p>
            <a:pPr eaLnBrk="1" hangingPunct="1"/>
            <a:endParaRPr lang="en-US" altLang="zh-CN" sz="2200" b="1" dirty="0"/>
          </a:p>
          <a:p>
            <a:pPr eaLnBrk="1" hangingPunct="1"/>
            <a:r>
              <a:rPr lang="en-US" altLang="zh-CN" sz="2200" b="1" dirty="0">
                <a:solidFill>
                  <a:srgbClr val="FF0000"/>
                </a:solidFill>
              </a:rPr>
              <a:t>BTB</a:t>
            </a:r>
            <a:r>
              <a:rPr lang="zh-CN" altLang="en-US" sz="2200" b="1" dirty="0">
                <a:solidFill>
                  <a:srgbClr val="FF0000"/>
                </a:solidFill>
              </a:rPr>
              <a:t>表</a:t>
            </a:r>
            <a:r>
              <a:rPr lang="zh-CN" altLang="en-US" sz="2200" b="1" dirty="0"/>
              <a:t>中的每个项包括</a:t>
            </a:r>
            <a:r>
              <a:rPr lang="en-US" altLang="zh-CN" sz="2200" b="1" dirty="0"/>
              <a:t>valid</a:t>
            </a:r>
            <a:r>
              <a:rPr lang="zh-CN" altLang="en-US" sz="2200" b="1" dirty="0"/>
              <a:t>位（用于标记当前表项是否有效）、分支指令地址、分支目标地址、历史跳转信息描述位（分支预测历史位）、置换标志等</a:t>
            </a:r>
            <a:r>
              <a:rPr lang="en-US" altLang="zh-CN" sz="2200" b="1" dirty="0">
                <a:solidFill>
                  <a:srgbClr val="FF0000"/>
                </a:solidFill>
              </a:rPr>
              <a:t>5</a:t>
            </a:r>
            <a:r>
              <a:rPr lang="zh-CN" altLang="en-US" sz="2200" b="1" dirty="0">
                <a:solidFill>
                  <a:srgbClr val="FF0000"/>
                </a:solidFill>
              </a:rPr>
              <a:t>项</a:t>
            </a:r>
            <a:r>
              <a:rPr lang="zh-CN" altLang="en-US" sz="2200" b="1" dirty="0"/>
              <a:t>（表</a:t>
            </a:r>
            <a:r>
              <a:rPr lang="en-US" altLang="zh-CN" sz="2200" b="1" dirty="0"/>
              <a:t>7.3</a:t>
            </a:r>
            <a:r>
              <a:rPr lang="zh-CN" altLang="en-US" sz="2200" b="1" dirty="0"/>
              <a:t>）。</a:t>
            </a:r>
            <a:endParaRPr lang="en-US" altLang="zh-CN" sz="2200" b="1" dirty="0"/>
          </a:p>
          <a:p>
            <a:pPr eaLnBrk="1" hangingPunct="1"/>
            <a:endParaRPr lang="en-US" altLang="zh-CN" sz="2200" b="1" dirty="0"/>
          </a:p>
          <a:p>
            <a:pPr eaLnBrk="1" hangingPunct="1"/>
            <a:r>
              <a:rPr lang="en-US" altLang="zh-CN" sz="2200" b="1" dirty="0"/>
              <a:t>BTB</a:t>
            </a:r>
            <a:r>
              <a:rPr lang="zh-CN" altLang="en-US" sz="2200" b="1" dirty="0"/>
              <a:t>表本质上是一个</a:t>
            </a:r>
            <a:r>
              <a:rPr lang="zh-CN" altLang="en-US" sz="2200" b="1" dirty="0">
                <a:solidFill>
                  <a:srgbClr val="FF0000"/>
                </a:solidFill>
              </a:rPr>
              <a:t>全相联</a:t>
            </a:r>
            <a:r>
              <a:rPr lang="en-US" altLang="zh-CN" sz="2200" b="1" dirty="0">
                <a:solidFill>
                  <a:srgbClr val="FF0000"/>
                </a:solidFill>
              </a:rPr>
              <a:t>cache</a:t>
            </a:r>
            <a:r>
              <a:rPr lang="zh-CN" altLang="en-US" sz="2200" b="1" dirty="0"/>
              <a:t>，表项为</a:t>
            </a:r>
            <a:r>
              <a:rPr lang="en-US" altLang="zh-CN" sz="2200" b="1" dirty="0"/>
              <a:t>8</a:t>
            </a:r>
            <a:r>
              <a:rPr lang="zh-CN" altLang="en-US" sz="2200" b="1" dirty="0"/>
              <a:t>或</a:t>
            </a:r>
            <a:r>
              <a:rPr lang="en-US" altLang="zh-CN" sz="2200" b="1" dirty="0"/>
              <a:t>16</a:t>
            </a:r>
            <a:r>
              <a:rPr lang="zh-CN" altLang="en-US" sz="2200" b="1" dirty="0"/>
              <a:t>个，用于缓存经常访问的分支指令的分支跳转历史统计信息。</a:t>
            </a:r>
            <a:endParaRPr lang="en-US" altLang="zh-CN" sz="2200" b="1" dirty="0"/>
          </a:p>
          <a:p>
            <a:pPr eaLnBrk="1" hangingPunct="1"/>
            <a:endParaRPr lang="en-US" altLang="zh-CN" sz="2200" b="1" dirty="0"/>
          </a:p>
          <a:p>
            <a:pPr eaLnBrk="1" hangingPunct="1"/>
            <a:r>
              <a:rPr lang="zh-CN" altLang="en-US" sz="2200" b="1" dirty="0"/>
              <a:t>动态分支预测以分支指令地址为关键字，在</a:t>
            </a:r>
            <a:r>
              <a:rPr lang="en-US" altLang="zh-CN" sz="2200" b="1" dirty="0"/>
              <a:t>BTB</a:t>
            </a:r>
            <a:r>
              <a:rPr lang="zh-CN" altLang="en-US" sz="2200" b="1" dirty="0"/>
              <a:t>表中进行全相联并发比较：</a:t>
            </a:r>
            <a:endParaRPr lang="en-US" altLang="zh-CN" sz="2200" b="1" dirty="0"/>
          </a:p>
          <a:p>
            <a:pPr lvl="1" eaLnBrk="1" hangingPunct="1"/>
            <a:r>
              <a:rPr lang="zh-CN" altLang="en-US" sz="2000" b="1" dirty="0"/>
              <a:t>如果数据缺失（</a:t>
            </a:r>
            <a:r>
              <a:rPr lang="zh-CN" altLang="en-US" sz="2000" b="1" dirty="0">
                <a:solidFill>
                  <a:srgbClr val="FF0000"/>
                </a:solidFill>
              </a:rPr>
              <a:t>不命中</a:t>
            </a:r>
            <a:r>
              <a:rPr lang="zh-CN" altLang="en-US" sz="2000" b="1" dirty="0"/>
              <a:t>），表示当前分支指令不在</a:t>
            </a:r>
            <a:r>
              <a:rPr lang="en-US" altLang="zh-CN" sz="2000" b="1" dirty="0"/>
              <a:t>BTB</a:t>
            </a:r>
            <a:r>
              <a:rPr lang="zh-CN" altLang="en-US" sz="2000" b="1" dirty="0"/>
              <a:t>表中，需要将该分支指令的相关信息载入，并设置合适的</a:t>
            </a:r>
            <a:r>
              <a:rPr lang="zh-CN" altLang="en-US" sz="2000" b="1" dirty="0">
                <a:highlight>
                  <a:srgbClr val="FFFF00"/>
                </a:highlight>
              </a:rPr>
              <a:t>分支预测历史位</a:t>
            </a:r>
            <a:r>
              <a:rPr lang="zh-CN" altLang="en-US" sz="2000" b="1" dirty="0"/>
              <a:t>，以方便后续预测。</a:t>
            </a:r>
            <a:endParaRPr lang="en-US" altLang="zh-CN" sz="2000" b="1" dirty="0"/>
          </a:p>
          <a:p>
            <a:pPr lvl="1" eaLnBrk="1" hangingPunct="1"/>
            <a:endParaRPr lang="en-US" altLang="zh-CN" sz="2000" b="1" dirty="0"/>
          </a:p>
          <a:p>
            <a:pPr lvl="1" eaLnBrk="1" hangingPunct="1"/>
            <a:r>
              <a:rPr lang="zh-CN" altLang="en-US" sz="2000" b="1" dirty="0"/>
              <a:t>如果数据</a:t>
            </a:r>
            <a:r>
              <a:rPr lang="zh-CN" altLang="en-US" sz="2000" b="1" dirty="0">
                <a:solidFill>
                  <a:srgbClr val="FF0000"/>
                </a:solidFill>
              </a:rPr>
              <a:t>命中</a:t>
            </a:r>
            <a:r>
              <a:rPr lang="zh-CN" altLang="en-US" sz="2000" b="1" dirty="0"/>
              <a:t>，表明当前分支指令历史分支信息已存放在</a:t>
            </a:r>
            <a:r>
              <a:rPr lang="en-US" altLang="zh-CN" sz="2000" b="1" dirty="0"/>
              <a:t>BTB</a:t>
            </a:r>
            <a:r>
              <a:rPr lang="zh-CN" altLang="en-US" sz="2000" b="1" dirty="0"/>
              <a:t>表中，此时需要根据本次分支是否发生跳转的信息，调整对应表项中的分支预测历史位，以提高预测准确率，并且处理与淘汰相关的置换标记信息。</a:t>
            </a:r>
            <a:endParaRPr lang="en-US" altLang="zh-CN" sz="18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aphicFrame>
        <p:nvGraphicFramePr>
          <p:cNvPr id="2" name="表格 16">
            <a:extLst>
              <a:ext uri="{FF2B5EF4-FFF2-40B4-BE49-F238E27FC236}">
                <a16:creationId xmlns:a16="http://schemas.microsoft.com/office/drawing/2014/main" id="{D0BD9585-D0C0-D05B-2071-E32579AA7258}"/>
              </a:ext>
            </a:extLst>
          </p:cNvPr>
          <p:cNvGraphicFramePr>
            <a:graphicFrameLocks noGrp="1"/>
          </p:cNvGraphicFramePr>
          <p:nvPr>
            <p:extLst>
              <p:ext uri="{D42A27DB-BD31-4B8C-83A1-F6EECF244321}">
                <p14:modId xmlns:p14="http://schemas.microsoft.com/office/powerpoint/2010/main" val="3645172948"/>
              </p:ext>
            </p:extLst>
          </p:nvPr>
        </p:nvGraphicFramePr>
        <p:xfrm>
          <a:off x="971599" y="4616152"/>
          <a:ext cx="7560841" cy="1981200"/>
        </p:xfrm>
        <a:graphic>
          <a:graphicData uri="http://schemas.openxmlformats.org/drawingml/2006/table">
            <a:tbl>
              <a:tblPr firstRow="1" bandRow="1">
                <a:tableStyleId>{5C22544A-7EE6-4342-B048-85BDC9FD1C3A}</a:tableStyleId>
              </a:tblPr>
              <a:tblGrid>
                <a:gridCol w="819846">
                  <a:extLst>
                    <a:ext uri="{9D8B030D-6E8A-4147-A177-3AD203B41FA5}">
                      <a16:colId xmlns:a16="http://schemas.microsoft.com/office/drawing/2014/main" val="1275072387"/>
                    </a:ext>
                  </a:extLst>
                </a:gridCol>
                <a:gridCol w="1275324">
                  <a:extLst>
                    <a:ext uri="{9D8B030D-6E8A-4147-A177-3AD203B41FA5}">
                      <a16:colId xmlns:a16="http://schemas.microsoft.com/office/drawing/2014/main" val="2769827552"/>
                    </a:ext>
                  </a:extLst>
                </a:gridCol>
                <a:gridCol w="1685249">
                  <a:extLst>
                    <a:ext uri="{9D8B030D-6E8A-4147-A177-3AD203B41FA5}">
                      <a16:colId xmlns:a16="http://schemas.microsoft.com/office/drawing/2014/main" val="2901351190"/>
                    </a:ext>
                  </a:extLst>
                </a:gridCol>
                <a:gridCol w="1311575">
                  <a:extLst>
                    <a:ext uri="{9D8B030D-6E8A-4147-A177-3AD203B41FA5}">
                      <a16:colId xmlns:a16="http://schemas.microsoft.com/office/drawing/2014/main" val="3574672864"/>
                    </a:ext>
                  </a:extLst>
                </a:gridCol>
                <a:gridCol w="1311575">
                  <a:extLst>
                    <a:ext uri="{9D8B030D-6E8A-4147-A177-3AD203B41FA5}">
                      <a16:colId xmlns:a16="http://schemas.microsoft.com/office/drawing/2014/main" val="1703836720"/>
                    </a:ext>
                  </a:extLst>
                </a:gridCol>
                <a:gridCol w="1157272">
                  <a:extLst>
                    <a:ext uri="{9D8B030D-6E8A-4147-A177-3AD203B41FA5}">
                      <a16:colId xmlns:a16="http://schemas.microsoft.com/office/drawing/2014/main" val="1070083434"/>
                    </a:ext>
                  </a:extLst>
                </a:gridCol>
              </a:tblGrid>
              <a:tr h="253157">
                <a:tc>
                  <a:txBody>
                    <a:bodyPr/>
                    <a:lstStyle/>
                    <a:p>
                      <a:pPr algn="ctr"/>
                      <a:r>
                        <a:rPr lang="zh-CN" altLang="en-US" sz="1200" b="1" dirty="0">
                          <a:solidFill>
                            <a:schemeClr val="bg1"/>
                          </a:solidFill>
                        </a:rPr>
                        <a:t>序号</a:t>
                      </a:r>
                    </a:p>
                  </a:txBody>
                  <a:tcPr/>
                </a:tc>
                <a:tc>
                  <a:txBody>
                    <a:bodyPr/>
                    <a:lstStyle/>
                    <a:p>
                      <a:pPr algn="ctr"/>
                      <a:r>
                        <a:rPr lang="en-US" altLang="zh-CN" sz="1200" b="1" dirty="0">
                          <a:solidFill>
                            <a:schemeClr val="bg1"/>
                          </a:solidFill>
                        </a:rPr>
                        <a:t>valid</a:t>
                      </a:r>
                      <a:endParaRPr lang="zh-CN" altLang="en-US" sz="1200" b="1" dirty="0">
                        <a:solidFill>
                          <a:schemeClr val="bg1"/>
                        </a:solidFill>
                      </a:endParaRPr>
                    </a:p>
                  </a:txBody>
                  <a:tcPr/>
                </a:tc>
                <a:tc>
                  <a:txBody>
                    <a:bodyPr/>
                    <a:lstStyle/>
                    <a:p>
                      <a:pPr algn="ctr"/>
                      <a:r>
                        <a:rPr lang="zh-CN" altLang="en-US" sz="1200" b="1" dirty="0">
                          <a:solidFill>
                            <a:schemeClr val="bg1"/>
                          </a:solidFill>
                        </a:rPr>
                        <a:t>分支指令地址</a:t>
                      </a:r>
                    </a:p>
                  </a:txBody>
                  <a:tcPr/>
                </a:tc>
                <a:tc>
                  <a:txBody>
                    <a:bodyPr/>
                    <a:lstStyle/>
                    <a:p>
                      <a:pPr algn="ctr"/>
                      <a:r>
                        <a:rPr lang="zh-CN" altLang="en-US" sz="1200" b="1" dirty="0">
                          <a:solidFill>
                            <a:schemeClr val="bg1"/>
                          </a:solidFill>
                        </a:rPr>
                        <a:t>分支目标地址</a:t>
                      </a:r>
                    </a:p>
                  </a:txBody>
                  <a:tcPr/>
                </a:tc>
                <a:tc>
                  <a:txBody>
                    <a:bodyPr/>
                    <a:lstStyle/>
                    <a:p>
                      <a:pPr algn="ctr"/>
                      <a:r>
                        <a:rPr lang="zh-CN" altLang="en-US" sz="1200" b="1" dirty="0">
                          <a:solidFill>
                            <a:schemeClr val="bg1"/>
                          </a:solidFill>
                        </a:rPr>
                        <a:t>分支预测历史位</a:t>
                      </a:r>
                    </a:p>
                  </a:txBody>
                  <a:tcPr/>
                </a:tc>
                <a:tc>
                  <a:txBody>
                    <a:bodyPr/>
                    <a:lstStyle/>
                    <a:p>
                      <a:pPr algn="ctr"/>
                      <a:r>
                        <a:rPr lang="zh-CN" altLang="en-US" sz="1200" b="1" dirty="0">
                          <a:solidFill>
                            <a:schemeClr val="bg1"/>
                          </a:solidFill>
                        </a:rPr>
                        <a:t>置换标记</a:t>
                      </a: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a:solidFill>
                            <a:schemeClr val="tx1"/>
                          </a:solidFill>
                        </a:rPr>
                        <a:t>1</a:t>
                      </a:r>
                      <a:r>
                        <a:rPr lang="zh-CN" altLang="en-US" sz="800" b="1" dirty="0">
                          <a:solidFill>
                            <a:schemeClr val="tx1"/>
                          </a:solidFill>
                        </a:rPr>
                        <a:t>（高电平有效）</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11</a:t>
                      </a:r>
                      <a:r>
                        <a:rPr lang="zh-CN" altLang="en-US" sz="800" b="1" dirty="0">
                          <a:solidFill>
                            <a:schemeClr val="tx1"/>
                          </a:solidFill>
                        </a:rPr>
                        <a:t>预测跳转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10</a:t>
                      </a:r>
                      <a:r>
                        <a:rPr lang="zh-CN" altLang="en-US" sz="800" b="1" dirty="0">
                          <a:solidFill>
                            <a:schemeClr val="tx1"/>
                          </a:solidFill>
                        </a:rPr>
                        <a:t>预测跳转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01</a:t>
                      </a:r>
                      <a:r>
                        <a:rPr lang="zh-CN" altLang="en-US" sz="800" b="1" dirty="0">
                          <a:solidFill>
                            <a:schemeClr val="tx1"/>
                          </a:solidFill>
                        </a:rPr>
                        <a:t>预测不跳转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00</a:t>
                      </a:r>
                      <a:r>
                        <a:rPr lang="zh-CN" altLang="en-US" sz="800" b="1" dirty="0">
                          <a:solidFill>
                            <a:schemeClr val="tx1"/>
                          </a:solidFill>
                        </a:rPr>
                        <a:t>预测不跳转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solidFill>
                            <a:schemeClr val="tx1"/>
                          </a:solidFill>
                        </a:rPr>
                        <a:t>0</a:t>
                      </a:r>
                      <a:r>
                        <a:rPr lang="zh-CN" altLang="en-US" sz="800" b="1" dirty="0">
                          <a:solidFill>
                            <a:schemeClr val="tx1"/>
                          </a:solidFill>
                        </a:rPr>
                        <a:t>（无效）</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1388522585"/>
                  </a:ext>
                </a:extLst>
              </a:tr>
              <a:tr h="196900">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87578254"/>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2179693198"/>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151962746"/>
                  </a:ext>
                </a:extLst>
              </a:tr>
            </a:tbl>
          </a:graphicData>
        </a:graphic>
      </p:graphicFrame>
      <p:sp>
        <p:nvSpPr>
          <p:cNvPr id="4" name="文本框 3">
            <a:extLst>
              <a:ext uri="{FF2B5EF4-FFF2-40B4-BE49-F238E27FC236}">
                <a16:creationId xmlns:a16="http://schemas.microsoft.com/office/drawing/2014/main" id="{333437A3-7794-BFCB-F8B7-6DA38A249A25}"/>
              </a:ext>
            </a:extLst>
          </p:cNvPr>
          <p:cNvSpPr txBox="1"/>
          <p:nvPr/>
        </p:nvSpPr>
        <p:spPr>
          <a:xfrm>
            <a:off x="3654203" y="4293096"/>
            <a:ext cx="2002279" cy="276999"/>
          </a:xfrm>
          <a:prstGeom prst="rect">
            <a:avLst/>
          </a:prstGeom>
          <a:noFill/>
        </p:spPr>
        <p:txBody>
          <a:bodyPr wrap="none" rtlCol="0">
            <a:spAutoFit/>
          </a:bodyPr>
          <a:lstStyle/>
          <a:p>
            <a:r>
              <a:rPr lang="zh-CN" altLang="en-US" sz="1200" b="1" dirty="0"/>
              <a:t>表</a:t>
            </a:r>
            <a:r>
              <a:rPr lang="en-US" altLang="zh-CN" sz="1200" b="1" dirty="0"/>
              <a:t>7.3    </a:t>
            </a:r>
            <a:r>
              <a:rPr lang="zh-CN" altLang="en-US" sz="1200" b="1" dirty="0"/>
              <a:t>分支历史表</a:t>
            </a:r>
            <a:r>
              <a:rPr lang="en-US" altLang="zh-CN" sz="1200" b="1" dirty="0"/>
              <a:t>BTB</a:t>
            </a:r>
            <a:r>
              <a:rPr lang="zh-CN" altLang="en-US" sz="1200" b="1" dirty="0"/>
              <a:t>格式</a:t>
            </a:r>
          </a:p>
        </p:txBody>
      </p:sp>
    </p:spTree>
    <p:extLst>
      <p:ext uri="{BB962C8B-B14F-4D97-AF65-F5344CB8AC3E}">
        <p14:creationId xmlns:p14="http://schemas.microsoft.com/office/powerpoint/2010/main" val="359396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7.1.2  MIPS</a:t>
            </a:r>
            <a:r>
              <a:rPr lang="zh-CN" altLang="en-US" b="1" dirty="0">
                <a:ea typeface="黑体" panose="02010609060101010101" pitchFamily="49" charset="-122"/>
              </a:rPr>
              <a:t>指令流水线</a:t>
            </a:r>
            <a:endParaRPr lang="en-US" altLang="zh-CN" b="1" dirty="0"/>
          </a:p>
          <a:p>
            <a:pPr lvl="1" eaLnBrk="1" hangingPunct="1"/>
            <a:endParaRPr lang="en-US" altLang="zh-CN" sz="800" b="1" dirty="0"/>
          </a:p>
          <a:p>
            <a:pPr lvl="1" eaLnBrk="1" hangingPunct="1"/>
            <a:r>
              <a:rPr lang="zh-CN" altLang="en-US" sz="1600" b="1" dirty="0"/>
              <a:t>可以将</a:t>
            </a:r>
            <a:r>
              <a:rPr lang="en-US" altLang="zh-CN" sz="1600" b="1" dirty="0"/>
              <a:t>MIPS</a:t>
            </a:r>
            <a:r>
              <a:rPr lang="zh-CN" altLang="en-US" sz="1600" b="1" dirty="0"/>
              <a:t>指令的执行过程细分为</a:t>
            </a:r>
            <a:r>
              <a:rPr lang="en-US" altLang="zh-CN" sz="1600" b="1" dirty="0">
                <a:solidFill>
                  <a:srgbClr val="FF0000"/>
                </a:solidFill>
              </a:rPr>
              <a:t>5</a:t>
            </a:r>
            <a:r>
              <a:rPr lang="zh-CN" altLang="en-US" sz="1600" b="1" dirty="0">
                <a:solidFill>
                  <a:srgbClr val="FF0000"/>
                </a:solidFill>
              </a:rPr>
              <a:t>个阶段</a:t>
            </a:r>
            <a:r>
              <a:rPr lang="zh-CN" altLang="en-US" sz="1600" b="1" dirty="0"/>
              <a:t>：</a:t>
            </a:r>
            <a:endParaRPr lang="en-US" altLang="zh-CN" sz="1000" b="1" dirty="0"/>
          </a:p>
          <a:p>
            <a:pPr lvl="2" eaLnBrk="1" hangingPunct="1">
              <a:buFont typeface="+mj-ea"/>
              <a:buAutoNum type="circleNumDbPlain"/>
            </a:pPr>
            <a:r>
              <a:rPr lang="zh-CN" altLang="en-US" sz="1200" b="1" dirty="0"/>
              <a:t>取指（</a:t>
            </a:r>
            <a:r>
              <a:rPr lang="en-US" altLang="zh-CN" sz="1200" b="1" dirty="0"/>
              <a:t>IF</a:t>
            </a:r>
            <a:r>
              <a:rPr lang="zh-CN" altLang="en-US" sz="1200" b="1" dirty="0"/>
              <a:t>）：从指令存储器中取出指令。</a:t>
            </a:r>
            <a:endParaRPr lang="en-US" altLang="zh-CN" sz="1200" b="1" dirty="0"/>
          </a:p>
          <a:p>
            <a:pPr lvl="2" eaLnBrk="1" hangingPunct="1">
              <a:buFont typeface="+mj-ea"/>
              <a:buAutoNum type="circleNumDbPlain"/>
            </a:pPr>
            <a:r>
              <a:rPr lang="zh-CN" altLang="en-US" sz="1200" b="1" dirty="0"/>
              <a:t>译码（</a:t>
            </a:r>
            <a:r>
              <a:rPr lang="en-US" altLang="zh-CN" sz="1200" b="1" dirty="0"/>
              <a:t>ID</a:t>
            </a:r>
            <a:r>
              <a:rPr lang="zh-CN" altLang="en-US" sz="1200" b="1" dirty="0"/>
              <a:t>）：对指令进行译码，并从寄存器堆中取操作数。</a:t>
            </a:r>
            <a:endParaRPr lang="en-US" altLang="zh-CN" sz="1200" b="1" dirty="0"/>
          </a:p>
          <a:p>
            <a:pPr lvl="2" eaLnBrk="1" hangingPunct="1">
              <a:buFont typeface="+mj-ea"/>
              <a:buAutoNum type="circleNumDbPlain"/>
            </a:pPr>
            <a:r>
              <a:rPr lang="zh-CN" altLang="en-US" sz="1200" b="1" dirty="0"/>
              <a:t>执行（</a:t>
            </a:r>
            <a:r>
              <a:rPr lang="en-US" altLang="zh-CN" sz="1200" b="1" dirty="0"/>
              <a:t>EX</a:t>
            </a:r>
            <a:r>
              <a:rPr lang="zh-CN" altLang="en-US" sz="1200" b="1" dirty="0"/>
              <a:t>）：执行运算操作或计算地址。</a:t>
            </a:r>
            <a:endParaRPr lang="en-US" altLang="zh-CN" sz="1200" b="1" dirty="0"/>
          </a:p>
          <a:p>
            <a:pPr lvl="2" eaLnBrk="1" hangingPunct="1">
              <a:buFont typeface="+mj-ea"/>
              <a:buAutoNum type="circleNumDbPlain"/>
            </a:pPr>
            <a:r>
              <a:rPr lang="zh-CN" altLang="en-US" sz="1200" b="1" dirty="0"/>
              <a:t>访存（</a:t>
            </a:r>
            <a:r>
              <a:rPr lang="en-US" altLang="zh-CN" sz="1200" b="1" dirty="0"/>
              <a:t>MEM</a:t>
            </a:r>
            <a:r>
              <a:rPr lang="zh-CN" altLang="en-US" sz="1200" b="1" dirty="0"/>
              <a:t>）：对存储器进行读写操作。</a:t>
            </a:r>
            <a:endParaRPr lang="en-US" altLang="zh-CN" sz="1200" b="1" dirty="0"/>
          </a:p>
          <a:p>
            <a:pPr lvl="2" eaLnBrk="1" hangingPunct="1">
              <a:buFont typeface="+mj-ea"/>
              <a:buAutoNum type="circleNumDbPlain"/>
            </a:pPr>
            <a:r>
              <a:rPr lang="zh-CN" altLang="en-US" sz="1200" b="1" dirty="0"/>
              <a:t>写回（</a:t>
            </a:r>
            <a:r>
              <a:rPr lang="en-US" altLang="zh-CN" sz="1200" b="1" dirty="0"/>
              <a:t>WB</a:t>
            </a:r>
            <a:r>
              <a:rPr lang="zh-CN" altLang="en-US" sz="1200" b="1" dirty="0"/>
              <a:t>）：将指令执行结果写回寄存器堆。</a:t>
            </a:r>
            <a:endParaRPr lang="en-US" altLang="zh-CN" sz="1050" b="1" dirty="0"/>
          </a:p>
          <a:p>
            <a:pPr lvl="1" eaLnBrk="1" hangingPunct="1"/>
            <a:endParaRPr lang="en-US" altLang="zh-CN" sz="1000" b="1" dirty="0"/>
          </a:p>
          <a:p>
            <a:pPr lvl="1" eaLnBrk="1" hangingPunct="1"/>
            <a:r>
              <a:rPr lang="zh-CN" altLang="en-US" sz="1600" b="1" dirty="0"/>
              <a:t>图</a:t>
            </a:r>
            <a:r>
              <a:rPr lang="en-US" altLang="zh-CN" sz="1600" b="1" dirty="0"/>
              <a:t>7.1</a:t>
            </a:r>
            <a:r>
              <a:rPr lang="zh-CN" altLang="en-US" sz="1600" b="1" dirty="0"/>
              <a:t>：单周期</a:t>
            </a:r>
            <a:r>
              <a:rPr lang="en-US" altLang="zh-CN" sz="1600" b="1" dirty="0"/>
              <a:t>MIPS CPU</a:t>
            </a:r>
            <a:r>
              <a:rPr lang="zh-CN" altLang="en-US" sz="1600" b="1" dirty="0"/>
              <a:t>逻辑架构</a:t>
            </a:r>
            <a:endParaRPr lang="en-US" altLang="zh-CN" sz="1100" b="1" dirty="0"/>
          </a:p>
          <a:p>
            <a:pPr lvl="2" eaLnBrk="1" hangingPunct="1"/>
            <a:r>
              <a:rPr lang="en-US" altLang="zh-CN" sz="1200" b="1" dirty="0" err="1"/>
              <a:t>T</a:t>
            </a:r>
            <a:r>
              <a:rPr lang="en-US" altLang="zh-CN" sz="1200" b="1" baseline="-25000" dirty="0" err="1"/>
              <a:t>total</a:t>
            </a:r>
            <a:r>
              <a:rPr lang="zh-CN" altLang="en-US" sz="1200" b="1" dirty="0"/>
              <a:t>：</a:t>
            </a:r>
            <a:r>
              <a:rPr lang="en-US" altLang="zh-CN" sz="1200" b="1" dirty="0"/>
              <a:t>5</a:t>
            </a:r>
            <a:r>
              <a:rPr lang="zh-CN" altLang="en-US" sz="1200" b="1" dirty="0"/>
              <a:t>个阶段的延迟总和。</a:t>
            </a:r>
            <a:endParaRPr lang="en-US" altLang="zh-CN" sz="1050" b="1" dirty="0"/>
          </a:p>
          <a:p>
            <a:pPr lvl="2" eaLnBrk="1" hangingPunct="1"/>
            <a:endParaRPr lang="en-US" altLang="zh-CN" sz="1000" b="1" dirty="0"/>
          </a:p>
          <a:p>
            <a:pPr lvl="1" eaLnBrk="1" hangingPunct="1"/>
            <a:r>
              <a:rPr lang="zh-CN" altLang="en-US" sz="1600" b="1" dirty="0"/>
              <a:t>图</a:t>
            </a:r>
            <a:r>
              <a:rPr lang="en-US" altLang="zh-CN" sz="1600" b="1" dirty="0"/>
              <a:t>7.2</a:t>
            </a:r>
            <a:r>
              <a:rPr lang="zh-CN" altLang="en-US" sz="1600" b="1" dirty="0"/>
              <a:t>：</a:t>
            </a:r>
            <a:r>
              <a:rPr lang="en-US" altLang="zh-CN" sz="1600" b="1" dirty="0"/>
              <a:t>MIPS</a:t>
            </a:r>
            <a:r>
              <a:rPr lang="zh-CN" altLang="en-US" sz="1600" b="1" dirty="0"/>
              <a:t>指令流水线逻辑架构</a:t>
            </a:r>
            <a:endParaRPr lang="en-US" altLang="zh-CN" sz="1100" b="1" dirty="0"/>
          </a:p>
          <a:p>
            <a:pPr lvl="2" eaLnBrk="1" hangingPunct="1"/>
            <a:r>
              <a:rPr lang="zh-CN" altLang="en-US" sz="1200" b="1" dirty="0"/>
              <a:t>在图</a:t>
            </a:r>
            <a:r>
              <a:rPr lang="en-US" altLang="zh-CN" sz="1200" b="1" dirty="0"/>
              <a:t>7.1</a:t>
            </a:r>
            <a:r>
              <a:rPr lang="zh-CN" altLang="en-US" sz="1200" b="1" dirty="0"/>
              <a:t>基础上</a:t>
            </a:r>
            <a:r>
              <a:rPr lang="zh-CN" altLang="en-US" sz="1200" b="1" dirty="0">
                <a:solidFill>
                  <a:srgbClr val="FF0000"/>
                </a:solidFill>
              </a:rPr>
              <a:t>增加</a:t>
            </a:r>
            <a:r>
              <a:rPr lang="en-US" altLang="zh-CN" sz="1200" b="1" dirty="0">
                <a:solidFill>
                  <a:srgbClr val="FF0000"/>
                </a:solidFill>
              </a:rPr>
              <a:t>4</a:t>
            </a:r>
            <a:r>
              <a:rPr lang="zh-CN" altLang="en-US" sz="1200" b="1" dirty="0">
                <a:solidFill>
                  <a:srgbClr val="FF0000"/>
                </a:solidFill>
              </a:rPr>
              <a:t>个流水寄存器</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当第</a:t>
            </a:r>
            <a:r>
              <a:rPr lang="en-US" altLang="zh-CN" sz="1200" b="1" dirty="0"/>
              <a:t>1</a:t>
            </a:r>
            <a:r>
              <a:rPr lang="zh-CN" altLang="en-US" sz="1200" b="1" dirty="0"/>
              <a:t>条指令进入</a:t>
            </a:r>
            <a:r>
              <a:rPr lang="en-US" altLang="zh-CN" sz="1200" b="1" dirty="0"/>
              <a:t>WB</a:t>
            </a:r>
            <a:r>
              <a:rPr lang="zh-CN" altLang="en-US" sz="1200" b="1" dirty="0"/>
              <a:t>段后，流水线各段都包含</a:t>
            </a:r>
            <a:r>
              <a:rPr lang="en-US" altLang="zh-CN" sz="1200" b="1" dirty="0"/>
              <a:t>1</a:t>
            </a:r>
            <a:r>
              <a:rPr lang="zh-CN" altLang="en-US" sz="1200" b="1" dirty="0"/>
              <a:t>条不同的指令，流水线中同时存在</a:t>
            </a:r>
            <a:r>
              <a:rPr lang="en-US" altLang="zh-CN" sz="1200" b="1" dirty="0"/>
              <a:t>5</a:t>
            </a:r>
            <a:r>
              <a:rPr lang="zh-CN" altLang="en-US" sz="1200" b="1" dirty="0"/>
              <a:t>条指令；之后每隔</a:t>
            </a:r>
            <a:r>
              <a:rPr lang="en-US" altLang="zh-CN" sz="1200" b="1" dirty="0"/>
              <a:t>1</a:t>
            </a:r>
            <a:r>
              <a:rPr lang="zh-CN" altLang="en-US" sz="1200" b="1" dirty="0"/>
              <a:t>个时钟周期，都会有</a:t>
            </a:r>
            <a:r>
              <a:rPr lang="en-US" altLang="zh-CN" sz="1200" b="1" dirty="0"/>
              <a:t>1</a:t>
            </a:r>
            <a:r>
              <a:rPr lang="zh-CN" altLang="en-US" sz="1200" b="1" dirty="0"/>
              <a:t>条指令进入流水线，也会有</a:t>
            </a:r>
            <a:r>
              <a:rPr lang="en-US" altLang="zh-CN" sz="1200" b="1" dirty="0"/>
              <a:t>1</a:t>
            </a:r>
            <a:r>
              <a:rPr lang="zh-CN" altLang="en-US" sz="1200" b="1" dirty="0"/>
              <a:t>条指令流出流水线（执行完毕）。</a:t>
            </a:r>
            <a:endParaRPr lang="en-US" altLang="zh-CN" sz="1200" b="1" dirty="0"/>
          </a:p>
          <a:p>
            <a:pPr lvl="2" eaLnBrk="1" hangingPunct="1"/>
            <a:endParaRPr lang="en-US" altLang="zh-CN" sz="800" b="1" dirty="0"/>
          </a:p>
          <a:p>
            <a:pPr lvl="2" eaLnBrk="1" hangingPunct="1"/>
            <a:r>
              <a:rPr lang="en-US" altLang="zh-CN" sz="1200" b="1" dirty="0" err="1"/>
              <a:t>T</a:t>
            </a:r>
            <a:r>
              <a:rPr lang="en-US" altLang="zh-CN" sz="1200" b="1" baseline="-25000" dirty="0" err="1"/>
              <a:t>max</a:t>
            </a:r>
            <a:r>
              <a:rPr lang="zh-CN" altLang="en-US" sz="1200" b="1" dirty="0"/>
              <a:t>：</a:t>
            </a:r>
            <a:r>
              <a:rPr lang="en-US" altLang="zh-CN" sz="1200" b="1" dirty="0"/>
              <a:t>5</a:t>
            </a:r>
            <a:r>
              <a:rPr lang="zh-CN" altLang="en-US" sz="1200" b="1" dirty="0"/>
              <a:t>个功能段中的最大关键延迟；执行</a:t>
            </a:r>
            <a:r>
              <a:rPr lang="en-US" altLang="zh-CN" sz="1200" b="1" dirty="0"/>
              <a:t>n</a:t>
            </a:r>
            <a:r>
              <a:rPr lang="zh-CN" altLang="en-US" sz="1200" b="1" dirty="0"/>
              <a:t>条指令需要的时间：</a:t>
            </a:r>
            <a:r>
              <a:rPr lang="en-US" altLang="zh-CN" sz="1200" b="1" dirty="0"/>
              <a:t>(n+4)</a:t>
            </a:r>
            <a:r>
              <a:rPr lang="en-US" altLang="zh-CN" sz="1200" b="1" dirty="0" err="1"/>
              <a:t>T</a:t>
            </a:r>
            <a:r>
              <a:rPr lang="en-US" altLang="zh-CN" sz="1200" b="1" baseline="-25000" dirty="0" err="1"/>
              <a:t>max</a:t>
            </a:r>
            <a:r>
              <a:rPr lang="zh-CN" altLang="en-US" sz="1200" b="1" dirty="0"/>
              <a:t>；</a:t>
            </a:r>
            <a:r>
              <a:rPr lang="en-US" altLang="zh-CN" sz="1200" b="1" dirty="0"/>
              <a:t>CPI=(n+4)/n</a:t>
            </a:r>
            <a:r>
              <a:rPr lang="zh-CN" altLang="en-US" sz="1200" b="1" dirty="0"/>
              <a:t>，当</a:t>
            </a:r>
            <a:r>
              <a:rPr lang="en-US" altLang="zh-CN" sz="1200" b="1" dirty="0"/>
              <a:t>n</a:t>
            </a:r>
            <a:r>
              <a:rPr lang="zh-CN" altLang="en-US" sz="1200" b="1" dirty="0"/>
              <a:t>较大时，</a:t>
            </a:r>
            <a:r>
              <a:rPr lang="en-US" altLang="zh-CN" sz="1200" b="1" dirty="0"/>
              <a:t>CPI≈1</a:t>
            </a:r>
            <a:r>
              <a:rPr lang="zh-CN" altLang="en-US" sz="1200" b="1" dirty="0"/>
              <a:t>；指令流水线的性能加速比</a:t>
            </a:r>
            <a:r>
              <a:rPr lang="en-US" altLang="zh-CN" sz="1200" b="1" dirty="0"/>
              <a:t>=</a:t>
            </a:r>
            <a:r>
              <a:rPr lang="en-US" altLang="zh-CN" sz="1200" b="1" dirty="0" err="1"/>
              <a:t>T</a:t>
            </a:r>
            <a:r>
              <a:rPr lang="en-US" altLang="zh-CN" sz="1200" b="1" baseline="-25000" dirty="0" err="1"/>
              <a:t>total</a:t>
            </a:r>
            <a:r>
              <a:rPr lang="en-US" altLang="zh-CN" sz="1200" b="1" dirty="0"/>
              <a:t>/</a:t>
            </a:r>
            <a:r>
              <a:rPr lang="en-US" altLang="zh-CN" sz="1200" b="1" dirty="0" err="1"/>
              <a:t>T</a:t>
            </a:r>
            <a:r>
              <a:rPr lang="en-US" altLang="zh-CN" sz="1200" b="1" baseline="-25000" dirty="0" err="1"/>
              <a:t>max</a:t>
            </a:r>
            <a:r>
              <a:rPr lang="zh-CN" altLang="en-US" sz="1200" b="1" dirty="0"/>
              <a:t>。</a:t>
            </a:r>
            <a:endParaRPr lang="en-US" altLang="zh-CN" sz="1050" b="1" dirty="0"/>
          </a:p>
          <a:p>
            <a:pPr lvl="2" eaLnBrk="1" hangingPunct="1"/>
            <a:endParaRPr lang="en-US" altLang="zh-CN" sz="650" b="1" dirty="0"/>
          </a:p>
          <a:p>
            <a:pPr lvl="1" eaLnBrk="1" hangingPunct="1"/>
            <a:endParaRPr lang="en-US" altLang="zh-CN" sz="1800" b="1" dirty="0"/>
          </a:p>
          <a:p>
            <a:pPr lvl="1" eaLnBrk="1" hangingPunct="1"/>
            <a:endParaRPr lang="en-US" altLang="zh-CN" sz="1200" b="1" dirty="0"/>
          </a:p>
          <a:p>
            <a:pPr lvl="1" eaLnBrk="1" hangingPunct="1"/>
            <a:endParaRPr lang="en-US" altLang="zh-CN" sz="1200" b="1" dirty="0"/>
          </a:p>
        </p:txBody>
      </p:sp>
      <p:grpSp>
        <p:nvGrpSpPr>
          <p:cNvPr id="5" name="组合 4">
            <a:extLst>
              <a:ext uri="{FF2B5EF4-FFF2-40B4-BE49-F238E27FC236}">
                <a16:creationId xmlns:a16="http://schemas.microsoft.com/office/drawing/2014/main" id="{E513EB80-AEEE-43C2-0122-64C47360E3DE}"/>
              </a:ext>
            </a:extLst>
          </p:cNvPr>
          <p:cNvGrpSpPr/>
          <p:nvPr/>
        </p:nvGrpSpPr>
        <p:grpSpPr>
          <a:xfrm>
            <a:off x="251520" y="5168225"/>
            <a:ext cx="3888432" cy="1397147"/>
            <a:chOff x="1475656" y="2739653"/>
            <a:chExt cx="5364088" cy="2236905"/>
          </a:xfrm>
        </p:grpSpPr>
        <p:sp>
          <p:nvSpPr>
            <p:cNvPr id="7" name="文本框 6">
              <a:extLst>
                <a:ext uri="{FF2B5EF4-FFF2-40B4-BE49-F238E27FC236}">
                  <a16:creationId xmlns:a16="http://schemas.microsoft.com/office/drawing/2014/main" id="{D1073EA1-4D19-4070-B3F1-AF1BBA252121}"/>
                </a:ext>
              </a:extLst>
            </p:cNvPr>
            <p:cNvSpPr txBox="1"/>
            <p:nvPr/>
          </p:nvSpPr>
          <p:spPr>
            <a:xfrm>
              <a:off x="2568341" y="4699558"/>
              <a:ext cx="2385590" cy="277000"/>
            </a:xfrm>
            <a:prstGeom prst="rect">
              <a:avLst/>
            </a:prstGeom>
            <a:noFill/>
          </p:spPr>
          <p:txBody>
            <a:bodyPr wrap="none" rtlCol="0">
              <a:spAutoFit/>
            </a:bodyPr>
            <a:lstStyle/>
            <a:p>
              <a:r>
                <a:rPr lang="zh-CN" altLang="en-US" sz="1200" b="1" dirty="0"/>
                <a:t>图</a:t>
              </a:r>
              <a:r>
                <a:rPr lang="en-US" altLang="zh-CN" sz="1200" b="1" dirty="0"/>
                <a:t>7.1    </a:t>
              </a:r>
              <a:r>
                <a:rPr lang="zh-CN" altLang="en-US" sz="1200" b="1" dirty="0"/>
                <a:t>单周期</a:t>
              </a:r>
              <a:r>
                <a:rPr lang="en-US" altLang="zh-CN" sz="1200" b="1" dirty="0"/>
                <a:t>MIPS CPU</a:t>
              </a:r>
              <a:r>
                <a:rPr lang="zh-CN" altLang="en-US" sz="1200" b="1" dirty="0"/>
                <a:t>逻辑架构</a:t>
              </a:r>
            </a:p>
          </p:txBody>
        </p:sp>
        <p:pic>
          <p:nvPicPr>
            <p:cNvPr id="3" name="图片 2">
              <a:extLst>
                <a:ext uri="{FF2B5EF4-FFF2-40B4-BE49-F238E27FC236}">
                  <a16:creationId xmlns:a16="http://schemas.microsoft.com/office/drawing/2014/main" id="{E2A38D14-837C-D290-D412-E19621F38085}"/>
                </a:ext>
              </a:extLst>
            </p:cNvPr>
            <p:cNvPicPr>
              <a:picLocks noChangeAspect="1"/>
            </p:cNvPicPr>
            <p:nvPr/>
          </p:nvPicPr>
          <p:blipFill>
            <a:blip r:embed="rId2"/>
            <a:stretch>
              <a:fillRect/>
            </a:stretch>
          </p:blipFill>
          <p:spPr>
            <a:xfrm>
              <a:off x="1475656" y="2739653"/>
              <a:ext cx="5364088" cy="1715560"/>
            </a:xfrm>
            <a:prstGeom prst="rect">
              <a:avLst/>
            </a:prstGeom>
          </p:spPr>
        </p:pic>
      </p:grpSp>
      <p:grpSp>
        <p:nvGrpSpPr>
          <p:cNvPr id="11" name="组合 10">
            <a:extLst>
              <a:ext uri="{FF2B5EF4-FFF2-40B4-BE49-F238E27FC236}">
                <a16:creationId xmlns:a16="http://schemas.microsoft.com/office/drawing/2014/main" id="{D86AA156-EB8F-6DEB-1C75-E7A0C0468106}"/>
              </a:ext>
            </a:extLst>
          </p:cNvPr>
          <p:cNvGrpSpPr/>
          <p:nvPr/>
        </p:nvGrpSpPr>
        <p:grpSpPr>
          <a:xfrm>
            <a:off x="4593021" y="5168225"/>
            <a:ext cx="4402832" cy="1501135"/>
            <a:chOff x="4593021" y="4653136"/>
            <a:chExt cx="4402832" cy="1501135"/>
          </a:xfrm>
        </p:grpSpPr>
        <p:pic>
          <p:nvPicPr>
            <p:cNvPr id="9" name="内容占位符 3">
              <a:extLst>
                <a:ext uri="{FF2B5EF4-FFF2-40B4-BE49-F238E27FC236}">
                  <a16:creationId xmlns:a16="http://schemas.microsoft.com/office/drawing/2014/main" id="{1A849AD4-A7EC-4469-F7DB-83116D205535}"/>
                </a:ext>
              </a:extLst>
            </p:cNvPr>
            <p:cNvPicPr>
              <a:picLocks noChangeAspect="1"/>
            </p:cNvPicPr>
            <p:nvPr/>
          </p:nvPicPr>
          <p:blipFill>
            <a:blip r:embed="rId3"/>
            <a:stretch>
              <a:fillRect/>
            </a:stretch>
          </p:blipFill>
          <p:spPr bwMode="auto">
            <a:xfrm>
              <a:off x="4593021" y="4653136"/>
              <a:ext cx="4402832" cy="103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798BC288-19A8-996D-D349-B6271B1D2070}"/>
                </a:ext>
              </a:extLst>
            </p:cNvPr>
            <p:cNvSpPr txBox="1"/>
            <p:nvPr/>
          </p:nvSpPr>
          <p:spPr>
            <a:xfrm>
              <a:off x="5580112" y="5877272"/>
              <a:ext cx="2393604" cy="276999"/>
            </a:xfrm>
            <a:prstGeom prst="rect">
              <a:avLst/>
            </a:prstGeom>
            <a:noFill/>
          </p:spPr>
          <p:txBody>
            <a:bodyPr wrap="none" rtlCol="0">
              <a:spAutoFit/>
            </a:bodyPr>
            <a:lstStyle/>
            <a:p>
              <a:r>
                <a:rPr lang="zh-CN" altLang="en-US" sz="1200" b="1" dirty="0"/>
                <a:t>图</a:t>
              </a:r>
              <a:r>
                <a:rPr lang="en-US" altLang="zh-CN" sz="1200" b="1" dirty="0"/>
                <a:t>7.2    MIPS</a:t>
              </a:r>
              <a:r>
                <a:rPr lang="zh-CN" altLang="en-US" sz="1200" b="1" dirty="0"/>
                <a:t>指令流水线逻辑架构</a:t>
              </a:r>
            </a:p>
          </p:txBody>
        </p:sp>
      </p:grpSp>
    </p:spTree>
    <p:extLst>
      <p:ext uri="{BB962C8B-B14F-4D97-AF65-F5344CB8AC3E}">
        <p14:creationId xmlns:p14="http://schemas.microsoft.com/office/powerpoint/2010/main" val="3253506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107504" y="188640"/>
            <a:ext cx="8229600" cy="3960440"/>
          </a:xfrm>
        </p:spPr>
        <p:txBody>
          <a:bodyPr rtlCol="0">
            <a:normAutofit/>
          </a:bodyPr>
          <a:lstStyle/>
          <a:p>
            <a:pPr lvl="2" eaLnBrk="1" hangingPunct="1"/>
            <a:r>
              <a:rPr lang="zh-CN" altLang="en-US" sz="1400" b="1" dirty="0">
                <a:solidFill>
                  <a:srgbClr val="FF0000"/>
                </a:solidFill>
              </a:rPr>
              <a:t>分支预测历史位</a:t>
            </a:r>
            <a:r>
              <a:rPr lang="zh-CN" altLang="en-US" sz="1400" b="1" dirty="0"/>
              <a:t>是当前分支指令历史跳转情况的统计信息，是进行分支预测的依据。</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7.29</a:t>
            </a:r>
            <a:r>
              <a:rPr lang="zh-CN" altLang="en-US" sz="1400" b="1" dirty="0"/>
              <a:t>：采用双位分支预测历史位的预测状态转换图。</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pic>
        <p:nvPicPr>
          <p:cNvPr id="2" name="图片 1">
            <a:extLst>
              <a:ext uri="{FF2B5EF4-FFF2-40B4-BE49-F238E27FC236}">
                <a16:creationId xmlns:a16="http://schemas.microsoft.com/office/drawing/2014/main" id="{F39705BD-E4AA-48C3-9CCA-1D3F7F04A877}"/>
              </a:ext>
            </a:extLst>
          </p:cNvPr>
          <p:cNvPicPr>
            <a:picLocks noChangeAspect="1"/>
          </p:cNvPicPr>
          <p:nvPr/>
        </p:nvPicPr>
        <p:blipFill rotWithShape="1">
          <a:blip r:embed="rId2"/>
          <a:srcRect l="11278" b="1766"/>
          <a:stretch/>
        </p:blipFill>
        <p:spPr>
          <a:xfrm>
            <a:off x="1835696" y="2708920"/>
            <a:ext cx="5705450" cy="3528392"/>
          </a:xfrm>
          <a:prstGeom prst="rect">
            <a:avLst/>
          </a:prstGeom>
        </p:spPr>
      </p:pic>
      <p:sp>
        <p:nvSpPr>
          <p:cNvPr id="5" name="矩形 4">
            <a:extLst>
              <a:ext uri="{FF2B5EF4-FFF2-40B4-BE49-F238E27FC236}">
                <a16:creationId xmlns:a16="http://schemas.microsoft.com/office/drawing/2014/main" id="{D2BE1FDD-079F-4CE9-B51B-127A2C05E3C0}"/>
              </a:ext>
            </a:extLst>
          </p:cNvPr>
          <p:cNvSpPr/>
          <p:nvPr/>
        </p:nvSpPr>
        <p:spPr>
          <a:xfrm>
            <a:off x="806896" y="1052736"/>
            <a:ext cx="7869560" cy="1994457"/>
          </a:xfrm>
          <a:prstGeom prst="rect">
            <a:avLst/>
          </a:prstGeom>
        </p:spPr>
        <p:txBody>
          <a:bodyPr wrap="square">
            <a:spAutoFit/>
          </a:bodyPr>
          <a:lstStyle/>
          <a:p>
            <a:pPr>
              <a:lnSpc>
                <a:spcPct val="150000"/>
              </a:lnSpc>
            </a:pPr>
            <a:r>
              <a:rPr lang="zh-CN" altLang="en-US" sz="1400" b="1" dirty="0">
                <a:latin typeface="+mn-lt"/>
                <a:ea typeface="+mn-ea"/>
              </a:rPr>
              <a:t>两位饱和计数器包含四个状态：</a:t>
            </a:r>
            <a:r>
              <a:rPr lang="en-US" altLang="zh-CN" sz="1400" b="1" dirty="0">
                <a:highlight>
                  <a:srgbClr val="FFFF00"/>
                </a:highlight>
                <a:latin typeface="+mn-lt"/>
                <a:ea typeface="+mn-ea"/>
              </a:rPr>
              <a:t>00</a:t>
            </a:r>
            <a:r>
              <a:rPr lang="zh-CN" altLang="en-US" sz="1400" b="1" dirty="0">
                <a:highlight>
                  <a:srgbClr val="FFFF00"/>
                </a:highlight>
                <a:latin typeface="+mn-lt"/>
                <a:ea typeface="+mn-ea"/>
              </a:rPr>
              <a:t>、</a:t>
            </a:r>
            <a:r>
              <a:rPr lang="en-US" altLang="zh-CN" sz="1400" b="1" dirty="0">
                <a:highlight>
                  <a:srgbClr val="FFFF00"/>
                </a:highlight>
                <a:latin typeface="+mn-lt"/>
                <a:ea typeface="+mn-ea"/>
              </a:rPr>
              <a:t>01</a:t>
            </a:r>
            <a:r>
              <a:rPr lang="zh-CN" altLang="en-US" sz="1400" b="1" dirty="0">
                <a:highlight>
                  <a:srgbClr val="FFFF00"/>
                </a:highlight>
                <a:latin typeface="+mn-lt"/>
                <a:ea typeface="+mn-ea"/>
              </a:rPr>
              <a:t>、</a:t>
            </a:r>
            <a:r>
              <a:rPr lang="en-US" altLang="zh-CN" sz="1400" b="1" dirty="0">
                <a:highlight>
                  <a:srgbClr val="FFFF00"/>
                </a:highlight>
                <a:latin typeface="+mn-lt"/>
                <a:ea typeface="+mn-ea"/>
              </a:rPr>
              <a:t>10</a:t>
            </a:r>
            <a:r>
              <a:rPr lang="zh-CN" altLang="en-US" sz="1400" b="1" dirty="0">
                <a:highlight>
                  <a:srgbClr val="FFFF00"/>
                </a:highlight>
                <a:latin typeface="+mn-lt"/>
                <a:ea typeface="+mn-ea"/>
              </a:rPr>
              <a:t>、</a:t>
            </a:r>
            <a:r>
              <a:rPr lang="en-US" altLang="zh-CN" sz="1400" b="1" dirty="0">
                <a:highlight>
                  <a:srgbClr val="FFFF00"/>
                </a:highlight>
                <a:latin typeface="+mn-lt"/>
                <a:ea typeface="+mn-ea"/>
              </a:rPr>
              <a:t>11 </a:t>
            </a:r>
            <a:r>
              <a:rPr lang="zh-CN" altLang="en-US" sz="1400" b="1" dirty="0">
                <a:latin typeface="+mn-lt"/>
                <a:ea typeface="+mn-ea"/>
              </a:rPr>
              <a:t>。其中</a:t>
            </a:r>
            <a:r>
              <a:rPr lang="en-US" altLang="zh-CN" sz="1400" b="1" dirty="0">
                <a:solidFill>
                  <a:srgbClr val="3D3DED"/>
                </a:solidFill>
                <a:latin typeface="+mn-lt"/>
                <a:ea typeface="+mn-ea"/>
              </a:rPr>
              <a:t>00</a:t>
            </a:r>
            <a:r>
              <a:rPr lang="zh-CN" altLang="en-US" sz="1400" b="1" dirty="0">
                <a:solidFill>
                  <a:srgbClr val="3D3DED"/>
                </a:solidFill>
                <a:latin typeface="+mn-lt"/>
                <a:ea typeface="+mn-ea"/>
              </a:rPr>
              <a:t>、</a:t>
            </a:r>
            <a:r>
              <a:rPr lang="en-US" altLang="zh-CN" sz="1400" b="1" dirty="0">
                <a:solidFill>
                  <a:srgbClr val="3D3DED"/>
                </a:solidFill>
                <a:latin typeface="+mn-lt"/>
                <a:ea typeface="+mn-ea"/>
              </a:rPr>
              <a:t>01</a:t>
            </a:r>
            <a:r>
              <a:rPr lang="zh-CN" altLang="en-US" sz="1400" b="1" dirty="0">
                <a:solidFill>
                  <a:srgbClr val="3D3DED"/>
                </a:solidFill>
                <a:latin typeface="+mn-lt"/>
                <a:ea typeface="+mn-ea"/>
              </a:rPr>
              <a:t>表示不跳转</a:t>
            </a:r>
            <a:r>
              <a:rPr lang="zh-CN" altLang="en-US" sz="1400" b="1" dirty="0">
                <a:latin typeface="+mn-lt"/>
                <a:ea typeface="+mn-ea"/>
              </a:rPr>
              <a:t>，</a:t>
            </a:r>
            <a:r>
              <a:rPr lang="en-US" altLang="zh-CN" sz="1400" b="1" dirty="0">
                <a:solidFill>
                  <a:srgbClr val="C00000"/>
                </a:solidFill>
                <a:latin typeface="+mn-lt"/>
                <a:ea typeface="+mn-ea"/>
              </a:rPr>
              <a:t>10</a:t>
            </a:r>
            <a:r>
              <a:rPr lang="zh-CN" altLang="en-US" sz="1400" b="1" dirty="0">
                <a:solidFill>
                  <a:srgbClr val="C00000"/>
                </a:solidFill>
                <a:latin typeface="+mn-lt"/>
                <a:ea typeface="+mn-ea"/>
              </a:rPr>
              <a:t>、</a:t>
            </a:r>
            <a:r>
              <a:rPr lang="en-US" altLang="zh-CN" sz="1400" b="1" dirty="0">
                <a:solidFill>
                  <a:srgbClr val="C00000"/>
                </a:solidFill>
                <a:latin typeface="+mn-lt"/>
                <a:ea typeface="+mn-ea"/>
              </a:rPr>
              <a:t>11</a:t>
            </a:r>
            <a:r>
              <a:rPr lang="zh-CN" altLang="en-US" sz="1400" b="1" dirty="0">
                <a:solidFill>
                  <a:srgbClr val="C00000"/>
                </a:solidFill>
                <a:latin typeface="+mn-lt"/>
                <a:ea typeface="+mn-ea"/>
              </a:rPr>
              <a:t>表示跳转</a:t>
            </a:r>
            <a:r>
              <a:rPr lang="zh-CN" altLang="en-US" sz="1400" b="1" dirty="0">
                <a:latin typeface="+mn-lt"/>
                <a:ea typeface="+mn-ea"/>
              </a:rPr>
              <a:t>。</a:t>
            </a:r>
            <a:r>
              <a:rPr lang="en-US" altLang="zh-CN" sz="1400" b="1" dirty="0">
                <a:latin typeface="+mn-lt"/>
                <a:ea typeface="+mn-ea"/>
              </a:rPr>
              <a:t>00</a:t>
            </a:r>
            <a:r>
              <a:rPr lang="zh-CN" altLang="en-US" sz="1400" b="1" dirty="0">
                <a:latin typeface="+mn-lt"/>
                <a:ea typeface="+mn-ea"/>
              </a:rPr>
              <a:t>表示</a:t>
            </a:r>
            <a:r>
              <a:rPr lang="zh-CN" altLang="en-US" sz="1400" b="1" dirty="0">
                <a:highlight>
                  <a:srgbClr val="FFFF00"/>
                </a:highlight>
                <a:latin typeface="+mn-lt"/>
                <a:ea typeface="+mn-ea"/>
              </a:rPr>
              <a:t>强不跳转</a:t>
            </a:r>
            <a:r>
              <a:rPr lang="zh-CN" altLang="en-US" sz="1400" b="1" dirty="0">
                <a:latin typeface="+mn-lt"/>
                <a:ea typeface="+mn-ea"/>
              </a:rPr>
              <a:t>，当计数器处于这个状态，分支预测不跳转，如果预测正确，计数器保持计数值，如果预测错误，那么状态转换成</a:t>
            </a:r>
            <a:r>
              <a:rPr lang="en-US" altLang="zh-CN" sz="1400" b="1" dirty="0">
                <a:latin typeface="+mn-lt"/>
                <a:ea typeface="+mn-ea"/>
              </a:rPr>
              <a:t>01</a:t>
            </a:r>
            <a:r>
              <a:rPr lang="zh-CN" altLang="en-US" sz="1400" b="1" dirty="0">
                <a:latin typeface="+mn-lt"/>
                <a:ea typeface="+mn-ea"/>
              </a:rPr>
              <a:t>，即</a:t>
            </a:r>
            <a:r>
              <a:rPr lang="zh-CN" altLang="en-US" sz="1400" b="1" dirty="0">
                <a:highlight>
                  <a:srgbClr val="FFFF00"/>
                </a:highlight>
                <a:latin typeface="+mn-lt"/>
                <a:ea typeface="+mn-ea"/>
              </a:rPr>
              <a:t>弱不跳转</a:t>
            </a:r>
            <a:r>
              <a:rPr lang="zh-CN" altLang="en-US" sz="1400" b="1" dirty="0">
                <a:latin typeface="+mn-lt"/>
                <a:ea typeface="+mn-ea"/>
              </a:rPr>
              <a:t>，此时仍然预测分支不跳转，如果预测正确，状态转变回</a:t>
            </a:r>
            <a:r>
              <a:rPr lang="en-US" altLang="zh-CN" sz="1400" b="1" dirty="0">
                <a:latin typeface="+mn-lt"/>
                <a:ea typeface="+mn-ea"/>
              </a:rPr>
              <a:t>00</a:t>
            </a:r>
            <a:r>
              <a:rPr lang="zh-CN" altLang="en-US" sz="1400" b="1" dirty="0">
                <a:latin typeface="+mn-lt"/>
                <a:ea typeface="+mn-ea"/>
              </a:rPr>
              <a:t>，如果预测错误，状态转变为</a:t>
            </a:r>
            <a:r>
              <a:rPr lang="zh-CN" altLang="en-US" sz="1400" b="1" dirty="0">
                <a:highlight>
                  <a:srgbClr val="FFFF00"/>
                </a:highlight>
                <a:latin typeface="+mn-lt"/>
                <a:ea typeface="+mn-ea"/>
              </a:rPr>
              <a:t>弱跳转</a:t>
            </a:r>
            <a:r>
              <a:rPr lang="en-US" altLang="zh-CN" sz="1400" b="1" dirty="0">
                <a:highlight>
                  <a:srgbClr val="FFFF00"/>
                </a:highlight>
                <a:latin typeface="+mn-lt"/>
                <a:ea typeface="+mn-ea"/>
              </a:rPr>
              <a:t>10</a:t>
            </a:r>
            <a:r>
              <a:rPr lang="zh-CN" altLang="en-US" sz="1400" b="1" dirty="0">
                <a:latin typeface="+mn-lt"/>
                <a:ea typeface="+mn-ea"/>
              </a:rPr>
              <a:t>。在弱跳转</a:t>
            </a:r>
            <a:r>
              <a:rPr lang="en-US" altLang="zh-CN" sz="1400" b="1" dirty="0">
                <a:latin typeface="+mn-lt"/>
                <a:ea typeface="+mn-ea"/>
              </a:rPr>
              <a:t>10</a:t>
            </a:r>
            <a:r>
              <a:rPr lang="zh-CN" altLang="en-US" sz="1400" b="1" dirty="0">
                <a:latin typeface="+mn-lt"/>
                <a:ea typeface="+mn-ea"/>
              </a:rPr>
              <a:t>的状态下，分支预测跳转，如果预测正确，状态转变为强跳转</a:t>
            </a:r>
            <a:r>
              <a:rPr lang="en-US" altLang="zh-CN" sz="1400" b="1" dirty="0">
                <a:latin typeface="+mn-lt"/>
                <a:ea typeface="+mn-ea"/>
              </a:rPr>
              <a:t>11</a:t>
            </a:r>
            <a:r>
              <a:rPr lang="zh-CN" altLang="en-US" sz="1400" b="1" dirty="0">
                <a:latin typeface="+mn-lt"/>
                <a:ea typeface="+mn-ea"/>
              </a:rPr>
              <a:t>，如果预测错误，状态转变为弱不跳转</a:t>
            </a:r>
            <a:r>
              <a:rPr lang="en-US" altLang="zh-CN" sz="1400" b="1" dirty="0">
                <a:latin typeface="+mn-lt"/>
                <a:ea typeface="+mn-ea"/>
              </a:rPr>
              <a:t>01. </a:t>
            </a:r>
            <a:r>
              <a:rPr lang="zh-CN" altLang="en-US" sz="1400" b="1" dirty="0">
                <a:latin typeface="+mn-lt"/>
                <a:ea typeface="+mn-ea"/>
              </a:rPr>
              <a:t>在强跳转</a:t>
            </a:r>
            <a:r>
              <a:rPr lang="en-US" altLang="zh-CN" sz="1400" b="1" dirty="0">
                <a:latin typeface="+mn-lt"/>
                <a:ea typeface="+mn-ea"/>
              </a:rPr>
              <a:t>11</a:t>
            </a:r>
            <a:r>
              <a:rPr lang="zh-CN" altLang="en-US" sz="1400" b="1" dirty="0">
                <a:latin typeface="+mn-lt"/>
                <a:ea typeface="+mn-ea"/>
              </a:rPr>
              <a:t>的状态下，分支预测跳转，如果预测正确，状态保持不变，如果预测错误，状态转变为</a:t>
            </a:r>
            <a:r>
              <a:rPr lang="zh-CN" altLang="en-US" sz="1400" b="1" dirty="0">
                <a:highlight>
                  <a:srgbClr val="FFFF00"/>
                </a:highlight>
                <a:latin typeface="+mn-lt"/>
                <a:ea typeface="+mn-ea"/>
              </a:rPr>
              <a:t>弱跳转</a:t>
            </a:r>
            <a:r>
              <a:rPr lang="en-US" altLang="zh-CN" sz="1400" b="1" dirty="0">
                <a:latin typeface="+mn-lt"/>
                <a:ea typeface="+mn-ea"/>
              </a:rPr>
              <a:t>10.</a:t>
            </a:r>
            <a:endParaRPr lang="zh-CN" altLang="en-US" sz="1400" b="1" dirty="0">
              <a:latin typeface="+mn-lt"/>
              <a:ea typeface="+mn-ea"/>
            </a:endParaRPr>
          </a:p>
        </p:txBody>
      </p:sp>
    </p:spTree>
    <p:extLst>
      <p:ext uri="{BB962C8B-B14F-4D97-AF65-F5344CB8AC3E}">
        <p14:creationId xmlns:p14="http://schemas.microsoft.com/office/powerpoint/2010/main" val="875264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179512" y="195847"/>
            <a:ext cx="8784976" cy="3233152"/>
          </a:xfrm>
        </p:spPr>
        <p:txBody>
          <a:bodyPr rtlCol="0">
            <a:normAutofit fontScale="92500" lnSpcReduction="20000"/>
          </a:bodyPr>
          <a:lstStyle/>
          <a:p>
            <a:pPr lvl="2" eaLnBrk="1" hangingPunct="1"/>
            <a:r>
              <a:rPr lang="en-US" altLang="zh-CN" sz="1400" b="1" dirty="0"/>
              <a:t>BTB</a:t>
            </a:r>
            <a:r>
              <a:rPr lang="zh-CN" altLang="en-US" sz="1400" b="1" dirty="0"/>
              <a:t>表放在</a:t>
            </a:r>
            <a:r>
              <a:rPr lang="en-US" altLang="zh-CN" sz="1400" b="1" dirty="0"/>
              <a:t>IF</a:t>
            </a:r>
            <a:r>
              <a:rPr lang="zh-CN" altLang="en-US" sz="1400" b="1" dirty="0"/>
              <a:t>段中，利用程序计数器</a:t>
            </a:r>
            <a:r>
              <a:rPr lang="en-US" altLang="zh-CN" sz="1400" b="1" dirty="0"/>
              <a:t>PC</a:t>
            </a:r>
            <a:r>
              <a:rPr lang="zh-CN" altLang="en-US" sz="1400" b="1" dirty="0"/>
              <a:t>值作为关键字进行全相联比较，此过程与取指令操作并发进行，</a:t>
            </a:r>
            <a:r>
              <a:rPr lang="zh-CN" altLang="en-US" sz="1400" b="1" dirty="0">
                <a:solidFill>
                  <a:srgbClr val="FF0000"/>
                </a:solidFill>
              </a:rPr>
              <a:t>不需要取出指令即可进行分支预测</a:t>
            </a:r>
            <a:r>
              <a:rPr lang="zh-CN" altLang="en-US" sz="1400" b="1" dirty="0"/>
              <a:t>。</a:t>
            </a:r>
            <a:endParaRPr lang="en-US" altLang="zh-CN" sz="1400" b="1" dirty="0"/>
          </a:p>
          <a:p>
            <a:pPr lvl="3" eaLnBrk="1" hangingPunct="1"/>
            <a:r>
              <a:rPr lang="zh-CN" altLang="en-US" sz="1200" b="1" dirty="0"/>
              <a:t>如果</a:t>
            </a:r>
            <a:r>
              <a:rPr lang="en-US" altLang="zh-CN" sz="1200" b="1" dirty="0">
                <a:solidFill>
                  <a:srgbClr val="FF0000"/>
                </a:solidFill>
              </a:rPr>
              <a:t>BTB</a:t>
            </a:r>
            <a:r>
              <a:rPr lang="zh-CN" altLang="en-US" sz="1200" b="1" dirty="0">
                <a:solidFill>
                  <a:srgbClr val="FF0000"/>
                </a:solidFill>
              </a:rPr>
              <a:t>表命中</a:t>
            </a:r>
            <a:r>
              <a:rPr lang="zh-CN" altLang="en-US" sz="1200" b="1" dirty="0"/>
              <a:t>，表示当前指令是分支指令，可以根据</a:t>
            </a:r>
            <a:r>
              <a:rPr lang="en-US" altLang="zh-CN" sz="1200" b="1" dirty="0"/>
              <a:t>BTB</a:t>
            </a:r>
            <a:r>
              <a:rPr lang="zh-CN" altLang="en-US" sz="1200" b="1" dirty="0"/>
              <a:t>表中</a:t>
            </a:r>
            <a:r>
              <a:rPr lang="zh-CN" altLang="en-US" sz="1200" b="1" dirty="0">
                <a:highlight>
                  <a:srgbClr val="FFFF00"/>
                </a:highlight>
              </a:rPr>
              <a:t>当前指令的历史预测位</a:t>
            </a:r>
            <a:r>
              <a:rPr lang="zh-CN" altLang="en-US" sz="1200" b="1" dirty="0"/>
              <a:t>，决定下条指令的地址是</a:t>
            </a:r>
            <a:r>
              <a:rPr lang="en-US" altLang="zh-CN" sz="1200" b="1" dirty="0"/>
              <a:t>PC+4</a:t>
            </a:r>
            <a:r>
              <a:rPr lang="zh-CN" altLang="en-US" sz="1200" b="1" dirty="0"/>
              <a:t>还是</a:t>
            </a:r>
            <a:r>
              <a:rPr lang="en-US" altLang="zh-CN" sz="1200" b="1" dirty="0"/>
              <a:t>BTB</a:t>
            </a:r>
            <a:r>
              <a:rPr lang="zh-CN" altLang="en-US" sz="1200" b="1" dirty="0"/>
              <a:t>表中的分支目标地址。</a:t>
            </a:r>
            <a:endParaRPr lang="en-US" altLang="zh-CN" sz="1200" b="1" dirty="0"/>
          </a:p>
          <a:p>
            <a:pPr lvl="3" eaLnBrk="1" hangingPunct="1"/>
            <a:endParaRPr lang="en-US" altLang="zh-CN" sz="1200" b="1" dirty="0"/>
          </a:p>
          <a:p>
            <a:pPr lvl="3" eaLnBrk="1" hangingPunct="1"/>
            <a:r>
              <a:rPr lang="zh-CN" altLang="en-US" sz="1200" b="1" dirty="0"/>
              <a:t>如果</a:t>
            </a:r>
            <a:r>
              <a:rPr lang="en-US" altLang="zh-CN" sz="1200" b="1" dirty="0">
                <a:solidFill>
                  <a:srgbClr val="FF0000"/>
                </a:solidFill>
              </a:rPr>
              <a:t>BTB</a:t>
            </a:r>
            <a:r>
              <a:rPr lang="zh-CN" altLang="en-US" sz="1200" b="1" dirty="0">
                <a:solidFill>
                  <a:srgbClr val="FF0000"/>
                </a:solidFill>
              </a:rPr>
              <a:t>表缺失</a:t>
            </a:r>
            <a:r>
              <a:rPr lang="zh-CN" altLang="en-US" sz="1200" b="1" dirty="0"/>
              <a:t>，表明当前指令</a:t>
            </a:r>
            <a:r>
              <a:rPr lang="zh-CN" altLang="en-US" sz="1200" b="1" dirty="0">
                <a:highlight>
                  <a:srgbClr val="FFFF00"/>
                </a:highlight>
              </a:rPr>
              <a:t>可能不是分支指令</a:t>
            </a:r>
            <a:r>
              <a:rPr lang="zh-CN" altLang="en-US" sz="1200" b="1" dirty="0"/>
              <a:t>，或者是不经常使用的分支指令，则按照</a:t>
            </a:r>
            <a:r>
              <a:rPr lang="en-US" altLang="zh-CN" sz="1200" b="1" dirty="0"/>
              <a:t>PC+4</a:t>
            </a:r>
            <a:r>
              <a:rPr lang="zh-CN" altLang="en-US" sz="1200" b="1" dirty="0"/>
              <a:t>取下条指令。</a:t>
            </a:r>
            <a:endParaRPr lang="en-US" altLang="zh-CN" sz="1200" b="1" dirty="0"/>
          </a:p>
          <a:p>
            <a:pPr lvl="2" eaLnBrk="1" hangingPunct="1"/>
            <a:endParaRPr lang="en-US" altLang="zh-CN" sz="1400" b="1" dirty="0"/>
          </a:p>
          <a:p>
            <a:pPr lvl="2" eaLnBrk="1" hangingPunct="1"/>
            <a:r>
              <a:rPr lang="zh-CN" altLang="en-US" sz="1400" b="1" dirty="0"/>
              <a:t>分支指令在</a:t>
            </a:r>
            <a:r>
              <a:rPr lang="en-US" altLang="zh-CN" sz="1400" b="1" dirty="0"/>
              <a:t>EX</a:t>
            </a:r>
            <a:r>
              <a:rPr lang="zh-CN" altLang="en-US" sz="1400" b="1" dirty="0"/>
              <a:t>段中执行时，如果</a:t>
            </a:r>
            <a:r>
              <a:rPr lang="en-US" altLang="zh-CN" sz="1400" b="1" dirty="0"/>
              <a:t>IF</a:t>
            </a:r>
            <a:r>
              <a:rPr lang="zh-CN" altLang="en-US" sz="1400" b="1" dirty="0"/>
              <a:t>段</a:t>
            </a:r>
            <a:r>
              <a:rPr lang="zh-CN" altLang="en-US" sz="1400" b="1" dirty="0">
                <a:solidFill>
                  <a:srgbClr val="FF0000"/>
                </a:solidFill>
              </a:rPr>
              <a:t>预测正确</a:t>
            </a:r>
            <a:r>
              <a:rPr lang="zh-CN" altLang="en-US" sz="1400" b="1" dirty="0"/>
              <a:t>，指令流水线</a:t>
            </a:r>
            <a:r>
              <a:rPr lang="zh-CN" altLang="en-US" sz="1400" b="1" dirty="0">
                <a:solidFill>
                  <a:srgbClr val="FF0000"/>
                </a:solidFill>
              </a:rPr>
              <a:t>不会停顿</a:t>
            </a:r>
            <a:r>
              <a:rPr lang="zh-CN" altLang="en-US" sz="1400" b="1" dirty="0"/>
              <a:t>；如果</a:t>
            </a:r>
            <a:r>
              <a:rPr lang="zh-CN" altLang="en-US" sz="1400" b="1" dirty="0">
                <a:solidFill>
                  <a:srgbClr val="FF0000"/>
                </a:solidFill>
              </a:rPr>
              <a:t>预测失败</a:t>
            </a:r>
            <a:r>
              <a:rPr lang="zh-CN" altLang="en-US" sz="1400" b="1" dirty="0"/>
              <a:t>，则分支指令在实际执行时，还是应该</a:t>
            </a:r>
            <a:r>
              <a:rPr lang="zh-CN" altLang="en-US" sz="1400" b="1" dirty="0">
                <a:solidFill>
                  <a:srgbClr val="FF0000"/>
                </a:solidFill>
              </a:rPr>
              <a:t>清空误取指令</a:t>
            </a:r>
            <a:r>
              <a:rPr lang="zh-CN" altLang="en-US" sz="1400" b="1" dirty="0"/>
              <a:t>，并重新修正程序计数器</a:t>
            </a:r>
            <a:r>
              <a:rPr lang="en-US" altLang="zh-CN" sz="1400" b="1" dirty="0"/>
              <a:t>PC</a:t>
            </a:r>
            <a:r>
              <a:rPr lang="zh-CN" altLang="en-US" sz="1400" b="1" dirty="0"/>
              <a:t>值，以取出正确的指令。</a:t>
            </a:r>
            <a:endParaRPr lang="en-US" altLang="zh-CN" sz="1400" b="1" dirty="0"/>
          </a:p>
          <a:p>
            <a:pPr lvl="1" eaLnBrk="1" hangingPunct="1"/>
            <a:endParaRPr lang="en-US" altLang="zh-CN" sz="1800" b="1" dirty="0"/>
          </a:p>
          <a:p>
            <a:pPr lvl="1" eaLnBrk="1" hangingPunct="1"/>
            <a:r>
              <a:rPr lang="en-US" altLang="zh-CN" sz="1800" b="1" dirty="0"/>
              <a:t>2</a:t>
            </a:r>
            <a:r>
              <a:rPr lang="zh-CN" altLang="en-US" sz="1800" b="1" dirty="0"/>
              <a:t>、动态分支预测硬件实现</a:t>
            </a:r>
            <a:endParaRPr lang="en-US" altLang="zh-CN" sz="1400" b="1" dirty="0"/>
          </a:p>
          <a:p>
            <a:pPr lvl="2" eaLnBrk="1" hangingPunct="1"/>
            <a:endParaRPr lang="en-US" altLang="zh-CN" sz="800" b="1" dirty="0"/>
          </a:p>
          <a:p>
            <a:pPr lvl="2" eaLnBrk="1" hangingPunct="1"/>
            <a:r>
              <a:rPr lang="en-US" altLang="zh-CN" sz="1400" b="1" dirty="0"/>
              <a:t>BTB</a:t>
            </a:r>
            <a:r>
              <a:rPr lang="zh-CN" altLang="en-US" sz="1400" b="1" dirty="0"/>
              <a:t>表内部是一个全相联的</a:t>
            </a:r>
            <a:r>
              <a:rPr lang="en-US" altLang="zh-CN" sz="1400" b="1" dirty="0"/>
              <a:t>cache</a:t>
            </a:r>
            <a:r>
              <a:rPr lang="zh-CN" altLang="en-US" sz="1400" b="1" dirty="0"/>
              <a:t>，表</a:t>
            </a:r>
            <a:r>
              <a:rPr lang="en-US" altLang="zh-CN" sz="1400" b="1" dirty="0"/>
              <a:t>7.4</a:t>
            </a:r>
            <a:r>
              <a:rPr lang="zh-CN" altLang="en-US" sz="1400" b="1" dirty="0"/>
              <a:t>为</a:t>
            </a:r>
            <a:r>
              <a:rPr lang="en-US" altLang="zh-CN" sz="1400" b="1" dirty="0"/>
              <a:t>BTB</a:t>
            </a:r>
            <a:r>
              <a:rPr lang="zh-CN" altLang="en-US" sz="1400" b="1" dirty="0"/>
              <a:t>表的引脚说明。</a:t>
            </a:r>
            <a:endParaRPr lang="en-US" altLang="zh-CN" sz="1400" b="1" dirty="0"/>
          </a:p>
          <a:p>
            <a:pPr lvl="2" eaLnBrk="1" hangingPunct="1"/>
            <a:r>
              <a:rPr lang="zh-CN" altLang="en-US" sz="1400" b="1" dirty="0"/>
              <a:t>根据对应表项中分支预测历史位的状态确定</a:t>
            </a:r>
            <a:r>
              <a:rPr lang="en-US" altLang="zh-CN" sz="1400" b="1" dirty="0" err="1"/>
              <a:t>PredictJump</a:t>
            </a:r>
            <a:r>
              <a:rPr lang="en-US" altLang="zh-CN" sz="1400" b="1" dirty="0"/>
              <a:t>.</a:t>
            </a:r>
          </a:p>
          <a:p>
            <a:pPr lvl="2" eaLnBrk="1" hangingPunct="1"/>
            <a:r>
              <a:rPr lang="zh-CN" altLang="en-US" sz="1400" b="1" dirty="0"/>
              <a:t>预测历史位</a:t>
            </a:r>
            <a:r>
              <a:rPr lang="en-US" altLang="zh-CN" sz="1400" b="1" dirty="0"/>
              <a:t>10,11</a:t>
            </a:r>
            <a:r>
              <a:rPr lang="zh-CN" altLang="en-US" sz="1400" b="1" dirty="0"/>
              <a:t>时，</a:t>
            </a:r>
            <a:r>
              <a:rPr lang="en-US" altLang="zh-CN" sz="1400" b="1" dirty="0" err="1"/>
              <a:t>PredictJump</a:t>
            </a:r>
            <a:r>
              <a:rPr lang="en-US" altLang="zh-CN" sz="1400" b="1" dirty="0"/>
              <a:t>=1</a:t>
            </a:r>
            <a:r>
              <a:rPr lang="zh-CN" altLang="en-US" sz="1400" b="1" dirty="0"/>
              <a:t>，表示程序要跳转，</a:t>
            </a:r>
            <a:r>
              <a:rPr lang="en-US" altLang="zh-CN" sz="1400" b="1" dirty="0"/>
              <a:t>BTB</a:t>
            </a:r>
            <a:r>
              <a:rPr lang="zh-CN" altLang="en-US" sz="1400" b="1" dirty="0"/>
              <a:t>表给出分支目标地址</a:t>
            </a:r>
            <a:r>
              <a:rPr lang="en-US" altLang="zh-CN" sz="1400" b="1" dirty="0" err="1"/>
              <a:t>JumpAddr</a:t>
            </a:r>
            <a:endParaRPr lang="en-US" altLang="zh-CN" sz="1400" b="1" dirty="0"/>
          </a:p>
          <a:p>
            <a:pPr lvl="2" eaLnBrk="1" hangingPunct="1"/>
            <a:r>
              <a:rPr lang="zh-CN" altLang="en-US" sz="1400" b="1" dirty="0"/>
              <a:t>预测历史位</a:t>
            </a:r>
            <a:r>
              <a:rPr lang="en-US" altLang="zh-CN" sz="1400" b="1" dirty="0"/>
              <a:t>00,01</a:t>
            </a:r>
            <a:r>
              <a:rPr lang="zh-CN" altLang="en-US" sz="1400" b="1" dirty="0"/>
              <a:t>时，</a:t>
            </a:r>
            <a:r>
              <a:rPr lang="en-US" altLang="zh-CN" sz="1400" b="1" dirty="0" err="1"/>
              <a:t>PredictJump</a:t>
            </a:r>
            <a:r>
              <a:rPr lang="en-US" altLang="zh-CN" sz="1400" b="1" dirty="0"/>
              <a:t>=0</a:t>
            </a:r>
            <a:r>
              <a:rPr lang="zh-CN" altLang="en-US" sz="1400" b="1" dirty="0"/>
              <a:t>，表示不跳转，</a:t>
            </a:r>
            <a:r>
              <a:rPr lang="en-US" altLang="zh-CN" sz="1400" b="1" dirty="0"/>
              <a:t>PC+4-&gt;PC</a:t>
            </a:r>
          </a:p>
          <a:p>
            <a:pPr lvl="2" eaLnBrk="1" hangingPunct="1"/>
            <a:endParaRPr lang="en-US" altLang="zh-CN" sz="1400" b="1" dirty="0"/>
          </a:p>
          <a:p>
            <a:pPr lvl="2" eaLnBrk="1" hangingPunct="1"/>
            <a:endParaRPr lang="en-US" altLang="zh-CN" sz="1400" b="1" dirty="0"/>
          </a:p>
          <a:p>
            <a:pPr lvl="2" eaLnBrk="1" hangingPunct="1"/>
            <a:endParaRPr lang="en-US" altLang="zh-CN" sz="1100" b="1" dirty="0"/>
          </a:p>
        </p:txBody>
      </p:sp>
      <p:graphicFrame>
        <p:nvGraphicFramePr>
          <p:cNvPr id="2" name="表格 16">
            <a:extLst>
              <a:ext uri="{FF2B5EF4-FFF2-40B4-BE49-F238E27FC236}">
                <a16:creationId xmlns:a16="http://schemas.microsoft.com/office/drawing/2014/main" id="{2579B326-6F10-8911-2EF1-6E4947B6C147}"/>
              </a:ext>
            </a:extLst>
          </p:cNvPr>
          <p:cNvGraphicFramePr>
            <a:graphicFrameLocks noGrp="1"/>
          </p:cNvGraphicFramePr>
          <p:nvPr>
            <p:extLst>
              <p:ext uri="{D42A27DB-BD31-4B8C-83A1-F6EECF244321}">
                <p14:modId xmlns:p14="http://schemas.microsoft.com/office/powerpoint/2010/main" val="3481258464"/>
              </p:ext>
            </p:extLst>
          </p:nvPr>
        </p:nvGraphicFramePr>
        <p:xfrm>
          <a:off x="431541" y="3870338"/>
          <a:ext cx="8280918" cy="2705799"/>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275072387"/>
                    </a:ext>
                  </a:extLst>
                </a:gridCol>
                <a:gridCol w="1368152">
                  <a:extLst>
                    <a:ext uri="{9D8B030D-6E8A-4147-A177-3AD203B41FA5}">
                      <a16:colId xmlns:a16="http://schemas.microsoft.com/office/drawing/2014/main" val="2769827552"/>
                    </a:ext>
                  </a:extLst>
                </a:gridCol>
                <a:gridCol w="1152128">
                  <a:extLst>
                    <a:ext uri="{9D8B030D-6E8A-4147-A177-3AD203B41FA5}">
                      <a16:colId xmlns:a16="http://schemas.microsoft.com/office/drawing/2014/main" val="2901351190"/>
                    </a:ext>
                  </a:extLst>
                </a:gridCol>
                <a:gridCol w="1152128">
                  <a:extLst>
                    <a:ext uri="{9D8B030D-6E8A-4147-A177-3AD203B41FA5}">
                      <a16:colId xmlns:a16="http://schemas.microsoft.com/office/drawing/2014/main" val="3574672864"/>
                    </a:ext>
                  </a:extLst>
                </a:gridCol>
                <a:gridCol w="3888430">
                  <a:extLst>
                    <a:ext uri="{9D8B030D-6E8A-4147-A177-3AD203B41FA5}">
                      <a16:colId xmlns:a16="http://schemas.microsoft.com/office/drawing/2014/main" val="1703836720"/>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引脚</a:t>
                      </a:r>
                    </a:p>
                  </a:txBody>
                  <a:tcPr/>
                </a:tc>
                <a:tc>
                  <a:txBody>
                    <a:bodyPr/>
                    <a:lstStyle/>
                    <a:p>
                      <a:pPr algn="ctr">
                        <a:lnSpc>
                          <a:spcPct val="150000"/>
                        </a:lnSpc>
                      </a:pPr>
                      <a:r>
                        <a:rPr lang="zh-CN" altLang="en-US" sz="1200" b="1" dirty="0">
                          <a:solidFill>
                            <a:schemeClr val="bg1"/>
                          </a:solidFill>
                        </a:rPr>
                        <a:t>分支指令地址</a:t>
                      </a:r>
                    </a:p>
                  </a:txBody>
                  <a:tcPr/>
                </a:tc>
                <a:tc>
                  <a:txBody>
                    <a:bodyPr/>
                    <a:lstStyle/>
                    <a:p>
                      <a:pPr algn="ctr">
                        <a:lnSpc>
                          <a:spcPct val="150000"/>
                        </a:lnSpc>
                      </a:pPr>
                      <a:r>
                        <a:rPr lang="zh-CN" altLang="en-US" sz="1200" b="1" dirty="0">
                          <a:solidFill>
                            <a:schemeClr val="bg1"/>
                          </a:solidFill>
                        </a:rPr>
                        <a:t>分支目标地址</a:t>
                      </a:r>
                    </a:p>
                  </a:txBody>
                  <a:tcPr/>
                </a:tc>
                <a:tc>
                  <a:txBody>
                    <a:bodyPr/>
                    <a:lstStyle/>
                    <a:p>
                      <a:pPr algn="ctr">
                        <a:lnSpc>
                          <a:spcPct val="150000"/>
                        </a:lnSpc>
                      </a:pPr>
                      <a:r>
                        <a:rPr lang="zh-CN" altLang="en-US" sz="1200" b="1" dirty="0">
                          <a:solidFill>
                            <a:schemeClr val="bg1"/>
                          </a:solidFill>
                        </a:rPr>
                        <a:t>分支预测历史位</a:t>
                      </a: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CLK</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时钟控制信号，</a:t>
                      </a:r>
                      <a:r>
                        <a:rPr lang="en-US" altLang="zh-CN" sz="1000" b="1" dirty="0">
                          <a:solidFill>
                            <a:schemeClr val="tx1"/>
                          </a:solidFill>
                        </a:rPr>
                        <a:t>BTB</a:t>
                      </a:r>
                      <a:r>
                        <a:rPr lang="zh-CN" altLang="en-US" sz="1000" b="1" dirty="0">
                          <a:solidFill>
                            <a:schemeClr val="tx1"/>
                          </a:solidFill>
                        </a:rPr>
                        <a:t>表载入新表项或更新预测位时，需要时钟配合</a:t>
                      </a: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PC</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highlight>
                            <a:srgbClr val="FFFF00"/>
                          </a:highlight>
                        </a:rPr>
                        <a:t>程序计数器地址，是在</a:t>
                      </a:r>
                      <a:r>
                        <a:rPr lang="en-US" altLang="zh-CN" sz="1000" b="1" dirty="0">
                          <a:solidFill>
                            <a:schemeClr val="tx1"/>
                          </a:solidFill>
                          <a:highlight>
                            <a:srgbClr val="FFFF00"/>
                          </a:highlight>
                        </a:rPr>
                        <a:t>BTB</a:t>
                      </a:r>
                      <a:r>
                        <a:rPr lang="zh-CN" altLang="en-US" sz="1000" b="1" dirty="0">
                          <a:solidFill>
                            <a:schemeClr val="tx1"/>
                          </a:solidFill>
                          <a:highlight>
                            <a:srgbClr val="FFFF00"/>
                          </a:highlight>
                        </a:rPr>
                        <a:t>表中全相联查找的关键字</a:t>
                      </a: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000" b="1" dirty="0">
                          <a:solidFill>
                            <a:schemeClr val="tx1"/>
                          </a:solidFill>
                        </a:rPr>
                        <a:t>3</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highlight>
                            <a:srgbClr val="FFFF00"/>
                          </a:highlight>
                        </a:rPr>
                        <a:t>EX.Branch</a:t>
                      </a:r>
                      <a:endParaRPr lang="en-US" altLang="zh-CN" sz="1000" b="1" dirty="0">
                        <a:solidFill>
                          <a:schemeClr val="tx1"/>
                        </a:solidFill>
                        <a:highlight>
                          <a:srgbClr val="FFFF00"/>
                        </a:highlight>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a:t>
                      </a:r>
                      <a:r>
                        <a:rPr lang="zh-CN" altLang="en-US" sz="1000" b="1" dirty="0">
                          <a:solidFill>
                            <a:schemeClr val="tx1"/>
                          </a:solidFill>
                          <a:highlight>
                            <a:srgbClr val="FFFF00"/>
                          </a:highlight>
                        </a:rPr>
                        <a:t>分支指令译码信号</a:t>
                      </a:r>
                      <a:r>
                        <a:rPr lang="zh-CN" altLang="en-US" sz="1000" b="1" dirty="0">
                          <a:solidFill>
                            <a:schemeClr val="tx1"/>
                          </a:solidFill>
                        </a:rPr>
                        <a:t>，只有为</a:t>
                      </a:r>
                      <a:r>
                        <a:rPr lang="en-US" altLang="zh-CN" sz="1000" b="1" dirty="0">
                          <a:solidFill>
                            <a:schemeClr val="tx1"/>
                          </a:solidFill>
                        </a:rPr>
                        <a:t>1</a:t>
                      </a:r>
                      <a:r>
                        <a:rPr lang="zh-CN" altLang="en-US" sz="1000" b="1" dirty="0">
                          <a:solidFill>
                            <a:schemeClr val="tx1"/>
                          </a:solidFill>
                        </a:rPr>
                        <a:t>时，分支指令才会更新</a:t>
                      </a:r>
                      <a:r>
                        <a:rPr lang="en-US" altLang="zh-CN" sz="1000" b="1" dirty="0">
                          <a:solidFill>
                            <a:schemeClr val="tx1"/>
                          </a:solidFill>
                        </a:rPr>
                        <a:t>BTB</a:t>
                      </a:r>
                      <a:r>
                        <a:rPr lang="zh-CN" altLang="en-US" sz="1000" b="1" dirty="0">
                          <a:solidFill>
                            <a:schemeClr val="tx1"/>
                          </a:solidFill>
                        </a:rPr>
                        <a:t>表</a:t>
                      </a:r>
                    </a:p>
                  </a:txBody>
                  <a:tcPr/>
                </a:tc>
                <a:extLst>
                  <a:ext uri="{0D108BD9-81ED-4DB2-BD59-A6C34878D82A}">
                    <a16:rowId xmlns:a16="http://schemas.microsoft.com/office/drawing/2014/main" val="1800194250"/>
                  </a:ext>
                </a:extLst>
              </a:tr>
              <a:tr h="196900">
                <a:tc>
                  <a:txBody>
                    <a:bodyPr/>
                    <a:lstStyle/>
                    <a:p>
                      <a:pPr algn="ctr">
                        <a:lnSpc>
                          <a:spcPct val="150000"/>
                        </a:lnSpc>
                      </a:pPr>
                      <a:r>
                        <a:rPr lang="en-US" altLang="zh-CN" sz="1000" b="1" dirty="0">
                          <a:solidFill>
                            <a:schemeClr val="tx1"/>
                          </a:solidFill>
                        </a:rPr>
                        <a:t>4</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highlight>
                            <a:srgbClr val="FFFF00"/>
                          </a:highlight>
                        </a:rPr>
                        <a:t>EX.BranchTaken</a:t>
                      </a:r>
                      <a:endParaRPr lang="zh-CN" altLang="en-US" sz="1000" b="1" dirty="0">
                        <a:solidFill>
                          <a:schemeClr val="tx1"/>
                        </a:solidFill>
                        <a:highlight>
                          <a:srgbClr val="FFFF00"/>
                        </a:highlight>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决定</a:t>
                      </a:r>
                      <a:r>
                        <a:rPr lang="en-US" altLang="zh-CN" sz="1000" b="1" dirty="0">
                          <a:solidFill>
                            <a:schemeClr val="tx1"/>
                          </a:solidFill>
                          <a:highlight>
                            <a:srgbClr val="FFFF00"/>
                          </a:highlight>
                        </a:rPr>
                        <a:t>EX</a:t>
                      </a:r>
                      <a:r>
                        <a:rPr lang="zh-CN" altLang="en-US" sz="1000" b="1" dirty="0">
                          <a:solidFill>
                            <a:schemeClr val="tx1"/>
                          </a:solidFill>
                          <a:highlight>
                            <a:srgbClr val="FFFF00"/>
                          </a:highlight>
                        </a:rPr>
                        <a:t>段分支指令是否跳转</a:t>
                      </a:r>
                      <a:r>
                        <a:rPr lang="zh-CN" altLang="en-US" sz="1000" b="1" dirty="0">
                          <a:solidFill>
                            <a:schemeClr val="tx1"/>
                          </a:solidFill>
                        </a:rPr>
                        <a:t>，</a:t>
                      </a:r>
                      <a:r>
                        <a:rPr lang="en-US" altLang="zh-CN" sz="1000" b="1" dirty="0">
                          <a:solidFill>
                            <a:schemeClr val="tx1"/>
                          </a:solidFill>
                        </a:rPr>
                        <a:t>1</a:t>
                      </a:r>
                      <a:r>
                        <a:rPr lang="zh-CN" altLang="en-US" sz="1000" b="1" dirty="0">
                          <a:solidFill>
                            <a:schemeClr val="tx1"/>
                          </a:solidFill>
                        </a:rPr>
                        <a:t>为跳转，</a:t>
                      </a:r>
                      <a:r>
                        <a:rPr lang="en-US" altLang="zh-CN" sz="1000" b="1" dirty="0">
                          <a:solidFill>
                            <a:schemeClr val="tx1"/>
                          </a:solidFill>
                        </a:rPr>
                        <a:t>0</a:t>
                      </a:r>
                      <a:r>
                        <a:rPr lang="zh-CN" altLang="en-US" sz="1000" b="1" dirty="0">
                          <a:solidFill>
                            <a:schemeClr val="tx1"/>
                          </a:solidFill>
                        </a:rPr>
                        <a:t>为不跳转</a:t>
                      </a:r>
                    </a:p>
                  </a:txBody>
                  <a:tcPr/>
                </a:tc>
                <a:extLst>
                  <a:ext uri="{0D108BD9-81ED-4DB2-BD59-A6C34878D82A}">
                    <a16:rowId xmlns:a16="http://schemas.microsoft.com/office/drawing/2014/main" val="826750739"/>
                  </a:ext>
                </a:extLst>
              </a:tr>
              <a:tr h="196900">
                <a:tc>
                  <a:txBody>
                    <a:bodyPr/>
                    <a:lstStyle/>
                    <a:p>
                      <a:pPr algn="ctr">
                        <a:lnSpc>
                          <a:spcPct val="150000"/>
                        </a:lnSpc>
                      </a:pPr>
                      <a:r>
                        <a:rPr lang="en-US" altLang="zh-CN" sz="1000" b="1" dirty="0">
                          <a:solidFill>
                            <a:schemeClr val="tx1"/>
                          </a:solidFill>
                        </a:rPr>
                        <a:t>5</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highlight>
                            <a:srgbClr val="FFFF00"/>
                          </a:highlight>
                        </a:rPr>
                        <a:t>EX.PC</a:t>
                      </a:r>
                      <a:endParaRPr lang="zh-CN" altLang="en-US" sz="1000" b="1" dirty="0">
                        <a:solidFill>
                          <a:schemeClr val="tx1"/>
                        </a:solidFill>
                        <a:highlight>
                          <a:srgbClr val="FFFF00"/>
                        </a:highlight>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a:t>
                      </a:r>
                      <a:r>
                        <a:rPr lang="zh-CN" altLang="en-US" sz="1000" b="1" dirty="0">
                          <a:solidFill>
                            <a:schemeClr val="tx1"/>
                          </a:solidFill>
                          <a:highlight>
                            <a:srgbClr val="FFFF00"/>
                          </a:highlight>
                        </a:rPr>
                        <a:t>指令对应的</a:t>
                      </a:r>
                      <a:r>
                        <a:rPr lang="en-US" altLang="zh-CN" sz="1000" b="1" dirty="0">
                          <a:solidFill>
                            <a:schemeClr val="tx1"/>
                          </a:solidFill>
                          <a:highlight>
                            <a:srgbClr val="FFFF00"/>
                          </a:highlight>
                        </a:rPr>
                        <a:t>PC</a:t>
                      </a:r>
                      <a:r>
                        <a:rPr lang="zh-CN" altLang="en-US" sz="1000" b="1" dirty="0">
                          <a:solidFill>
                            <a:schemeClr val="tx1"/>
                          </a:solidFill>
                          <a:highlight>
                            <a:srgbClr val="FFFF00"/>
                          </a:highlight>
                        </a:rPr>
                        <a:t>地址</a:t>
                      </a:r>
                    </a:p>
                  </a:txBody>
                  <a:tcPr/>
                </a:tc>
                <a:extLst>
                  <a:ext uri="{0D108BD9-81ED-4DB2-BD59-A6C34878D82A}">
                    <a16:rowId xmlns:a16="http://schemas.microsoft.com/office/drawing/2014/main" val="1388522585"/>
                  </a:ext>
                </a:extLst>
              </a:tr>
              <a:tr h="196900">
                <a:tc>
                  <a:txBody>
                    <a:bodyPr/>
                    <a:lstStyle/>
                    <a:p>
                      <a:pPr algn="ctr">
                        <a:lnSpc>
                          <a:spcPct val="150000"/>
                        </a:lnSpc>
                      </a:pPr>
                      <a:r>
                        <a:rPr lang="en-US" altLang="zh-CN" sz="1000" b="1" dirty="0">
                          <a:solidFill>
                            <a:schemeClr val="tx1"/>
                          </a:solidFill>
                        </a:rPr>
                        <a:t>6</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highlight>
                            <a:srgbClr val="FFFF00"/>
                          </a:highlight>
                        </a:rPr>
                        <a:t>EX.BranchAddr</a:t>
                      </a:r>
                      <a:endParaRPr lang="zh-CN" altLang="en-US" sz="1000" b="1" dirty="0">
                        <a:solidFill>
                          <a:schemeClr val="tx1"/>
                        </a:solidFill>
                        <a:highlight>
                          <a:srgbClr val="FFFF00"/>
                        </a:highlight>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段分支指令的分支目标地址</a:t>
                      </a:r>
                    </a:p>
                  </a:txBody>
                  <a:tcPr/>
                </a:tc>
                <a:extLst>
                  <a:ext uri="{0D108BD9-81ED-4DB2-BD59-A6C34878D82A}">
                    <a16:rowId xmlns:a16="http://schemas.microsoft.com/office/drawing/2014/main" val="387578254"/>
                  </a:ext>
                </a:extLst>
              </a:tr>
              <a:tr h="196900">
                <a:tc>
                  <a:txBody>
                    <a:bodyPr/>
                    <a:lstStyle/>
                    <a:p>
                      <a:pPr algn="ctr">
                        <a:lnSpc>
                          <a:spcPct val="150000"/>
                        </a:lnSpc>
                      </a:pPr>
                      <a:r>
                        <a:rPr lang="en-US" altLang="zh-CN" sz="1000" b="1" dirty="0">
                          <a:solidFill>
                            <a:schemeClr val="tx1"/>
                          </a:solidFill>
                        </a:rPr>
                        <a:t>7</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Predict.Jump</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输出</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highlight>
                            <a:srgbClr val="FFFF00"/>
                          </a:highlight>
                        </a:rPr>
                        <a:t>预测跳转信息位，向右依次传递给</a:t>
                      </a:r>
                      <a:r>
                        <a:rPr lang="en-US" altLang="zh-CN" sz="1000" b="1" dirty="0">
                          <a:solidFill>
                            <a:schemeClr val="tx1"/>
                          </a:solidFill>
                          <a:highlight>
                            <a:srgbClr val="FFFF00"/>
                          </a:highlight>
                        </a:rPr>
                        <a:t>EX</a:t>
                      </a:r>
                      <a:r>
                        <a:rPr lang="zh-CN" altLang="en-US" sz="1000" b="1" dirty="0">
                          <a:solidFill>
                            <a:schemeClr val="tx1"/>
                          </a:solidFill>
                          <a:highlight>
                            <a:srgbClr val="FFFF00"/>
                          </a:highlight>
                        </a:rPr>
                        <a:t>段，为</a:t>
                      </a:r>
                      <a:r>
                        <a:rPr lang="en-US" altLang="zh-CN" sz="1000" b="1" dirty="0">
                          <a:solidFill>
                            <a:schemeClr val="tx1"/>
                          </a:solidFill>
                          <a:highlight>
                            <a:srgbClr val="FFFF00"/>
                          </a:highlight>
                        </a:rPr>
                        <a:t>1</a:t>
                      </a:r>
                      <a:r>
                        <a:rPr lang="zh-CN" altLang="en-US" sz="1000" b="1" dirty="0">
                          <a:solidFill>
                            <a:schemeClr val="tx1"/>
                          </a:solidFill>
                          <a:highlight>
                            <a:srgbClr val="FFFF00"/>
                          </a:highlight>
                        </a:rPr>
                        <a:t>时表示预测跳转</a:t>
                      </a:r>
                    </a:p>
                  </a:txBody>
                  <a:tcPr/>
                </a:tc>
                <a:extLst>
                  <a:ext uri="{0D108BD9-81ED-4DB2-BD59-A6C34878D82A}">
                    <a16:rowId xmlns:a16="http://schemas.microsoft.com/office/drawing/2014/main" val="2179693198"/>
                  </a:ext>
                </a:extLst>
              </a:tr>
              <a:tr h="196900">
                <a:tc>
                  <a:txBody>
                    <a:bodyPr/>
                    <a:lstStyle/>
                    <a:p>
                      <a:pPr algn="ctr">
                        <a:lnSpc>
                          <a:spcPct val="150000"/>
                        </a:lnSpc>
                      </a:pPr>
                      <a:r>
                        <a:rPr lang="en-US" altLang="zh-CN" sz="1000" b="1" dirty="0">
                          <a:solidFill>
                            <a:schemeClr val="tx1"/>
                          </a:solidFill>
                        </a:rPr>
                        <a:t>8</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JumpAddr</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输出</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预测跳转信息位为</a:t>
                      </a:r>
                      <a:r>
                        <a:rPr lang="en-US" altLang="zh-CN" sz="1000" b="1" dirty="0">
                          <a:solidFill>
                            <a:schemeClr val="tx1"/>
                          </a:solidFill>
                        </a:rPr>
                        <a:t>1</a:t>
                      </a:r>
                      <a:r>
                        <a:rPr lang="zh-CN" altLang="en-US" sz="1000" b="1" dirty="0">
                          <a:solidFill>
                            <a:schemeClr val="tx1"/>
                          </a:solidFill>
                        </a:rPr>
                        <a:t>时，输出跳转指令的分支目标地址</a:t>
                      </a:r>
                    </a:p>
                  </a:txBody>
                  <a:tcPr/>
                </a:tc>
                <a:extLst>
                  <a:ext uri="{0D108BD9-81ED-4DB2-BD59-A6C34878D82A}">
                    <a16:rowId xmlns:a16="http://schemas.microsoft.com/office/drawing/2014/main" val="3151962746"/>
                  </a:ext>
                </a:extLst>
              </a:tr>
            </a:tbl>
          </a:graphicData>
        </a:graphic>
      </p:graphicFrame>
      <p:sp>
        <p:nvSpPr>
          <p:cNvPr id="4" name="文本框 3">
            <a:extLst>
              <a:ext uri="{FF2B5EF4-FFF2-40B4-BE49-F238E27FC236}">
                <a16:creationId xmlns:a16="http://schemas.microsoft.com/office/drawing/2014/main" id="{411766FD-587E-3A54-3BA1-F383B9CC2385}"/>
              </a:ext>
            </a:extLst>
          </p:cNvPr>
          <p:cNvSpPr txBox="1"/>
          <p:nvPr/>
        </p:nvSpPr>
        <p:spPr>
          <a:xfrm>
            <a:off x="2987824" y="3512041"/>
            <a:ext cx="2617833" cy="276999"/>
          </a:xfrm>
          <a:prstGeom prst="rect">
            <a:avLst/>
          </a:prstGeom>
          <a:noFill/>
        </p:spPr>
        <p:txBody>
          <a:bodyPr wrap="none" rtlCol="0">
            <a:spAutoFit/>
          </a:bodyPr>
          <a:lstStyle/>
          <a:p>
            <a:r>
              <a:rPr lang="zh-CN" altLang="en-US" sz="1200" b="1" dirty="0"/>
              <a:t>表</a:t>
            </a:r>
            <a:r>
              <a:rPr lang="en-US" altLang="zh-CN" sz="1200" b="1" dirty="0"/>
              <a:t>7.4    </a:t>
            </a:r>
            <a:r>
              <a:rPr lang="zh-CN" altLang="en-US" sz="1200" b="1" dirty="0"/>
              <a:t>分支历史表</a:t>
            </a:r>
            <a:r>
              <a:rPr lang="en-US" altLang="zh-CN" sz="1200" b="1" dirty="0"/>
              <a:t>BTB</a:t>
            </a:r>
            <a:r>
              <a:rPr lang="zh-CN" altLang="en-US" sz="1200" b="1" dirty="0"/>
              <a:t>逻辑引脚说明</a:t>
            </a:r>
          </a:p>
        </p:txBody>
      </p:sp>
      <p:sp>
        <p:nvSpPr>
          <p:cNvPr id="5" name="对话气泡: 圆角矩形 4">
            <a:extLst>
              <a:ext uri="{FF2B5EF4-FFF2-40B4-BE49-F238E27FC236}">
                <a16:creationId xmlns:a16="http://schemas.microsoft.com/office/drawing/2014/main" id="{6195DA59-9FAB-46A3-928C-40415DDE99A1}"/>
              </a:ext>
            </a:extLst>
          </p:cNvPr>
          <p:cNvSpPr/>
          <p:nvPr/>
        </p:nvSpPr>
        <p:spPr>
          <a:xfrm>
            <a:off x="539552" y="3164057"/>
            <a:ext cx="1399550" cy="602921"/>
          </a:xfrm>
          <a:prstGeom prst="wedgeRoundRectCallout">
            <a:avLst>
              <a:gd name="adj1" fmla="val 26093"/>
              <a:gd name="adj2" fmla="val 1315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C00000"/>
                </a:solidFill>
              </a:rPr>
              <a:t>IF </a:t>
            </a:r>
            <a:r>
              <a:rPr lang="zh-CN" altLang="en-US" sz="1600" dirty="0">
                <a:solidFill>
                  <a:srgbClr val="C00000"/>
                </a:solidFill>
              </a:rPr>
              <a:t>预测</a:t>
            </a:r>
            <a:endParaRPr lang="en-US" altLang="zh-CN" sz="1600" dirty="0">
              <a:solidFill>
                <a:srgbClr val="C00000"/>
              </a:solidFill>
            </a:endParaRPr>
          </a:p>
          <a:p>
            <a:pPr algn="ctr"/>
            <a:r>
              <a:rPr lang="en-US" altLang="zh-CN" sz="1600" dirty="0">
                <a:solidFill>
                  <a:srgbClr val="C00000"/>
                </a:solidFill>
              </a:rPr>
              <a:t>EX</a:t>
            </a:r>
            <a:r>
              <a:rPr lang="zh-CN" altLang="en-US" sz="1600" dirty="0">
                <a:solidFill>
                  <a:srgbClr val="C00000"/>
                </a:solidFill>
              </a:rPr>
              <a:t>更新</a:t>
            </a:r>
          </a:p>
        </p:txBody>
      </p:sp>
    </p:spTree>
    <p:extLst>
      <p:ext uri="{BB962C8B-B14F-4D97-AF65-F5344CB8AC3E}">
        <p14:creationId xmlns:p14="http://schemas.microsoft.com/office/powerpoint/2010/main" val="2176140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3E2D33-EE7A-4C13-9400-E9DC7DDE79C0}"/>
              </a:ext>
            </a:extLst>
          </p:cNvPr>
          <p:cNvSpPr>
            <a:spLocks noGrp="1"/>
          </p:cNvSpPr>
          <p:nvPr>
            <p:ph idx="1"/>
          </p:nvPr>
        </p:nvSpPr>
        <p:spPr>
          <a:xfrm>
            <a:off x="457200" y="332656"/>
            <a:ext cx="8229600" cy="864096"/>
          </a:xfrm>
        </p:spPr>
        <p:txBody>
          <a:bodyPr/>
          <a:lstStyle/>
          <a:p>
            <a:r>
              <a:rPr lang="zh-CN" altLang="en-US" sz="2000" dirty="0"/>
              <a:t>计算机体系结构学习（</a:t>
            </a:r>
            <a:r>
              <a:rPr lang="en-US" altLang="zh-CN" sz="2000" dirty="0"/>
              <a:t>5</a:t>
            </a:r>
            <a:r>
              <a:rPr lang="zh-CN" altLang="en-US" sz="2000" dirty="0"/>
              <a:t>）</a:t>
            </a:r>
            <a:r>
              <a:rPr lang="en-US" altLang="zh-CN" sz="2000" dirty="0"/>
              <a:t>——</a:t>
            </a:r>
            <a:r>
              <a:rPr lang="zh-CN" altLang="en-US" sz="2000" dirty="0"/>
              <a:t>分支预测 </a:t>
            </a:r>
            <a:r>
              <a:rPr lang="en-US" altLang="zh-CN" sz="2000" dirty="0"/>
              <a:t>- </a:t>
            </a:r>
            <a:r>
              <a:rPr lang="zh-CN" altLang="en-US" sz="2000" dirty="0"/>
              <a:t>知乎  </a:t>
            </a:r>
            <a:r>
              <a:rPr lang="en-US" altLang="zh-CN" sz="2000" dirty="0">
                <a:highlight>
                  <a:srgbClr val="FFFF00"/>
                </a:highlight>
              </a:rPr>
              <a:t>https://zhuanlan.zhihu.com/p/561643046</a:t>
            </a:r>
            <a:endParaRPr lang="zh-CN" altLang="en-US" sz="2000" dirty="0">
              <a:highlight>
                <a:srgbClr val="FFFF00"/>
              </a:highlight>
            </a:endParaRPr>
          </a:p>
        </p:txBody>
      </p:sp>
      <p:pic>
        <p:nvPicPr>
          <p:cNvPr id="4" name="图片 3">
            <a:extLst>
              <a:ext uri="{FF2B5EF4-FFF2-40B4-BE49-F238E27FC236}">
                <a16:creationId xmlns:a16="http://schemas.microsoft.com/office/drawing/2014/main" id="{DDD35C2B-E4F6-427C-A1A5-C8A5DC5C18E5}"/>
              </a:ext>
            </a:extLst>
          </p:cNvPr>
          <p:cNvPicPr>
            <a:picLocks noChangeAspect="1"/>
          </p:cNvPicPr>
          <p:nvPr/>
        </p:nvPicPr>
        <p:blipFill>
          <a:blip r:embed="rId2"/>
          <a:stretch>
            <a:fillRect/>
          </a:stretch>
        </p:blipFill>
        <p:spPr>
          <a:xfrm>
            <a:off x="827584" y="1052736"/>
            <a:ext cx="7209145" cy="5601185"/>
          </a:xfrm>
          <a:prstGeom prst="rect">
            <a:avLst/>
          </a:prstGeom>
        </p:spPr>
      </p:pic>
    </p:spTree>
    <p:extLst>
      <p:ext uri="{BB962C8B-B14F-4D97-AF65-F5344CB8AC3E}">
        <p14:creationId xmlns:p14="http://schemas.microsoft.com/office/powerpoint/2010/main" val="1297534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7C5388-8E83-4C13-B168-B6037BEF0B62}"/>
              </a:ext>
            </a:extLst>
          </p:cNvPr>
          <p:cNvSpPr>
            <a:spLocks noGrp="1"/>
          </p:cNvSpPr>
          <p:nvPr>
            <p:ph idx="1"/>
          </p:nvPr>
        </p:nvSpPr>
        <p:spPr>
          <a:xfrm>
            <a:off x="457200" y="260648"/>
            <a:ext cx="8229600" cy="4525963"/>
          </a:xfrm>
        </p:spPr>
        <p:txBody>
          <a:bodyPr/>
          <a:lstStyle/>
          <a:p>
            <a:r>
              <a:rPr lang="zh-CN" altLang="en-US" sz="2400"/>
              <a:t>动态分支预测</a:t>
            </a:r>
            <a:endParaRPr lang="en-US" altLang="zh-CN" sz="2400"/>
          </a:p>
          <a:p>
            <a:pPr lvl="1"/>
            <a:r>
              <a:rPr lang="zh-CN" altLang="en-US" sz="2000"/>
              <a:t>以上一次的跳转情况作为这一次是否跳转的预测。</a:t>
            </a:r>
            <a:endParaRPr lang="zh-CN" altLang="en-US" sz="1600" dirty="0"/>
          </a:p>
        </p:txBody>
      </p:sp>
      <p:pic>
        <p:nvPicPr>
          <p:cNvPr id="6" name="图片 5">
            <a:extLst>
              <a:ext uri="{FF2B5EF4-FFF2-40B4-BE49-F238E27FC236}">
                <a16:creationId xmlns:a16="http://schemas.microsoft.com/office/drawing/2014/main" id="{344D9C2A-742D-4623-A8B3-7AC6AED08C24}"/>
              </a:ext>
            </a:extLst>
          </p:cNvPr>
          <p:cNvPicPr>
            <a:picLocks noChangeAspect="1"/>
          </p:cNvPicPr>
          <p:nvPr/>
        </p:nvPicPr>
        <p:blipFill>
          <a:blip r:embed="rId2"/>
          <a:stretch>
            <a:fillRect/>
          </a:stretch>
        </p:blipFill>
        <p:spPr>
          <a:xfrm>
            <a:off x="1403648" y="1196752"/>
            <a:ext cx="6120680" cy="5211398"/>
          </a:xfrm>
          <a:prstGeom prst="rect">
            <a:avLst/>
          </a:prstGeom>
        </p:spPr>
      </p:pic>
    </p:spTree>
    <p:extLst>
      <p:ext uri="{BB962C8B-B14F-4D97-AF65-F5344CB8AC3E}">
        <p14:creationId xmlns:p14="http://schemas.microsoft.com/office/powerpoint/2010/main" val="69294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5616624"/>
          </a:xfrm>
        </p:spPr>
        <p:txBody>
          <a:bodyPr rtlCol="0">
            <a:normAutofit/>
          </a:bodyPr>
          <a:lstStyle/>
          <a:p>
            <a:pPr lvl="2" eaLnBrk="1" hangingPunct="1"/>
            <a:r>
              <a:rPr lang="zh-CN" altLang="en-US" sz="1400" b="1" dirty="0"/>
              <a:t>图</a:t>
            </a:r>
            <a:r>
              <a:rPr lang="en-US" altLang="zh-CN" sz="1400" b="1" dirty="0"/>
              <a:t>7.30</a:t>
            </a:r>
            <a:r>
              <a:rPr lang="zh-CN" altLang="en-US" sz="1400" b="1" dirty="0"/>
              <a:t>为基于</a:t>
            </a:r>
            <a:r>
              <a:rPr lang="en-US" altLang="zh-CN" sz="1400" b="1" dirty="0"/>
              <a:t>BTB</a:t>
            </a:r>
            <a:r>
              <a:rPr lang="zh-CN" altLang="en-US" sz="1400" b="1" dirty="0"/>
              <a:t>的动态分支预测逻辑实现。</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7.31</a:t>
            </a:r>
            <a:r>
              <a:rPr lang="zh-CN" altLang="en-US" sz="1400" b="1" dirty="0"/>
              <a:t>为支持动态分支预测的</a:t>
            </a:r>
            <a:r>
              <a:rPr lang="en-US" altLang="zh-CN" sz="1400" b="1" dirty="0"/>
              <a:t>MIPS 5</a:t>
            </a:r>
            <a:r>
              <a:rPr lang="zh-CN" altLang="en-US" sz="1400" b="1" dirty="0"/>
              <a:t>段流水线，各控制端口的逻辑公式如下：</a:t>
            </a:r>
            <a:endParaRPr lang="en-US" altLang="zh-CN" sz="1400" b="1" dirty="0"/>
          </a:p>
          <a:p>
            <a:pPr lvl="3"/>
            <a:r>
              <a:rPr lang="en-US" altLang="zh-CN" sz="1050" b="1" dirty="0">
                <a:highlight>
                  <a:srgbClr val="FFFF00"/>
                </a:highlight>
              </a:rPr>
              <a:t>Stall = </a:t>
            </a:r>
            <a:r>
              <a:rPr lang="en-US" altLang="zh-CN" sz="1050" b="1" dirty="0" err="1">
                <a:highlight>
                  <a:srgbClr val="FFFF00"/>
                </a:highlight>
              </a:rPr>
              <a:t>LoadUse</a:t>
            </a:r>
            <a:r>
              <a:rPr lang="en-US" altLang="zh-CN" sz="1050" b="1" dirty="0"/>
              <a:t>	    		#</a:t>
            </a:r>
            <a:r>
              <a:rPr lang="zh-CN" altLang="en-US" sz="1050" b="1" dirty="0"/>
              <a:t>发生</a:t>
            </a:r>
            <a:r>
              <a:rPr lang="en-US" altLang="zh-CN" sz="1050" b="1" dirty="0" err="1"/>
              <a:t>LoadUse</a:t>
            </a:r>
            <a:r>
              <a:rPr lang="zh-CN" altLang="en-US" sz="1050" b="1" dirty="0"/>
              <a:t>相关时，要暂停</a:t>
            </a:r>
            <a:r>
              <a:rPr lang="en-US" altLang="zh-CN" sz="1050" b="1" dirty="0"/>
              <a:t>IF</a:t>
            </a:r>
            <a:r>
              <a:rPr lang="zh-CN" altLang="en-US" sz="1050" b="1" dirty="0"/>
              <a:t>、</a:t>
            </a:r>
            <a:r>
              <a:rPr lang="en-US" altLang="zh-CN" sz="1050" b="1" dirty="0"/>
              <a:t>ID</a:t>
            </a:r>
            <a:r>
              <a:rPr lang="zh-CN" altLang="en-US" sz="1050" b="1" dirty="0"/>
              <a:t>段指令的执行</a:t>
            </a:r>
            <a:endParaRPr lang="en-US" altLang="zh-CN" sz="1050" b="1" dirty="0"/>
          </a:p>
          <a:p>
            <a:pPr lvl="3"/>
            <a:r>
              <a:rPr lang="en-US" altLang="zh-CN" sz="1050" b="1" dirty="0"/>
              <a:t>PC.EN = </a:t>
            </a:r>
            <a:r>
              <a:rPr lang="zh-CN" altLang="en-US" sz="1050" b="1" dirty="0">
                <a:ea typeface="等线" panose="02010600030101010101" pitchFamily="2" charset="-122"/>
              </a:rPr>
              <a:t>～</a:t>
            </a:r>
            <a:r>
              <a:rPr lang="en-US" altLang="zh-CN" sz="1050" b="1" dirty="0"/>
              <a:t>Stall		    	#</a:t>
            </a:r>
            <a:r>
              <a:rPr lang="zh-CN" altLang="en-US" sz="1050" b="1" dirty="0"/>
              <a:t>暂停</a:t>
            </a:r>
            <a:r>
              <a:rPr lang="en-US" altLang="zh-CN" sz="1050" b="1" dirty="0"/>
              <a:t>IF</a:t>
            </a:r>
            <a:r>
              <a:rPr lang="zh-CN" altLang="en-US" sz="1050" b="1" dirty="0"/>
              <a:t>段指令的执行（程序计数器</a:t>
            </a:r>
            <a:r>
              <a:rPr lang="en-US" altLang="zh-CN" sz="1050" b="1" dirty="0"/>
              <a:t>PC</a:t>
            </a:r>
            <a:r>
              <a:rPr lang="zh-CN" altLang="en-US" sz="1050" b="1" dirty="0"/>
              <a:t>使能端输入</a:t>
            </a:r>
            <a:r>
              <a:rPr lang="en-US" altLang="zh-CN" sz="1050" b="1" dirty="0"/>
              <a:t>=0</a:t>
            </a:r>
            <a:r>
              <a:rPr lang="zh-CN" altLang="en-US" sz="1050" b="1" dirty="0"/>
              <a:t>）</a:t>
            </a:r>
            <a:endParaRPr lang="en-US" altLang="zh-CN" sz="1050" b="1" dirty="0"/>
          </a:p>
          <a:p>
            <a:pPr lvl="3"/>
            <a:r>
              <a:rPr lang="en-US" altLang="zh-CN" sz="1050" b="1" dirty="0"/>
              <a:t>IF/ID.EN = </a:t>
            </a:r>
            <a:r>
              <a:rPr lang="zh-CN" altLang="en-US" sz="1050" b="1" dirty="0">
                <a:ea typeface="等线" panose="02010600030101010101" pitchFamily="2" charset="-122"/>
              </a:rPr>
              <a:t>～</a:t>
            </a:r>
            <a:r>
              <a:rPr lang="en-US" altLang="zh-CN" sz="1050" b="1" dirty="0"/>
              <a:t>Stall		    	#</a:t>
            </a:r>
            <a:r>
              <a:rPr lang="zh-CN" altLang="en-US" sz="1050" b="1" dirty="0"/>
              <a:t>暂停</a:t>
            </a:r>
            <a:r>
              <a:rPr lang="en-US" altLang="zh-CN" sz="1050" b="1" dirty="0"/>
              <a:t>ID</a:t>
            </a:r>
            <a:r>
              <a:rPr lang="zh-CN" altLang="en-US" sz="1050" b="1" dirty="0"/>
              <a:t>段指令的执行（</a:t>
            </a:r>
            <a:r>
              <a:rPr lang="en-US" altLang="zh-CN" sz="1050" b="1" dirty="0"/>
              <a:t>IF/ID</a:t>
            </a:r>
            <a:r>
              <a:rPr lang="zh-CN" altLang="en-US" sz="1050" b="1" dirty="0"/>
              <a:t>流水寄存器使能端输入</a:t>
            </a:r>
            <a:r>
              <a:rPr lang="en-US" altLang="zh-CN" sz="1050" b="1" dirty="0"/>
              <a:t>=0</a:t>
            </a:r>
            <a:r>
              <a:rPr lang="zh-CN" altLang="en-US" sz="1050" b="1" dirty="0"/>
              <a:t>）</a:t>
            </a:r>
            <a:endParaRPr lang="en-US" altLang="zh-CN" sz="1050" b="1" dirty="0"/>
          </a:p>
          <a:p>
            <a:pPr lvl="3"/>
            <a:endParaRPr lang="en-US" altLang="zh-CN" sz="1050" b="1" dirty="0"/>
          </a:p>
          <a:p>
            <a:pPr lvl="3"/>
            <a:r>
              <a:rPr lang="en-US" altLang="zh-CN" sz="1050" b="1" dirty="0"/>
              <a:t>IF/ID.CLR =</a:t>
            </a:r>
            <a:r>
              <a:rPr lang="zh-CN" altLang="en-US" sz="1050" b="1" dirty="0">
                <a:ea typeface="等线" panose="02010600030101010101" pitchFamily="2" charset="-122"/>
              </a:rPr>
              <a:t> </a:t>
            </a:r>
            <a:r>
              <a:rPr lang="en-US" altLang="zh-CN" sz="1050" b="1" dirty="0" err="1">
                <a:ea typeface="等线" panose="02010600030101010101" pitchFamily="2" charset="-122"/>
              </a:rPr>
              <a:t>PredictErr</a:t>
            </a:r>
            <a:r>
              <a:rPr lang="en-US" altLang="zh-CN" sz="1050" b="1" dirty="0"/>
              <a:t>		#</a:t>
            </a:r>
            <a:r>
              <a:rPr lang="zh-CN" altLang="en-US" sz="1050" b="1" dirty="0"/>
              <a:t>预测失败时，清空</a:t>
            </a:r>
            <a:r>
              <a:rPr lang="en-US" altLang="zh-CN" sz="1050" b="1" dirty="0"/>
              <a:t>IF/ID</a:t>
            </a:r>
            <a:r>
              <a:rPr lang="zh-CN" altLang="en-US" sz="1050" b="1" dirty="0"/>
              <a:t>段流水寄存器</a:t>
            </a:r>
            <a:endParaRPr lang="en-US" altLang="zh-CN" sz="1050" b="1" dirty="0"/>
          </a:p>
          <a:p>
            <a:pPr lvl="3"/>
            <a:r>
              <a:rPr lang="en-US" altLang="zh-CN" sz="1050" b="1" dirty="0"/>
              <a:t>ID/EX.CLR =</a:t>
            </a:r>
            <a:r>
              <a:rPr lang="zh-CN" altLang="en-US" sz="1050" b="1" dirty="0">
                <a:ea typeface="等线" panose="02010600030101010101" pitchFamily="2" charset="-122"/>
              </a:rPr>
              <a:t> </a:t>
            </a:r>
            <a:r>
              <a:rPr lang="en-US" altLang="zh-CN" sz="1050" b="1" dirty="0">
                <a:ea typeface="等线" panose="02010600030101010101" pitchFamily="2" charset="-122"/>
              </a:rPr>
              <a:t>Flush = </a:t>
            </a:r>
            <a:r>
              <a:rPr lang="en-US" altLang="zh-CN" sz="1050" b="1" dirty="0" err="1">
                <a:ea typeface="等线" panose="02010600030101010101" pitchFamily="2" charset="-122"/>
              </a:rPr>
              <a:t>PredictErr</a:t>
            </a:r>
            <a:r>
              <a:rPr lang="en-US" altLang="zh-CN" sz="1050" b="1" dirty="0">
                <a:ea typeface="等线" panose="02010600030101010101" pitchFamily="2" charset="-122"/>
              </a:rPr>
              <a:t> + </a:t>
            </a:r>
            <a:r>
              <a:rPr lang="en-US" altLang="zh-CN" sz="1050" b="1" dirty="0" err="1">
                <a:ea typeface="等线" panose="02010600030101010101" pitchFamily="2" charset="-122"/>
              </a:rPr>
              <a:t>LoadUse</a:t>
            </a:r>
            <a:r>
              <a:rPr lang="en-US" altLang="zh-CN" sz="1050" b="1" dirty="0"/>
              <a:t>	#</a:t>
            </a:r>
            <a:r>
              <a:rPr lang="zh-CN" altLang="en-US" sz="1050" b="1" dirty="0"/>
              <a:t>预测失败或</a:t>
            </a:r>
            <a:r>
              <a:rPr lang="en-US" altLang="zh-CN" sz="1050" b="1" dirty="0" err="1"/>
              <a:t>LoadUse</a:t>
            </a:r>
            <a:r>
              <a:rPr lang="zh-CN" altLang="en-US" sz="1050" b="1" dirty="0"/>
              <a:t>相关时，清空</a:t>
            </a:r>
            <a:r>
              <a:rPr lang="en-US" altLang="zh-CN" sz="1050" b="1" dirty="0"/>
              <a:t>ID/EX</a:t>
            </a:r>
            <a:r>
              <a:rPr lang="zh-CN" altLang="en-US" sz="1050" b="1" dirty="0"/>
              <a:t>段流水寄存器</a:t>
            </a:r>
            <a:endParaRPr lang="en-US" altLang="zh-CN" sz="1050" b="1" dirty="0"/>
          </a:p>
          <a:p>
            <a:pPr lvl="2" eaLnBrk="1" hangingPunct="1"/>
            <a:endParaRPr lang="en-US" altLang="zh-CN" sz="1050" b="1" dirty="0"/>
          </a:p>
          <a:p>
            <a:pPr lvl="2" eaLnBrk="1" hangingPunct="1"/>
            <a:endParaRPr lang="en-US" altLang="zh-CN" sz="900" b="1" dirty="0"/>
          </a:p>
        </p:txBody>
      </p:sp>
      <p:grpSp>
        <p:nvGrpSpPr>
          <p:cNvPr id="19" name="组合 18">
            <a:extLst>
              <a:ext uri="{FF2B5EF4-FFF2-40B4-BE49-F238E27FC236}">
                <a16:creationId xmlns:a16="http://schemas.microsoft.com/office/drawing/2014/main" id="{A9AD0E27-350E-7CBC-68A6-489C0E61DB2E}"/>
              </a:ext>
            </a:extLst>
          </p:cNvPr>
          <p:cNvGrpSpPr/>
          <p:nvPr/>
        </p:nvGrpSpPr>
        <p:grpSpPr>
          <a:xfrm>
            <a:off x="1619672" y="2780928"/>
            <a:ext cx="5724128" cy="3600400"/>
            <a:chOff x="1691680" y="3068960"/>
            <a:chExt cx="5076056" cy="3600400"/>
          </a:xfrm>
        </p:grpSpPr>
        <p:grpSp>
          <p:nvGrpSpPr>
            <p:cNvPr id="17" name="组合 16">
              <a:extLst>
                <a:ext uri="{FF2B5EF4-FFF2-40B4-BE49-F238E27FC236}">
                  <a16:creationId xmlns:a16="http://schemas.microsoft.com/office/drawing/2014/main" id="{66B4B031-0712-B273-3573-F36B2C5CE8EE}"/>
                </a:ext>
              </a:extLst>
            </p:cNvPr>
            <p:cNvGrpSpPr/>
            <p:nvPr/>
          </p:nvGrpSpPr>
          <p:grpSpPr>
            <a:xfrm>
              <a:off x="1691680" y="3068960"/>
              <a:ext cx="5076056" cy="3600400"/>
              <a:chOff x="1115616" y="1988840"/>
              <a:chExt cx="6228184" cy="4392488"/>
            </a:xfrm>
          </p:grpSpPr>
          <p:grpSp>
            <p:nvGrpSpPr>
              <p:cNvPr id="13" name="组合 12">
                <a:extLst>
                  <a:ext uri="{FF2B5EF4-FFF2-40B4-BE49-F238E27FC236}">
                    <a16:creationId xmlns:a16="http://schemas.microsoft.com/office/drawing/2014/main" id="{359EBD6E-F7CF-6B0D-154D-695F87E3856F}"/>
                  </a:ext>
                </a:extLst>
              </p:cNvPr>
              <p:cNvGrpSpPr/>
              <p:nvPr/>
            </p:nvGrpSpPr>
            <p:grpSpPr>
              <a:xfrm>
                <a:off x="1115616" y="1988840"/>
                <a:ext cx="6228184" cy="4392488"/>
                <a:chOff x="1115616" y="1988840"/>
                <a:chExt cx="6228184" cy="4392488"/>
              </a:xfrm>
            </p:grpSpPr>
            <p:grpSp>
              <p:nvGrpSpPr>
                <p:cNvPr id="10" name="组合 9">
                  <a:extLst>
                    <a:ext uri="{FF2B5EF4-FFF2-40B4-BE49-F238E27FC236}">
                      <a16:creationId xmlns:a16="http://schemas.microsoft.com/office/drawing/2014/main" id="{CA3D8545-F1FE-4B61-C513-FF5982DD3C51}"/>
                    </a:ext>
                  </a:extLst>
                </p:cNvPr>
                <p:cNvGrpSpPr/>
                <p:nvPr/>
              </p:nvGrpSpPr>
              <p:grpSpPr>
                <a:xfrm>
                  <a:off x="1115616" y="1988840"/>
                  <a:ext cx="6228184" cy="4392488"/>
                  <a:chOff x="1115616" y="1988840"/>
                  <a:chExt cx="6228184" cy="4392488"/>
                </a:xfrm>
              </p:grpSpPr>
              <p:grpSp>
                <p:nvGrpSpPr>
                  <p:cNvPr id="8" name="组合 7">
                    <a:extLst>
                      <a:ext uri="{FF2B5EF4-FFF2-40B4-BE49-F238E27FC236}">
                        <a16:creationId xmlns:a16="http://schemas.microsoft.com/office/drawing/2014/main" id="{D77F1713-06D4-ABA4-4D8E-A3E9364038A4}"/>
                      </a:ext>
                    </a:extLst>
                  </p:cNvPr>
                  <p:cNvGrpSpPr/>
                  <p:nvPr/>
                </p:nvGrpSpPr>
                <p:grpSpPr>
                  <a:xfrm>
                    <a:off x="1115616" y="1988840"/>
                    <a:ext cx="6228184" cy="4392488"/>
                    <a:chOff x="1115616" y="2276872"/>
                    <a:chExt cx="6228184" cy="4392488"/>
                  </a:xfrm>
                </p:grpSpPr>
                <p:pic>
                  <p:nvPicPr>
                    <p:cNvPr id="6" name="图片 5">
                      <a:extLst>
                        <a:ext uri="{FF2B5EF4-FFF2-40B4-BE49-F238E27FC236}">
                          <a16:creationId xmlns:a16="http://schemas.microsoft.com/office/drawing/2014/main" id="{611B9BC5-732C-205D-35B8-9D3C677351E5}"/>
                        </a:ext>
                      </a:extLst>
                    </p:cNvPr>
                    <p:cNvPicPr>
                      <a:picLocks noChangeAspect="1"/>
                    </p:cNvPicPr>
                    <p:nvPr/>
                  </p:nvPicPr>
                  <p:blipFill>
                    <a:blip r:embed="rId2"/>
                    <a:stretch>
                      <a:fillRect/>
                    </a:stretch>
                  </p:blipFill>
                  <p:spPr>
                    <a:xfrm>
                      <a:off x="1115616" y="2276872"/>
                      <a:ext cx="6228184" cy="3908965"/>
                    </a:xfrm>
                    <a:prstGeom prst="rect">
                      <a:avLst/>
                    </a:prstGeom>
                  </p:spPr>
                </p:pic>
                <p:sp>
                  <p:nvSpPr>
                    <p:cNvPr id="7" name="文本框 6">
                      <a:extLst>
                        <a:ext uri="{FF2B5EF4-FFF2-40B4-BE49-F238E27FC236}">
                          <a16:creationId xmlns:a16="http://schemas.microsoft.com/office/drawing/2014/main" id="{42529933-26B0-E36C-0952-D9ACFBB44E8E}"/>
                        </a:ext>
                      </a:extLst>
                    </p:cNvPr>
                    <p:cNvSpPr txBox="1"/>
                    <p:nvPr/>
                  </p:nvSpPr>
                  <p:spPr>
                    <a:xfrm>
                      <a:off x="2882654" y="6392361"/>
                      <a:ext cx="2542491" cy="276999"/>
                    </a:xfrm>
                    <a:prstGeom prst="rect">
                      <a:avLst/>
                    </a:prstGeom>
                    <a:noFill/>
                  </p:spPr>
                  <p:txBody>
                    <a:bodyPr wrap="none" rtlCol="0">
                      <a:spAutoFit/>
                    </a:bodyPr>
                    <a:lstStyle/>
                    <a:p>
                      <a:r>
                        <a:rPr lang="zh-CN" altLang="en-US" sz="1200" b="1" dirty="0"/>
                        <a:t>图</a:t>
                      </a:r>
                      <a:r>
                        <a:rPr lang="en-US" altLang="zh-CN" sz="1200" b="1" dirty="0"/>
                        <a:t>7.30    </a:t>
                      </a:r>
                      <a:r>
                        <a:rPr lang="zh-CN" altLang="en-US" sz="1200" b="1" dirty="0"/>
                        <a:t>动态分支预测</a:t>
                      </a:r>
                      <a:r>
                        <a:rPr lang="en-US" altLang="zh-CN" sz="1200" b="1" dirty="0"/>
                        <a:t>BTB</a:t>
                      </a:r>
                      <a:r>
                        <a:rPr lang="zh-CN" altLang="en-US" sz="1200" b="1" dirty="0"/>
                        <a:t>逻辑实现</a:t>
                      </a:r>
                    </a:p>
                  </p:txBody>
                </p:sp>
              </p:grpSp>
              <p:sp>
                <p:nvSpPr>
                  <p:cNvPr id="9" name="文本框 8">
                    <a:extLst>
                      <a:ext uri="{FF2B5EF4-FFF2-40B4-BE49-F238E27FC236}">
                        <a16:creationId xmlns:a16="http://schemas.microsoft.com/office/drawing/2014/main" id="{0EC919F8-C645-6493-7A19-0751C99091FB}"/>
                      </a:ext>
                    </a:extLst>
                  </p:cNvPr>
                  <p:cNvSpPr txBox="1"/>
                  <p:nvPr/>
                </p:nvSpPr>
                <p:spPr>
                  <a:xfrm>
                    <a:off x="3275856" y="3456169"/>
                    <a:ext cx="320922" cy="246221"/>
                  </a:xfrm>
                  <a:prstGeom prst="rect">
                    <a:avLst/>
                  </a:prstGeom>
                  <a:noFill/>
                </p:spPr>
                <p:txBody>
                  <a:bodyPr wrap="none" rtlCol="0">
                    <a:spAutoFit/>
                  </a:bodyPr>
                  <a:lstStyle/>
                  <a:p>
                    <a:r>
                      <a:rPr lang="en-US" altLang="zh-CN" sz="1000" b="1" dirty="0"/>
                      <a:t>PC</a:t>
                    </a:r>
                    <a:endParaRPr lang="zh-CN" altLang="en-US" sz="1000" b="1" dirty="0"/>
                  </a:p>
                </p:txBody>
              </p:sp>
            </p:grpSp>
            <p:sp>
              <p:nvSpPr>
                <p:cNvPr id="12" name="文本框 11">
                  <a:extLst>
                    <a:ext uri="{FF2B5EF4-FFF2-40B4-BE49-F238E27FC236}">
                      <a16:creationId xmlns:a16="http://schemas.microsoft.com/office/drawing/2014/main" id="{C1A73EAA-AD31-8093-E177-F6DD86950FAA}"/>
                    </a:ext>
                  </a:extLst>
                </p:cNvPr>
                <p:cNvSpPr txBox="1"/>
                <p:nvPr/>
              </p:nvSpPr>
              <p:spPr>
                <a:xfrm>
                  <a:off x="4886612" y="3466800"/>
                  <a:ext cx="907107" cy="262842"/>
                </a:xfrm>
                <a:prstGeom prst="rect">
                  <a:avLst/>
                </a:prstGeom>
                <a:noFill/>
              </p:spPr>
              <p:txBody>
                <a:bodyPr wrap="none" rtlCol="0">
                  <a:spAutoFit/>
                </a:bodyPr>
                <a:lstStyle>
                  <a:defPPr>
                    <a:defRPr lang="zh-CN"/>
                  </a:defPPr>
                  <a:lvl1pPr>
                    <a:defRPr sz="1000" b="1"/>
                  </a:lvl1pPr>
                </a:lstStyle>
                <a:p>
                  <a:r>
                    <a:rPr lang="en-US" altLang="zh-CN" sz="800" dirty="0" err="1"/>
                    <a:t>Predict.Jump</a:t>
                  </a:r>
                  <a:endParaRPr lang="zh-CN" altLang="en-US" sz="800" dirty="0"/>
                </a:p>
              </p:txBody>
            </p:sp>
          </p:grpSp>
          <p:sp>
            <p:nvSpPr>
              <p:cNvPr id="16" name="文本框 15">
                <a:extLst>
                  <a:ext uri="{FF2B5EF4-FFF2-40B4-BE49-F238E27FC236}">
                    <a16:creationId xmlns:a16="http://schemas.microsoft.com/office/drawing/2014/main" id="{F3D879D6-0780-26E7-A04A-117DDF05A012}"/>
                  </a:ext>
                </a:extLst>
              </p:cNvPr>
              <p:cNvSpPr txBox="1"/>
              <p:nvPr/>
            </p:nvSpPr>
            <p:spPr>
              <a:xfrm>
                <a:off x="2870554" y="2548406"/>
                <a:ext cx="1072322" cy="262842"/>
              </a:xfrm>
              <a:prstGeom prst="rect">
                <a:avLst/>
              </a:prstGeom>
              <a:noFill/>
            </p:spPr>
            <p:txBody>
              <a:bodyPr wrap="none" rtlCol="0">
                <a:spAutoFit/>
              </a:bodyPr>
              <a:lstStyle>
                <a:defPPr>
                  <a:defRPr lang="zh-CN"/>
                </a:defPPr>
                <a:lvl1pPr>
                  <a:defRPr sz="1000" b="1"/>
                </a:lvl1pPr>
              </a:lstStyle>
              <a:p>
                <a:r>
                  <a:rPr lang="en-US" altLang="zh-CN" sz="800" dirty="0" err="1"/>
                  <a:t>EX.BranchTaken</a:t>
                </a:r>
                <a:endParaRPr lang="zh-CN" altLang="en-US" sz="800" dirty="0"/>
              </a:p>
            </p:txBody>
          </p:sp>
        </p:grpSp>
        <p:sp>
          <p:nvSpPr>
            <p:cNvPr id="18" name="文本框 17">
              <a:extLst>
                <a:ext uri="{FF2B5EF4-FFF2-40B4-BE49-F238E27FC236}">
                  <a16:creationId xmlns:a16="http://schemas.microsoft.com/office/drawing/2014/main" id="{80C2DD45-D4AD-EE4C-1966-A2E535A6C70C}"/>
                </a:ext>
              </a:extLst>
            </p:cNvPr>
            <p:cNvSpPr txBox="1"/>
            <p:nvPr/>
          </p:nvSpPr>
          <p:spPr>
            <a:xfrm>
              <a:off x="1835696" y="3501588"/>
              <a:ext cx="609462" cy="215444"/>
            </a:xfrm>
            <a:prstGeom prst="rect">
              <a:avLst/>
            </a:prstGeom>
            <a:noFill/>
          </p:spPr>
          <p:txBody>
            <a:bodyPr wrap="none" rtlCol="0">
              <a:spAutoFit/>
            </a:bodyPr>
            <a:lstStyle>
              <a:defPPr>
                <a:defRPr lang="zh-CN"/>
              </a:defPPr>
              <a:lvl1pPr>
                <a:defRPr sz="1000" b="1"/>
              </a:lvl1pPr>
            </a:lstStyle>
            <a:p>
              <a:r>
                <a:rPr lang="en-US" altLang="zh-CN" sz="800" dirty="0" err="1"/>
                <a:t>PredictErr</a:t>
              </a:r>
              <a:endParaRPr lang="zh-CN" altLang="en-US" sz="800" dirty="0"/>
            </a:p>
          </p:txBody>
        </p:sp>
      </p:grpSp>
    </p:spTree>
    <p:extLst>
      <p:ext uri="{BB962C8B-B14F-4D97-AF65-F5344CB8AC3E}">
        <p14:creationId xmlns:p14="http://schemas.microsoft.com/office/powerpoint/2010/main" val="1490238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CF072A4-826F-2A41-7AD7-4B61A13D3858}"/>
              </a:ext>
            </a:extLst>
          </p:cNvPr>
          <p:cNvGrpSpPr/>
          <p:nvPr/>
        </p:nvGrpSpPr>
        <p:grpSpPr>
          <a:xfrm>
            <a:off x="0" y="404664"/>
            <a:ext cx="9144000" cy="5976664"/>
            <a:chOff x="0" y="404664"/>
            <a:chExt cx="9144000" cy="5976664"/>
          </a:xfrm>
        </p:grpSpPr>
        <p:pic>
          <p:nvPicPr>
            <p:cNvPr id="5" name="图片 4">
              <a:extLst>
                <a:ext uri="{FF2B5EF4-FFF2-40B4-BE49-F238E27FC236}">
                  <a16:creationId xmlns:a16="http://schemas.microsoft.com/office/drawing/2014/main" id="{159226CE-1E77-EA15-35AF-B67967240E13}"/>
                </a:ext>
              </a:extLst>
            </p:cNvPr>
            <p:cNvPicPr>
              <a:picLocks noChangeAspect="1"/>
            </p:cNvPicPr>
            <p:nvPr/>
          </p:nvPicPr>
          <p:blipFill>
            <a:blip r:embed="rId2"/>
            <a:stretch>
              <a:fillRect/>
            </a:stretch>
          </p:blipFill>
          <p:spPr>
            <a:xfrm>
              <a:off x="0" y="404664"/>
              <a:ext cx="9144000" cy="5240114"/>
            </a:xfrm>
            <a:prstGeom prst="rect">
              <a:avLst/>
            </a:prstGeom>
          </p:spPr>
        </p:pic>
        <p:sp>
          <p:nvSpPr>
            <p:cNvPr id="6" name="文本框 5">
              <a:extLst>
                <a:ext uri="{FF2B5EF4-FFF2-40B4-BE49-F238E27FC236}">
                  <a16:creationId xmlns:a16="http://schemas.microsoft.com/office/drawing/2014/main" id="{D6150759-D97D-F07A-0075-FCA7A17E4C64}"/>
                </a:ext>
              </a:extLst>
            </p:cNvPr>
            <p:cNvSpPr txBox="1"/>
            <p:nvPr/>
          </p:nvSpPr>
          <p:spPr>
            <a:xfrm>
              <a:off x="3131840" y="6104329"/>
              <a:ext cx="3201517" cy="276999"/>
            </a:xfrm>
            <a:prstGeom prst="rect">
              <a:avLst/>
            </a:prstGeom>
            <a:noFill/>
          </p:spPr>
          <p:txBody>
            <a:bodyPr wrap="none" rtlCol="0">
              <a:spAutoFit/>
            </a:bodyPr>
            <a:lstStyle/>
            <a:p>
              <a:r>
                <a:rPr lang="zh-CN" altLang="en-US" sz="1200" b="1" dirty="0"/>
                <a:t>图</a:t>
              </a:r>
              <a:r>
                <a:rPr lang="en-US" altLang="zh-CN" sz="1200" b="1" dirty="0"/>
                <a:t>7.31    </a:t>
              </a:r>
              <a:r>
                <a:rPr lang="zh-CN" altLang="en-US" sz="1200" b="1" dirty="0"/>
                <a:t>支持动态分支预测的</a:t>
              </a:r>
              <a:r>
                <a:rPr lang="en-US" altLang="zh-CN" sz="1200" b="1" dirty="0"/>
                <a:t>MIPS 5</a:t>
              </a:r>
              <a:r>
                <a:rPr lang="zh-CN" altLang="en-US" sz="1200" b="1" dirty="0"/>
                <a:t>段流水线</a:t>
              </a:r>
            </a:p>
          </p:txBody>
        </p:sp>
      </p:grpSp>
    </p:spTree>
    <p:extLst>
      <p:ext uri="{BB962C8B-B14F-4D97-AF65-F5344CB8AC3E}">
        <p14:creationId xmlns:p14="http://schemas.microsoft.com/office/powerpoint/2010/main" val="332278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774553-C01C-80E9-3F3E-DB2C87157205}"/>
              </a:ext>
            </a:extLst>
          </p:cNvPr>
          <p:cNvPicPr>
            <a:picLocks noChangeAspect="1"/>
          </p:cNvPicPr>
          <p:nvPr/>
        </p:nvPicPr>
        <p:blipFill>
          <a:blip r:embed="rId2"/>
          <a:stretch>
            <a:fillRect/>
          </a:stretch>
        </p:blipFill>
        <p:spPr>
          <a:xfrm>
            <a:off x="467544" y="256541"/>
            <a:ext cx="8229600" cy="6601458"/>
          </a:xfrm>
          <a:prstGeom prst="rect">
            <a:avLst/>
          </a:prstGeom>
        </p:spPr>
      </p:pic>
      <p:sp>
        <p:nvSpPr>
          <p:cNvPr id="6" name="文本框 5">
            <a:extLst>
              <a:ext uri="{FF2B5EF4-FFF2-40B4-BE49-F238E27FC236}">
                <a16:creationId xmlns:a16="http://schemas.microsoft.com/office/drawing/2014/main" id="{483F911C-2A0C-672C-300E-BB3DD834179B}"/>
              </a:ext>
            </a:extLst>
          </p:cNvPr>
          <p:cNvSpPr txBox="1"/>
          <p:nvPr/>
        </p:nvSpPr>
        <p:spPr>
          <a:xfrm>
            <a:off x="1302460" y="44624"/>
            <a:ext cx="6514924"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处理器动态分支预测流水线数据通路</a:t>
            </a:r>
          </a:p>
        </p:txBody>
      </p:sp>
    </p:spTree>
    <p:extLst>
      <p:ext uri="{BB962C8B-B14F-4D97-AF65-F5344CB8AC3E}">
        <p14:creationId xmlns:p14="http://schemas.microsoft.com/office/powerpoint/2010/main" val="269375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0212E-ECBF-F996-BD72-198CA95C5B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C86F59-BF02-1520-A56E-C6FB12A65B1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6B3F17D-D0ED-AEA0-4C2B-9785A400CFC9}"/>
              </a:ext>
            </a:extLst>
          </p:cNvPr>
          <p:cNvPicPr>
            <a:picLocks noChangeAspect="1"/>
          </p:cNvPicPr>
          <p:nvPr/>
        </p:nvPicPr>
        <p:blipFill>
          <a:blip r:embed="rId2"/>
          <a:stretch>
            <a:fillRect/>
          </a:stretch>
        </p:blipFill>
        <p:spPr>
          <a:xfrm>
            <a:off x="0" y="261310"/>
            <a:ext cx="9144000" cy="6335380"/>
          </a:xfrm>
          <a:prstGeom prst="rect">
            <a:avLst/>
          </a:prstGeom>
        </p:spPr>
      </p:pic>
      <p:sp>
        <p:nvSpPr>
          <p:cNvPr id="6" name="文本框 5">
            <a:extLst>
              <a:ext uri="{FF2B5EF4-FFF2-40B4-BE49-F238E27FC236}">
                <a16:creationId xmlns:a16="http://schemas.microsoft.com/office/drawing/2014/main" id="{0B45C166-CCDC-FC0B-50FE-594D145F91F9}"/>
              </a:ext>
            </a:extLst>
          </p:cNvPr>
          <p:cNvSpPr txBox="1"/>
          <p:nvPr/>
        </p:nvSpPr>
        <p:spPr>
          <a:xfrm>
            <a:off x="2500760" y="44624"/>
            <a:ext cx="4159472" cy="369332"/>
          </a:xfrm>
          <a:prstGeom prst="rect">
            <a:avLst/>
          </a:prstGeom>
          <a:solidFill>
            <a:srgbClr val="FFFF00"/>
          </a:solidFill>
        </p:spPr>
        <p:txBody>
          <a:bodyPr wrap="none" rtlCol="0">
            <a:spAutoFit/>
          </a:bodyPr>
          <a:lstStyle/>
          <a:p>
            <a:pPr algn="ctr"/>
            <a:r>
              <a:rPr lang="zh-CN" altLang="en-US" b="1" dirty="0">
                <a:latin typeface="+mn-lt"/>
              </a:rPr>
              <a:t>分支历史表</a:t>
            </a:r>
            <a:r>
              <a:rPr lang="en-US" altLang="zh-CN" b="1" dirty="0">
                <a:latin typeface="+mn-lt"/>
              </a:rPr>
              <a:t>BHT</a:t>
            </a:r>
            <a:r>
              <a:rPr lang="zh-CN" altLang="en-US" b="1" dirty="0">
                <a:latin typeface="+mn-lt"/>
              </a:rPr>
              <a:t>（</a:t>
            </a:r>
            <a:r>
              <a:rPr lang="en-US" altLang="zh-CN" b="1" i="0" dirty="0">
                <a:solidFill>
                  <a:srgbClr val="333333"/>
                </a:solidFill>
                <a:effectLst/>
                <a:latin typeface="+mn-lt"/>
              </a:rPr>
              <a:t>Branch History Table</a:t>
            </a:r>
            <a:r>
              <a:rPr lang="zh-CN" altLang="en-US" b="1" dirty="0">
                <a:latin typeface="+mn-lt"/>
              </a:rPr>
              <a:t>）</a:t>
            </a:r>
          </a:p>
        </p:txBody>
      </p:sp>
    </p:spTree>
    <p:extLst>
      <p:ext uri="{BB962C8B-B14F-4D97-AF65-F5344CB8AC3E}">
        <p14:creationId xmlns:p14="http://schemas.microsoft.com/office/powerpoint/2010/main" val="3461758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76672"/>
            <a:ext cx="8229600" cy="5616624"/>
          </a:xfrm>
        </p:spPr>
        <p:txBody>
          <a:bodyPr rtlCol="0">
            <a:normAutofit/>
          </a:bodyPr>
          <a:lstStyle/>
          <a:p>
            <a:pPr lvl="2" eaLnBrk="1" hangingPunct="1"/>
            <a:r>
              <a:rPr lang="zh-CN" altLang="en-US" sz="1400" b="1" dirty="0"/>
              <a:t>表</a:t>
            </a:r>
            <a:r>
              <a:rPr lang="en-US" altLang="zh-CN" sz="1400" b="1" dirty="0"/>
              <a:t>7.5</a:t>
            </a:r>
            <a:r>
              <a:rPr lang="zh-CN" altLang="en-US" sz="1400" b="1" dirty="0"/>
              <a:t>：基于</a:t>
            </a:r>
            <a:r>
              <a:rPr lang="en-US" altLang="zh-CN" sz="1400" b="1" dirty="0"/>
              <a:t>BTB</a:t>
            </a:r>
            <a:r>
              <a:rPr lang="zh-CN" altLang="en-US" sz="1400" b="1" dirty="0"/>
              <a:t>表的流水线运行情况（预测失败时，需要清空流水线中的误取指令，流水线停顿</a:t>
            </a:r>
            <a:r>
              <a:rPr lang="en-US" altLang="zh-CN" sz="1400" b="1" dirty="0"/>
              <a:t>2</a:t>
            </a:r>
            <a:r>
              <a:rPr lang="zh-CN" altLang="en-US" sz="1400" b="1" dirty="0"/>
              <a:t>个时钟周期）。</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900" b="1" dirty="0"/>
          </a:p>
        </p:txBody>
      </p:sp>
      <p:graphicFrame>
        <p:nvGraphicFramePr>
          <p:cNvPr id="2" name="表格 16">
            <a:extLst>
              <a:ext uri="{FF2B5EF4-FFF2-40B4-BE49-F238E27FC236}">
                <a16:creationId xmlns:a16="http://schemas.microsoft.com/office/drawing/2014/main" id="{6A490CE1-8749-71D0-762D-C90F636BEF6A}"/>
              </a:ext>
            </a:extLst>
          </p:cNvPr>
          <p:cNvGraphicFramePr>
            <a:graphicFrameLocks noGrp="1"/>
          </p:cNvGraphicFramePr>
          <p:nvPr>
            <p:extLst>
              <p:ext uri="{D42A27DB-BD31-4B8C-83A1-F6EECF244321}">
                <p14:modId xmlns:p14="http://schemas.microsoft.com/office/powerpoint/2010/main" val="4081328636"/>
              </p:ext>
            </p:extLst>
          </p:nvPr>
        </p:nvGraphicFramePr>
        <p:xfrm>
          <a:off x="323528" y="2201039"/>
          <a:ext cx="8280916" cy="2112963"/>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1275072387"/>
                    </a:ext>
                  </a:extLst>
                </a:gridCol>
                <a:gridCol w="1440160">
                  <a:extLst>
                    <a:ext uri="{9D8B030D-6E8A-4147-A177-3AD203B41FA5}">
                      <a16:colId xmlns:a16="http://schemas.microsoft.com/office/drawing/2014/main" val="2769827552"/>
                    </a:ext>
                  </a:extLst>
                </a:gridCol>
                <a:gridCol w="1440160">
                  <a:extLst>
                    <a:ext uri="{9D8B030D-6E8A-4147-A177-3AD203B41FA5}">
                      <a16:colId xmlns:a16="http://schemas.microsoft.com/office/drawing/2014/main" val="2901351190"/>
                    </a:ext>
                  </a:extLst>
                </a:gridCol>
                <a:gridCol w="1296144">
                  <a:extLst>
                    <a:ext uri="{9D8B030D-6E8A-4147-A177-3AD203B41FA5}">
                      <a16:colId xmlns:a16="http://schemas.microsoft.com/office/drawing/2014/main" val="3574672864"/>
                    </a:ext>
                  </a:extLst>
                </a:gridCol>
                <a:gridCol w="1080120">
                  <a:extLst>
                    <a:ext uri="{9D8B030D-6E8A-4147-A177-3AD203B41FA5}">
                      <a16:colId xmlns:a16="http://schemas.microsoft.com/office/drawing/2014/main" val="1703836720"/>
                    </a:ext>
                  </a:extLst>
                </a:gridCol>
                <a:gridCol w="1584172">
                  <a:extLst>
                    <a:ext uri="{9D8B030D-6E8A-4147-A177-3AD203B41FA5}">
                      <a16:colId xmlns:a16="http://schemas.microsoft.com/office/drawing/2014/main" val="2581599502"/>
                    </a:ext>
                  </a:extLst>
                </a:gridCol>
              </a:tblGrid>
              <a:tr h="253157">
                <a:tc>
                  <a:txBody>
                    <a:bodyPr/>
                    <a:lstStyle/>
                    <a:p>
                      <a:pPr algn="ctr">
                        <a:lnSpc>
                          <a:spcPct val="150000"/>
                        </a:lnSpc>
                      </a:pPr>
                      <a:r>
                        <a:rPr lang="zh-CN" altLang="en-US" sz="1200" b="1" dirty="0">
                          <a:solidFill>
                            <a:schemeClr val="bg1"/>
                          </a:solidFill>
                        </a:rPr>
                        <a:t>指令在</a:t>
                      </a:r>
                      <a:r>
                        <a:rPr lang="en-US" altLang="zh-CN" sz="1200" b="1" dirty="0">
                          <a:solidFill>
                            <a:schemeClr val="bg1"/>
                          </a:solidFill>
                        </a:rPr>
                        <a:t>BTB</a:t>
                      </a:r>
                      <a:r>
                        <a:rPr lang="zh-CN" altLang="en-US" sz="1200" b="1" dirty="0">
                          <a:solidFill>
                            <a:schemeClr val="bg1"/>
                          </a:solidFill>
                        </a:rPr>
                        <a:t>中</a:t>
                      </a:r>
                    </a:p>
                  </a:txBody>
                  <a:tcPr/>
                </a:tc>
                <a:tc>
                  <a:txBody>
                    <a:bodyPr/>
                    <a:lstStyle/>
                    <a:p>
                      <a:pPr algn="ctr">
                        <a:lnSpc>
                          <a:spcPct val="150000"/>
                        </a:lnSpc>
                      </a:pPr>
                      <a:r>
                        <a:rPr lang="zh-CN" altLang="en-US" sz="1200" b="1" dirty="0">
                          <a:solidFill>
                            <a:schemeClr val="bg1"/>
                          </a:solidFill>
                        </a:rPr>
                        <a:t>预测情况</a:t>
                      </a:r>
                    </a:p>
                  </a:txBody>
                  <a:tcPr/>
                </a:tc>
                <a:tc>
                  <a:txBody>
                    <a:bodyPr/>
                    <a:lstStyle/>
                    <a:p>
                      <a:pPr algn="ctr">
                        <a:lnSpc>
                          <a:spcPct val="150000"/>
                        </a:lnSpc>
                      </a:pPr>
                      <a:r>
                        <a:rPr lang="zh-CN" altLang="en-US" sz="1200" b="1" dirty="0">
                          <a:solidFill>
                            <a:schemeClr val="bg1"/>
                          </a:solidFill>
                        </a:rPr>
                        <a:t>下条指令地址</a:t>
                      </a:r>
                    </a:p>
                  </a:txBody>
                  <a:tcPr/>
                </a:tc>
                <a:tc>
                  <a:txBody>
                    <a:bodyPr/>
                    <a:lstStyle/>
                    <a:p>
                      <a:pPr algn="ctr">
                        <a:lnSpc>
                          <a:spcPct val="150000"/>
                        </a:lnSpc>
                      </a:pPr>
                      <a:r>
                        <a:rPr lang="zh-CN" altLang="en-US" sz="1200" b="1" dirty="0">
                          <a:solidFill>
                            <a:schemeClr val="bg1"/>
                          </a:solidFill>
                        </a:rPr>
                        <a:t>实际情况</a:t>
                      </a:r>
                    </a:p>
                  </a:txBody>
                  <a:tcPr/>
                </a:tc>
                <a:tc>
                  <a:txBody>
                    <a:bodyPr/>
                    <a:lstStyle/>
                    <a:p>
                      <a:pPr algn="ctr">
                        <a:lnSpc>
                          <a:spcPct val="150000"/>
                        </a:lnSpc>
                      </a:pPr>
                      <a:r>
                        <a:rPr lang="zh-CN" altLang="en-US" sz="1200" b="1" dirty="0">
                          <a:solidFill>
                            <a:schemeClr val="bg1"/>
                          </a:solidFill>
                        </a:rPr>
                        <a:t>预测情况</a:t>
                      </a:r>
                    </a:p>
                  </a:txBody>
                  <a:tcPr/>
                </a:tc>
                <a:tc>
                  <a:txBody>
                    <a:bodyPr/>
                    <a:lstStyle/>
                    <a:p>
                      <a:pPr algn="ctr">
                        <a:lnSpc>
                          <a:spcPct val="150000"/>
                        </a:lnSpc>
                      </a:pPr>
                      <a:r>
                        <a:rPr lang="zh-CN" altLang="en-US" sz="1200" b="1" dirty="0">
                          <a:solidFill>
                            <a:schemeClr val="bg1"/>
                          </a:solidFill>
                        </a:rPr>
                        <a:t>流水线停顿周期</a:t>
                      </a:r>
                    </a:p>
                  </a:txBody>
                  <a:tcPr/>
                </a:tc>
                <a:extLst>
                  <a:ext uri="{0D108BD9-81ED-4DB2-BD59-A6C34878D82A}">
                    <a16:rowId xmlns:a16="http://schemas.microsoft.com/office/drawing/2014/main" val="1231051890"/>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预测跳转</a:t>
                      </a:r>
                    </a:p>
                  </a:txBody>
                  <a:tcPr/>
                </a:tc>
                <a:tc>
                  <a:txBody>
                    <a:bodyPr/>
                    <a:lstStyle/>
                    <a:p>
                      <a:pPr algn="ctr">
                        <a:lnSpc>
                          <a:spcPct val="150000"/>
                        </a:lnSpc>
                      </a:pPr>
                      <a:r>
                        <a:rPr lang="zh-CN" altLang="en-US" sz="1000" b="1" dirty="0">
                          <a:solidFill>
                            <a:schemeClr val="tx1"/>
                          </a:solidFill>
                        </a:rPr>
                        <a:t>分支目标地址</a:t>
                      </a:r>
                    </a:p>
                  </a:txBody>
                  <a:tcPr/>
                </a:tc>
                <a:tc>
                  <a:txBody>
                    <a:bodyPr/>
                    <a:lstStyle/>
                    <a:p>
                      <a:pPr algn="ctr">
                        <a:lnSpc>
                          <a:spcPct val="150000"/>
                        </a:lnSpc>
                      </a:pPr>
                      <a:r>
                        <a:rPr lang="zh-CN" altLang="en-US" sz="1000" b="1" dirty="0">
                          <a:solidFill>
                            <a:schemeClr val="tx1"/>
                          </a:solidFill>
                        </a:rPr>
                        <a:t>跳转</a:t>
                      </a:r>
                    </a:p>
                  </a:txBody>
                  <a:tcPr/>
                </a:tc>
                <a:tc>
                  <a:txBody>
                    <a:bodyPr/>
                    <a:lstStyle/>
                    <a:p>
                      <a:pPr algn="ctr">
                        <a:lnSpc>
                          <a:spcPct val="150000"/>
                        </a:lnSpc>
                      </a:pPr>
                      <a:r>
                        <a:rPr lang="zh-CN" altLang="en-US" sz="1000" b="1" dirty="0">
                          <a:solidFill>
                            <a:schemeClr val="tx1"/>
                          </a:solidFill>
                        </a:rPr>
                        <a:t>预测成功</a:t>
                      </a: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highlight>
                            <a:srgbClr val="FFFF00"/>
                          </a:highlight>
                        </a:rPr>
                        <a:t>预测跳转</a:t>
                      </a:r>
                    </a:p>
                  </a:txBody>
                  <a:tcPr/>
                </a:tc>
                <a:tc>
                  <a:txBody>
                    <a:bodyPr/>
                    <a:lstStyle/>
                    <a:p>
                      <a:pPr algn="ctr">
                        <a:lnSpc>
                          <a:spcPct val="150000"/>
                        </a:lnSpc>
                      </a:pPr>
                      <a:r>
                        <a:rPr lang="zh-CN" altLang="en-US" sz="1000" b="1" dirty="0">
                          <a:solidFill>
                            <a:schemeClr val="tx1"/>
                          </a:solidFill>
                        </a:rPr>
                        <a:t>分支目标地址</a:t>
                      </a:r>
                    </a:p>
                  </a:txBody>
                  <a:tcPr/>
                </a:tc>
                <a:tc>
                  <a:txBody>
                    <a:bodyPr/>
                    <a:lstStyle/>
                    <a:p>
                      <a:pPr algn="ctr">
                        <a:lnSpc>
                          <a:spcPct val="150000"/>
                        </a:lnSpc>
                      </a:pPr>
                      <a:r>
                        <a:rPr lang="zh-CN" altLang="en-US" sz="1000" b="1" dirty="0">
                          <a:solidFill>
                            <a:schemeClr val="tx1"/>
                          </a:solidFill>
                          <a:highlight>
                            <a:srgbClr val="FFFF00"/>
                          </a:highlight>
                        </a:rPr>
                        <a:t>未跳转</a:t>
                      </a:r>
                    </a:p>
                  </a:txBody>
                  <a:tcPr/>
                </a:tc>
                <a:tc>
                  <a:txBody>
                    <a:bodyPr/>
                    <a:lstStyle/>
                    <a:p>
                      <a:pPr algn="ctr">
                        <a:lnSpc>
                          <a:spcPct val="150000"/>
                        </a:lnSpc>
                      </a:pPr>
                      <a:r>
                        <a:rPr lang="zh-CN" altLang="en-US" sz="1000" b="1" dirty="0">
                          <a:solidFill>
                            <a:schemeClr val="tx1"/>
                          </a:solidFill>
                          <a:highlight>
                            <a:srgbClr val="FFFF00"/>
                          </a:highlight>
                        </a:rPr>
                        <a:t>预测失败</a:t>
                      </a:r>
                    </a:p>
                  </a:txBody>
                  <a:tcPr/>
                </a:tc>
                <a:tc>
                  <a:txBody>
                    <a:bodyPr/>
                    <a:lstStyle/>
                    <a:p>
                      <a:pPr algn="ctr">
                        <a:lnSpc>
                          <a:spcPct val="150000"/>
                        </a:lnSpc>
                      </a:pPr>
                      <a:r>
                        <a:rPr lang="en-US" altLang="zh-CN" sz="1000" b="1" dirty="0">
                          <a:solidFill>
                            <a:schemeClr val="tx1"/>
                          </a:solidFill>
                          <a:highlight>
                            <a:srgbClr val="FFFF00"/>
                          </a:highlight>
                        </a:rPr>
                        <a:t>2</a:t>
                      </a:r>
                      <a:endParaRPr lang="zh-CN" altLang="en-US" sz="1000" b="1" dirty="0">
                        <a:solidFill>
                          <a:schemeClr val="tx1"/>
                        </a:solidFill>
                        <a:highlight>
                          <a:srgbClr val="FFFF00"/>
                        </a:highlight>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highlight>
                            <a:srgbClr val="FFFF00"/>
                          </a:highlight>
                        </a:rPr>
                        <a:t>预测不跳转</a:t>
                      </a:r>
                      <a:endParaRPr lang="en-US" altLang="zh-CN" sz="1000" b="1" dirty="0">
                        <a:solidFill>
                          <a:schemeClr val="tx1"/>
                        </a:solidFill>
                        <a:highlight>
                          <a:srgbClr val="FFFF00"/>
                        </a:highlight>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highlight>
                            <a:srgbClr val="FFFF00"/>
                          </a:highlight>
                        </a:rPr>
                        <a:t>跳转</a:t>
                      </a:r>
                    </a:p>
                  </a:txBody>
                  <a:tcPr/>
                </a:tc>
                <a:tc>
                  <a:txBody>
                    <a:bodyPr/>
                    <a:lstStyle/>
                    <a:p>
                      <a:pPr algn="ctr">
                        <a:lnSpc>
                          <a:spcPct val="150000"/>
                        </a:lnSpc>
                      </a:pPr>
                      <a:r>
                        <a:rPr lang="zh-CN" altLang="en-US" sz="1000" b="1" dirty="0">
                          <a:solidFill>
                            <a:schemeClr val="tx1"/>
                          </a:solidFill>
                          <a:highlight>
                            <a:srgbClr val="FFFF00"/>
                          </a:highlight>
                        </a:rPr>
                        <a:t>预测失败</a:t>
                      </a:r>
                    </a:p>
                  </a:txBody>
                  <a:tcPr/>
                </a:tc>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预测不跳转</a:t>
                      </a: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未跳转</a:t>
                      </a:r>
                    </a:p>
                  </a:txBody>
                  <a:tcPr/>
                </a:tc>
                <a:tc>
                  <a:txBody>
                    <a:bodyPr/>
                    <a:lstStyle/>
                    <a:p>
                      <a:pPr algn="ctr">
                        <a:lnSpc>
                          <a:spcPct val="150000"/>
                        </a:lnSpc>
                      </a:pPr>
                      <a:r>
                        <a:rPr lang="zh-CN" altLang="en-US" sz="1000" b="1" dirty="0">
                          <a:solidFill>
                            <a:schemeClr val="tx1"/>
                          </a:solidFill>
                        </a:rPr>
                        <a:t>预测成功</a:t>
                      </a: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lnSpc>
                          <a:spcPct val="150000"/>
                        </a:lnSpc>
                      </a:pPr>
                      <a:r>
                        <a:rPr lang="zh-CN" altLang="en-US" sz="1000" b="1" dirty="0">
                          <a:solidFill>
                            <a:schemeClr val="tx1"/>
                          </a:solidFill>
                        </a:rPr>
                        <a:t>缺失</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highlight>
                            <a:srgbClr val="FFFF00"/>
                          </a:highlight>
                        </a:rPr>
                        <a:t>跳转</a:t>
                      </a:r>
                    </a:p>
                  </a:txBody>
                  <a:tcPr/>
                </a:tc>
                <a:tc>
                  <a:txBody>
                    <a:bodyPr/>
                    <a:lstStyle/>
                    <a:p>
                      <a:pPr algn="ctr">
                        <a:lnSpc>
                          <a:spcPct val="150000"/>
                        </a:lnSpc>
                      </a:pPr>
                      <a:endParaRPr lang="zh-CN" altLang="en-US" sz="1000" b="1" dirty="0">
                        <a:solidFill>
                          <a:schemeClr val="tx1"/>
                        </a:solidFill>
                        <a:highlight>
                          <a:srgbClr val="FFFF00"/>
                        </a:highlight>
                      </a:endParaRPr>
                    </a:p>
                  </a:txBody>
                  <a:tcPr/>
                </a:tc>
                <a:tc>
                  <a:txBody>
                    <a:bodyPr/>
                    <a:lstStyle/>
                    <a:p>
                      <a:pPr algn="ctr">
                        <a:lnSpc>
                          <a:spcPct val="150000"/>
                        </a:lnSpc>
                      </a:pPr>
                      <a:r>
                        <a:rPr lang="en-US" altLang="zh-CN" sz="1000" b="1" dirty="0">
                          <a:solidFill>
                            <a:schemeClr val="tx1"/>
                          </a:solidFill>
                          <a:highlight>
                            <a:srgbClr val="FFFF00"/>
                          </a:highlight>
                        </a:rPr>
                        <a:t>2</a:t>
                      </a:r>
                      <a:endParaRPr lang="zh-CN" altLang="en-US" sz="1000" b="1" dirty="0">
                        <a:solidFill>
                          <a:schemeClr val="tx1"/>
                        </a:solidFill>
                        <a:highlight>
                          <a:srgbClr val="FFFF00"/>
                        </a:highlight>
                      </a:endParaRPr>
                    </a:p>
                  </a:txBody>
                  <a:tcPr/>
                </a:tc>
                <a:extLst>
                  <a:ext uri="{0D108BD9-81ED-4DB2-BD59-A6C34878D82A}">
                    <a16:rowId xmlns:a16="http://schemas.microsoft.com/office/drawing/2014/main" val="1388522585"/>
                  </a:ext>
                </a:extLst>
              </a:tr>
              <a:tr h="196900">
                <a:tc>
                  <a:txBody>
                    <a:bodyPr/>
                    <a:lstStyle/>
                    <a:p>
                      <a:pPr algn="ctr">
                        <a:lnSpc>
                          <a:spcPct val="150000"/>
                        </a:lnSpc>
                      </a:pPr>
                      <a:r>
                        <a:rPr lang="zh-CN" altLang="en-US" sz="1000" b="1" dirty="0">
                          <a:solidFill>
                            <a:schemeClr val="tx1"/>
                          </a:solidFill>
                        </a:rPr>
                        <a:t>缺失</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未跳转</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387578254"/>
                  </a:ext>
                </a:extLst>
              </a:tr>
            </a:tbl>
          </a:graphicData>
        </a:graphic>
      </p:graphicFrame>
      <p:sp>
        <p:nvSpPr>
          <p:cNvPr id="4" name="文本框 3">
            <a:extLst>
              <a:ext uri="{FF2B5EF4-FFF2-40B4-BE49-F238E27FC236}">
                <a16:creationId xmlns:a16="http://schemas.microsoft.com/office/drawing/2014/main" id="{03B8D392-B50F-6654-A02C-2994CBAC9CC9}"/>
              </a:ext>
            </a:extLst>
          </p:cNvPr>
          <p:cNvSpPr txBox="1"/>
          <p:nvPr/>
        </p:nvSpPr>
        <p:spPr>
          <a:xfrm>
            <a:off x="3059832" y="1700808"/>
            <a:ext cx="2617833" cy="276999"/>
          </a:xfrm>
          <a:prstGeom prst="rect">
            <a:avLst/>
          </a:prstGeom>
          <a:noFill/>
        </p:spPr>
        <p:txBody>
          <a:bodyPr wrap="none" rtlCol="0">
            <a:spAutoFit/>
          </a:bodyPr>
          <a:lstStyle/>
          <a:p>
            <a:r>
              <a:rPr lang="zh-CN" altLang="en-US" sz="1200" b="1" dirty="0"/>
              <a:t>表</a:t>
            </a:r>
            <a:r>
              <a:rPr lang="en-US" altLang="zh-CN" sz="1200" b="1" dirty="0"/>
              <a:t>7.5    </a:t>
            </a:r>
            <a:r>
              <a:rPr lang="zh-CN" altLang="en-US" sz="1200" b="1" dirty="0"/>
              <a:t>分支历史表</a:t>
            </a:r>
            <a:r>
              <a:rPr lang="en-US" altLang="zh-CN" sz="1200" b="1" dirty="0"/>
              <a:t>BTB</a:t>
            </a:r>
            <a:r>
              <a:rPr lang="zh-CN" altLang="en-US" sz="1200" b="1" dirty="0"/>
              <a:t>逻辑引脚说明</a:t>
            </a:r>
          </a:p>
        </p:txBody>
      </p:sp>
    </p:spTree>
    <p:extLst>
      <p:ext uri="{BB962C8B-B14F-4D97-AF65-F5344CB8AC3E}">
        <p14:creationId xmlns:p14="http://schemas.microsoft.com/office/powerpoint/2010/main" val="651159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5616624"/>
          </a:xfrm>
        </p:spPr>
        <p:txBody>
          <a:bodyPr rtlCol="0">
            <a:normAutofit/>
          </a:bodyPr>
          <a:lstStyle/>
          <a:p>
            <a:pPr eaLnBrk="1" fontAlgn="auto" hangingPunct="1">
              <a:spcAft>
                <a:spcPts val="0"/>
              </a:spcAft>
              <a:defRPr/>
            </a:pPr>
            <a:r>
              <a:rPr lang="en-US" altLang="zh-CN" b="1" dirty="0">
                <a:ea typeface="黑体" pitchFamily="49" charset="-122"/>
              </a:rPr>
              <a:t>7.3.7  </a:t>
            </a:r>
            <a:r>
              <a:rPr lang="zh-CN" altLang="en-US" b="1" dirty="0">
                <a:ea typeface="黑体" pitchFamily="49" charset="-122"/>
              </a:rPr>
              <a:t>流水线性能分析</a:t>
            </a:r>
            <a:endParaRPr lang="en-US" altLang="zh-CN" sz="1200" b="1" dirty="0"/>
          </a:p>
          <a:p>
            <a:pPr lvl="1" eaLnBrk="1" hangingPunct="1"/>
            <a:endParaRPr lang="en-US" altLang="zh-CN" sz="1000" b="1" dirty="0"/>
          </a:p>
          <a:p>
            <a:pPr lvl="1" eaLnBrk="1" hangingPunct="1"/>
            <a:r>
              <a:rPr lang="zh-CN" altLang="en-US" sz="1400" b="1" dirty="0"/>
              <a:t>理想情况下，指令流水线的</a:t>
            </a:r>
            <a:r>
              <a:rPr lang="en-US" altLang="zh-CN" sz="1400" b="1" dirty="0"/>
              <a:t>CPI=1</a:t>
            </a:r>
            <a:r>
              <a:rPr lang="zh-CN" altLang="en-US" sz="1400" b="1" dirty="0"/>
              <a:t>；由于流水阻塞或清空会损失一些周期，指令流水线的实际</a:t>
            </a:r>
            <a:r>
              <a:rPr lang="en-US" altLang="zh-CN" sz="1400" b="1" dirty="0"/>
              <a:t>CPI&gt;1</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流水线的最小时钟周期取决于各功能段中最慢功能段的关键延迟。</a:t>
            </a:r>
            <a:endParaRPr lang="en-US" altLang="zh-CN" sz="1400" b="1" dirty="0"/>
          </a:p>
          <a:p>
            <a:pPr lvl="1" eaLnBrk="1" hangingPunct="1"/>
            <a:endParaRPr lang="en-US" altLang="zh-CN" sz="1400" b="1" dirty="0"/>
          </a:p>
          <a:p>
            <a:pPr lvl="1" eaLnBrk="1" hangingPunct="1"/>
            <a:r>
              <a:rPr lang="zh-CN" altLang="en-US" sz="1400" b="1" dirty="0"/>
              <a:t>表</a:t>
            </a:r>
            <a:r>
              <a:rPr lang="en-US" altLang="zh-CN" sz="1400" b="1" dirty="0"/>
              <a:t>7.6</a:t>
            </a:r>
            <a:r>
              <a:rPr lang="zh-CN" altLang="en-US" sz="1400" b="1" dirty="0"/>
              <a:t>：流水线各功能段关键延迟，</a:t>
            </a:r>
            <a:r>
              <a:rPr lang="en-US" altLang="zh-CN" sz="1400" b="1" dirty="0"/>
              <a:t>ID</a:t>
            </a:r>
            <a:r>
              <a:rPr lang="zh-CN" altLang="en-US" sz="1400" b="1" dirty="0"/>
              <a:t>段的关键延迟最大，是</a:t>
            </a:r>
            <a:r>
              <a:rPr lang="en-US" altLang="zh-CN" sz="1400" b="1" dirty="0"/>
              <a:t>5</a:t>
            </a:r>
            <a:r>
              <a:rPr lang="zh-CN" altLang="en-US" sz="1400" b="1" dirty="0"/>
              <a:t>个功能段的“瓶颈”。</a:t>
            </a:r>
            <a:endParaRPr lang="en-US" altLang="zh-CN" sz="1400" b="1" dirty="0"/>
          </a:p>
          <a:p>
            <a:pPr lvl="1" eaLnBrk="1" hangingPunct="1"/>
            <a:endParaRPr lang="en-US" altLang="zh-CN" sz="1400" b="1" dirty="0"/>
          </a:p>
          <a:p>
            <a:pPr lvl="1" eaLnBrk="1" hangingPunct="1"/>
            <a:r>
              <a:rPr lang="zh-CN" altLang="en-US" sz="1400" b="1" dirty="0"/>
              <a:t>流水线的时钟周期</a:t>
            </a:r>
            <a:r>
              <a:rPr lang="en-US" altLang="zh-CN" sz="1400" b="1" dirty="0"/>
              <a:t>=ID</a:t>
            </a:r>
            <a:r>
              <a:rPr lang="zh-CN" altLang="en-US" sz="1400" b="1" dirty="0"/>
              <a:t>段的关键延迟</a:t>
            </a:r>
            <a:r>
              <a:rPr lang="en-US" altLang="zh-CN" sz="1400" b="1" dirty="0"/>
              <a:t>=400ps</a:t>
            </a:r>
            <a:r>
              <a:rPr lang="zh-CN" altLang="en-US" sz="1400" b="1" dirty="0"/>
              <a:t>，最大时钟频率</a:t>
            </a:r>
            <a:r>
              <a:rPr lang="en-US" altLang="zh-CN" sz="1400" b="1" dirty="0"/>
              <a:t>=1/400ps=2.5GHz</a:t>
            </a:r>
            <a:r>
              <a:rPr lang="zh-CN" altLang="en-US" sz="1400" b="1" dirty="0"/>
              <a:t>；第</a:t>
            </a:r>
            <a:r>
              <a:rPr lang="en-US" altLang="zh-CN" sz="1400" b="1" dirty="0"/>
              <a:t>6</a:t>
            </a:r>
            <a:r>
              <a:rPr lang="zh-CN" altLang="en-US" sz="1400" b="1" dirty="0"/>
              <a:t>章例</a:t>
            </a:r>
            <a:r>
              <a:rPr lang="en-US" altLang="zh-CN" sz="1400" b="1" dirty="0"/>
              <a:t>6.2</a:t>
            </a:r>
            <a:r>
              <a:rPr lang="zh-CN" altLang="en-US" sz="1400" b="1" dirty="0"/>
              <a:t>单周期</a:t>
            </a:r>
            <a:r>
              <a:rPr lang="en-US" altLang="zh-CN" sz="1400" b="1" dirty="0"/>
              <a:t>MIPS</a:t>
            </a:r>
            <a:r>
              <a:rPr lang="zh-CN" altLang="en-US" sz="1400" b="1" dirty="0"/>
              <a:t>处理器的时钟周期</a:t>
            </a:r>
            <a:r>
              <a:rPr lang="en-US" altLang="zh-CN" sz="1400" b="1" dirty="0"/>
              <a:t>=925ps</a:t>
            </a:r>
            <a:r>
              <a:rPr lang="zh-CN" altLang="en-US" sz="1400" b="1" dirty="0"/>
              <a:t>，流水线的实际性能提升</a:t>
            </a:r>
            <a:r>
              <a:rPr lang="en-US" altLang="zh-CN" sz="1400" b="1" dirty="0"/>
              <a:t>=925/400</a:t>
            </a:r>
            <a:r>
              <a:rPr lang="en-US" altLang="zh-CN" sz="1400" b="1" dirty="0">
                <a:latin typeface="等线" panose="02010600030101010101" pitchFamily="2" charset="-122"/>
                <a:ea typeface="等线" panose="02010600030101010101" pitchFamily="2" charset="-122"/>
              </a:rPr>
              <a:t>≈</a:t>
            </a:r>
            <a:r>
              <a:rPr lang="en-US" altLang="zh-CN" sz="1400" b="1" dirty="0"/>
              <a:t>2.3</a:t>
            </a:r>
            <a:r>
              <a:rPr lang="zh-CN" altLang="en-US" sz="1400" b="1" dirty="0"/>
              <a:t>（没有达到</a:t>
            </a:r>
            <a:r>
              <a:rPr lang="en-US" altLang="zh-CN" sz="1400" b="1" dirty="0"/>
              <a:t>5</a:t>
            </a:r>
            <a:r>
              <a:rPr lang="zh-CN" altLang="en-US" sz="1400" b="1" dirty="0"/>
              <a:t>段流水线的理想倍数</a:t>
            </a:r>
            <a:r>
              <a:rPr lang="en-US" altLang="zh-CN" sz="1400" b="1" dirty="0"/>
              <a:t>5</a:t>
            </a:r>
            <a:r>
              <a:rPr lang="zh-CN" altLang="en-US" sz="1400" b="1" dirty="0"/>
              <a:t>）。</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00" b="1" dirty="0"/>
          </a:p>
        </p:txBody>
      </p:sp>
      <p:graphicFrame>
        <p:nvGraphicFramePr>
          <p:cNvPr id="5" name="表格 16">
            <a:extLst>
              <a:ext uri="{FF2B5EF4-FFF2-40B4-BE49-F238E27FC236}">
                <a16:creationId xmlns:a16="http://schemas.microsoft.com/office/drawing/2014/main" id="{54DAF80B-0805-241E-C4D9-A5CC3241B2B5}"/>
              </a:ext>
            </a:extLst>
          </p:cNvPr>
          <p:cNvGraphicFramePr>
            <a:graphicFrameLocks noGrp="1"/>
          </p:cNvGraphicFramePr>
          <p:nvPr>
            <p:extLst>
              <p:ext uri="{D42A27DB-BD31-4B8C-83A1-F6EECF244321}">
                <p14:modId xmlns:p14="http://schemas.microsoft.com/office/powerpoint/2010/main" val="1395305211"/>
              </p:ext>
            </p:extLst>
          </p:nvPr>
        </p:nvGraphicFramePr>
        <p:xfrm>
          <a:off x="323528" y="4340373"/>
          <a:ext cx="7704856" cy="1816545"/>
        </p:xfrm>
        <a:graphic>
          <a:graphicData uri="http://schemas.openxmlformats.org/drawingml/2006/table">
            <a:tbl>
              <a:tblPr firstRow="1" bandRow="1">
                <a:tableStyleId>{5C22544A-7EE6-4342-B048-85BDC9FD1C3A}</a:tableStyleId>
              </a:tblPr>
              <a:tblGrid>
                <a:gridCol w="911327">
                  <a:extLst>
                    <a:ext uri="{9D8B030D-6E8A-4147-A177-3AD203B41FA5}">
                      <a16:colId xmlns:a16="http://schemas.microsoft.com/office/drawing/2014/main" val="1275072387"/>
                    </a:ext>
                  </a:extLst>
                </a:gridCol>
                <a:gridCol w="828479">
                  <a:extLst>
                    <a:ext uri="{9D8B030D-6E8A-4147-A177-3AD203B41FA5}">
                      <a16:colId xmlns:a16="http://schemas.microsoft.com/office/drawing/2014/main" val="2769827552"/>
                    </a:ext>
                  </a:extLst>
                </a:gridCol>
                <a:gridCol w="1077023">
                  <a:extLst>
                    <a:ext uri="{9D8B030D-6E8A-4147-A177-3AD203B41FA5}">
                      <a16:colId xmlns:a16="http://schemas.microsoft.com/office/drawing/2014/main" val="2901351190"/>
                    </a:ext>
                  </a:extLst>
                </a:gridCol>
                <a:gridCol w="2583771">
                  <a:extLst>
                    <a:ext uri="{9D8B030D-6E8A-4147-A177-3AD203B41FA5}">
                      <a16:colId xmlns:a16="http://schemas.microsoft.com/office/drawing/2014/main" val="3574672864"/>
                    </a:ext>
                  </a:extLst>
                </a:gridCol>
                <a:gridCol w="2304256">
                  <a:extLst>
                    <a:ext uri="{9D8B030D-6E8A-4147-A177-3AD203B41FA5}">
                      <a16:colId xmlns:a16="http://schemas.microsoft.com/office/drawing/2014/main" val="1703836720"/>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功能段</a:t>
                      </a:r>
                    </a:p>
                  </a:txBody>
                  <a:tcPr/>
                </a:tc>
                <a:tc>
                  <a:txBody>
                    <a:bodyPr/>
                    <a:lstStyle/>
                    <a:p>
                      <a:pPr algn="ctr">
                        <a:lnSpc>
                          <a:spcPct val="150000"/>
                        </a:lnSpc>
                      </a:pPr>
                      <a:r>
                        <a:rPr lang="zh-CN" altLang="en-US" sz="1200" b="1" dirty="0">
                          <a:solidFill>
                            <a:schemeClr val="bg1"/>
                          </a:solidFill>
                        </a:rPr>
                        <a:t>标识</a:t>
                      </a:r>
                    </a:p>
                  </a:txBody>
                  <a:tcPr/>
                </a:tc>
                <a:tc>
                  <a:txBody>
                    <a:bodyPr/>
                    <a:lstStyle/>
                    <a:p>
                      <a:pPr algn="ctr">
                        <a:lnSpc>
                          <a:spcPct val="150000"/>
                        </a:lnSpc>
                      </a:pPr>
                      <a:r>
                        <a:rPr lang="zh-CN" altLang="en-US" sz="1200" b="1" dirty="0">
                          <a:solidFill>
                            <a:schemeClr val="bg1"/>
                          </a:solidFill>
                        </a:rPr>
                        <a:t>实际情况</a:t>
                      </a:r>
                    </a:p>
                  </a:txBody>
                  <a:tcPr/>
                </a:tc>
                <a:tc>
                  <a:txBody>
                    <a:bodyPr/>
                    <a:lstStyle/>
                    <a:p>
                      <a:pPr algn="ctr">
                        <a:lnSpc>
                          <a:spcPct val="150000"/>
                        </a:lnSpc>
                      </a:pPr>
                      <a:r>
                        <a:rPr lang="zh-CN" altLang="en-US" sz="1200" b="1" dirty="0">
                          <a:solidFill>
                            <a:schemeClr val="bg1"/>
                          </a:solidFill>
                        </a:rPr>
                        <a:t>预测情况</a:t>
                      </a: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IF</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if_max</a:t>
                      </a:r>
                      <a:endParaRPr lang="zh-CN" altLang="en-US" sz="1000" b="1" baseline="-25000"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mem</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300ps=30+250+20</a:t>
                      </a:r>
                      <a:endParaRPr lang="zh-CN" altLang="en-US" sz="10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ID</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id_max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RF_read</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r>
                        <a:rPr kumimoji="0" lang="en-US" altLang="zh-CN" sz="1000" b="1" i="0" u="none" strike="noStrike" kern="1200" cap="none" spc="0" normalizeH="0" baseline="0" noProof="0" dirty="0">
                          <a:ln>
                            <a:noFill/>
                          </a:ln>
                          <a:solidFill>
                            <a:prstClr val="black"/>
                          </a:solidFill>
                          <a:effectLst/>
                          <a:uLnTx/>
                          <a:uFillTx/>
                          <a:latin typeface="+mn-lt"/>
                          <a:ea typeface="+mn-ea"/>
                          <a:cs typeface="+mn-cs"/>
                        </a:rPr>
                        <a:t>)</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400ps=2*(30+150+20)</a:t>
                      </a:r>
                      <a:endParaRPr lang="zh-CN" altLang="en-US" sz="10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000" b="1" dirty="0">
                          <a:solidFill>
                            <a:schemeClr val="tx1"/>
                          </a:solidFill>
                        </a:rPr>
                        <a:t>3</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EX</a:t>
                      </a: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ex_max</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+ 2T</a:t>
                      </a:r>
                      <a:r>
                        <a:rPr lang="en-US" altLang="zh-CN" sz="1000" b="1" baseline="-25000" dirty="0">
                          <a:solidFill>
                            <a:schemeClr val="tx1"/>
                          </a:solidFill>
                        </a:rPr>
                        <a:t>mux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alu</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300ps=30+2*25+200+20</a:t>
                      </a:r>
                      <a:endParaRPr lang="zh-CN" altLang="en-US" sz="10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lnSpc>
                          <a:spcPct val="150000"/>
                        </a:lnSpc>
                      </a:pPr>
                      <a:r>
                        <a:rPr lang="en-US" altLang="zh-CN" sz="1000" b="1" dirty="0">
                          <a:solidFill>
                            <a:schemeClr val="tx1"/>
                          </a:solidFill>
                        </a:rPr>
                        <a:t>4</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MEM</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mem_max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clk_to_q</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mem</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300ps=30+250+20</a:t>
                      </a:r>
                      <a:endParaRPr lang="zh-CN" altLang="en-US" sz="10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lnSpc>
                          <a:spcPct val="150000"/>
                        </a:lnSpc>
                      </a:pPr>
                      <a:r>
                        <a:rPr lang="en-US" altLang="zh-CN" sz="1000" b="1" dirty="0">
                          <a:solidFill>
                            <a:schemeClr val="tx1"/>
                          </a:solidFill>
                        </a:rPr>
                        <a:t>5</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WB</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wb_max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clk_to_q</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mux</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75ps=30+25+20</a:t>
                      </a:r>
                      <a:endParaRPr lang="zh-CN" altLang="en-US" sz="1000" b="1" dirty="0">
                        <a:solidFill>
                          <a:schemeClr val="tx1"/>
                        </a:solidFill>
                      </a:endParaRPr>
                    </a:p>
                  </a:txBody>
                  <a:tcPr/>
                </a:tc>
                <a:extLst>
                  <a:ext uri="{0D108BD9-81ED-4DB2-BD59-A6C34878D82A}">
                    <a16:rowId xmlns:a16="http://schemas.microsoft.com/office/drawing/2014/main" val="1388522585"/>
                  </a:ext>
                </a:extLst>
              </a:tr>
            </a:tbl>
          </a:graphicData>
        </a:graphic>
      </p:graphicFrame>
      <p:sp>
        <p:nvSpPr>
          <p:cNvPr id="6" name="文本框 5">
            <a:extLst>
              <a:ext uri="{FF2B5EF4-FFF2-40B4-BE49-F238E27FC236}">
                <a16:creationId xmlns:a16="http://schemas.microsoft.com/office/drawing/2014/main" id="{C8BA6212-B848-C8E9-600A-2B1F1F8E5C4F}"/>
              </a:ext>
            </a:extLst>
          </p:cNvPr>
          <p:cNvSpPr txBox="1"/>
          <p:nvPr/>
        </p:nvSpPr>
        <p:spPr>
          <a:xfrm>
            <a:off x="3059832" y="3944089"/>
            <a:ext cx="2371162" cy="276999"/>
          </a:xfrm>
          <a:prstGeom prst="rect">
            <a:avLst/>
          </a:prstGeom>
          <a:noFill/>
        </p:spPr>
        <p:txBody>
          <a:bodyPr wrap="none" rtlCol="0">
            <a:spAutoFit/>
          </a:bodyPr>
          <a:lstStyle/>
          <a:p>
            <a:r>
              <a:rPr lang="zh-CN" altLang="en-US" sz="1200" b="1" dirty="0"/>
              <a:t>表</a:t>
            </a:r>
            <a:r>
              <a:rPr lang="en-US" altLang="zh-CN" sz="1200" b="1" dirty="0"/>
              <a:t>7.6    </a:t>
            </a:r>
            <a:r>
              <a:rPr lang="zh-CN" altLang="en-US" sz="1200" b="1" dirty="0"/>
              <a:t>流水线各功能段关键延迟</a:t>
            </a:r>
          </a:p>
        </p:txBody>
      </p:sp>
    </p:spTree>
    <p:extLst>
      <p:ext uri="{BB962C8B-B14F-4D97-AF65-F5344CB8AC3E}">
        <p14:creationId xmlns:p14="http://schemas.microsoft.com/office/powerpoint/2010/main" val="308535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7.1.3  </a:t>
            </a:r>
            <a:r>
              <a:rPr lang="zh-CN" altLang="en-US" b="1" dirty="0">
                <a:ea typeface="黑体" panose="02010609060101010101" pitchFamily="49" charset="-122"/>
              </a:rPr>
              <a:t>流水线的时空图表示</a:t>
            </a:r>
            <a:endParaRPr lang="en-US" altLang="zh-CN" b="1" dirty="0"/>
          </a:p>
          <a:p>
            <a:pPr lvl="1" eaLnBrk="1" hangingPunct="1"/>
            <a:endParaRPr lang="en-US" altLang="zh-CN" sz="800" b="1" dirty="0"/>
          </a:p>
          <a:p>
            <a:pPr lvl="1" eaLnBrk="1" hangingPunct="1"/>
            <a:r>
              <a:rPr lang="zh-CN" altLang="en-US" sz="1600" b="1" dirty="0"/>
              <a:t>图</a:t>
            </a:r>
            <a:r>
              <a:rPr lang="en-US" altLang="zh-CN" sz="1600" b="1" dirty="0"/>
              <a:t>7.3</a:t>
            </a:r>
            <a:r>
              <a:rPr lang="zh-CN" altLang="en-US" sz="1600" b="1" dirty="0"/>
              <a:t>：单周期</a:t>
            </a:r>
            <a:r>
              <a:rPr lang="en-US" altLang="zh-CN" sz="1600" b="1" dirty="0"/>
              <a:t>MIPS CPU</a:t>
            </a:r>
            <a:r>
              <a:rPr lang="zh-CN" altLang="en-US" sz="1600" b="1" dirty="0"/>
              <a:t>时空图</a:t>
            </a:r>
            <a:endParaRPr lang="en-US" altLang="zh-CN" sz="1400" b="1" dirty="0"/>
          </a:p>
          <a:p>
            <a:pPr lvl="2" eaLnBrk="1" hangingPunct="1"/>
            <a:r>
              <a:rPr lang="zh-CN" altLang="en-US" sz="1200" b="1" dirty="0"/>
              <a:t>横坐标表示时间，纵坐标表示空间。</a:t>
            </a:r>
            <a:endParaRPr lang="en-US" altLang="zh-CN" sz="1200" b="1" dirty="0"/>
          </a:p>
          <a:p>
            <a:pPr lvl="2" eaLnBrk="1" hangingPunct="1"/>
            <a:endParaRPr lang="en-US" altLang="zh-CN" sz="1200" b="1" dirty="0"/>
          </a:p>
          <a:p>
            <a:pPr lvl="2" eaLnBrk="1" hangingPunct="1"/>
            <a:r>
              <a:rPr lang="zh-CN" altLang="en-US" sz="1200" b="1" dirty="0"/>
              <a:t>假设指令执行过程中各功能段的时间延迟均为</a:t>
            </a:r>
            <a:r>
              <a:rPr lang="en-US" altLang="zh-CN" sz="1200" b="1" dirty="0"/>
              <a:t>T</a:t>
            </a:r>
            <a:r>
              <a:rPr lang="zh-CN" altLang="en-US" sz="1200" b="1" dirty="0"/>
              <a:t>（</a:t>
            </a:r>
            <a:r>
              <a:rPr lang="zh-CN" altLang="en-US" sz="1200" b="1" dirty="0">
                <a:highlight>
                  <a:srgbClr val="FFFF00"/>
                </a:highlight>
              </a:rPr>
              <a:t>各段中最长时间单位</a:t>
            </a:r>
            <a:r>
              <a:rPr lang="zh-CN" altLang="en-US" sz="1200" b="1" dirty="0"/>
              <a:t>），则指令周期</a:t>
            </a:r>
            <a:r>
              <a:rPr lang="en-US" altLang="zh-CN" sz="1200" b="1" dirty="0"/>
              <a:t>=5T</a:t>
            </a:r>
            <a:r>
              <a:rPr lang="zh-CN" altLang="en-US" sz="1200" b="1" dirty="0"/>
              <a:t>。</a:t>
            </a:r>
            <a:endParaRPr lang="en-US" altLang="zh-CN" sz="1200" b="1" dirty="0"/>
          </a:p>
          <a:p>
            <a:pPr lvl="2" eaLnBrk="1" hangingPunct="1"/>
            <a:endParaRPr lang="en-US" altLang="zh-CN" sz="1100" b="1" dirty="0"/>
          </a:p>
          <a:p>
            <a:pPr lvl="1" eaLnBrk="1" hangingPunct="1"/>
            <a:endParaRPr lang="en-US" altLang="zh-CN" sz="1400" b="1" dirty="0"/>
          </a:p>
          <a:p>
            <a:pPr lvl="1" eaLnBrk="1" hangingPunct="1"/>
            <a:r>
              <a:rPr lang="zh-CN" altLang="en-US" sz="1600" b="1" dirty="0"/>
              <a:t>图</a:t>
            </a:r>
            <a:r>
              <a:rPr lang="en-US" altLang="zh-CN" sz="1600" b="1" dirty="0"/>
              <a:t>7.4</a:t>
            </a:r>
            <a:r>
              <a:rPr lang="zh-CN" altLang="en-US" sz="1600" b="1" dirty="0"/>
              <a:t>：</a:t>
            </a:r>
            <a:r>
              <a:rPr lang="en-US" altLang="zh-CN" sz="1600" b="1" dirty="0"/>
              <a:t>5</a:t>
            </a:r>
            <a:r>
              <a:rPr lang="zh-CN" altLang="en-US" sz="1600" b="1" dirty="0"/>
              <a:t>段</a:t>
            </a:r>
            <a:r>
              <a:rPr lang="en-US" altLang="zh-CN" sz="1600" b="1" dirty="0"/>
              <a:t>MIPS</a:t>
            </a:r>
            <a:r>
              <a:rPr lang="zh-CN" altLang="en-US" sz="1600" b="1" dirty="0"/>
              <a:t>流水线时空图</a:t>
            </a:r>
            <a:endParaRPr lang="en-US" altLang="zh-CN" sz="1400" b="1" dirty="0"/>
          </a:p>
          <a:p>
            <a:pPr lvl="2" eaLnBrk="1" hangingPunct="1"/>
            <a:r>
              <a:rPr lang="zh-CN" altLang="en-US" sz="1200" b="1" dirty="0"/>
              <a:t>第</a:t>
            </a:r>
            <a:r>
              <a:rPr lang="en-US" altLang="zh-CN" sz="1200" b="1" dirty="0"/>
              <a:t>5</a:t>
            </a:r>
            <a:r>
              <a:rPr lang="zh-CN" altLang="en-US" sz="1200" b="1" dirty="0"/>
              <a:t>个时钟节拍时，流水线的</a:t>
            </a:r>
            <a:r>
              <a:rPr lang="en-US" altLang="zh-CN" sz="1200" b="1" dirty="0"/>
              <a:t>5</a:t>
            </a:r>
            <a:r>
              <a:rPr lang="zh-CN" altLang="en-US" sz="1200" b="1" dirty="0"/>
              <a:t>个段全部充满。</a:t>
            </a:r>
            <a:endParaRPr lang="en-US" altLang="zh-CN" sz="1200" b="1" dirty="0"/>
          </a:p>
          <a:p>
            <a:pPr lvl="2" eaLnBrk="1" hangingPunct="1"/>
            <a:endParaRPr lang="en-US" altLang="zh-CN" sz="1200" b="1" dirty="0"/>
          </a:p>
          <a:p>
            <a:pPr lvl="2" eaLnBrk="1" hangingPunct="1"/>
            <a:r>
              <a:rPr lang="zh-CN" altLang="en-US" sz="1200" b="1" dirty="0"/>
              <a:t>从第</a:t>
            </a:r>
            <a:r>
              <a:rPr lang="en-US" altLang="zh-CN" sz="1200" b="1" dirty="0"/>
              <a:t>6</a:t>
            </a:r>
            <a:r>
              <a:rPr lang="zh-CN" altLang="en-US" sz="1200" b="1" dirty="0"/>
              <a:t>个时钟节拍开始，每个时钟节拍都有</a:t>
            </a:r>
            <a:r>
              <a:rPr lang="en-US" altLang="zh-CN" sz="1200" b="1" dirty="0"/>
              <a:t>1</a:t>
            </a:r>
            <a:r>
              <a:rPr lang="zh-CN" altLang="en-US" sz="1200" b="1" dirty="0"/>
              <a:t>条指令输出（执行完毕）。</a:t>
            </a:r>
            <a:endParaRPr lang="en-US" altLang="zh-CN" sz="1200" b="1" dirty="0"/>
          </a:p>
          <a:p>
            <a:pPr lvl="1" eaLnBrk="1" hangingPunct="1"/>
            <a:endParaRPr lang="en-US" altLang="zh-CN" sz="650" b="1" dirty="0"/>
          </a:p>
          <a:p>
            <a:pPr lvl="1" eaLnBrk="1" hangingPunct="1"/>
            <a:endParaRPr lang="en-US" altLang="zh-CN" sz="1800" b="1" dirty="0"/>
          </a:p>
          <a:p>
            <a:pPr lvl="1" eaLnBrk="1" hangingPunct="1"/>
            <a:endParaRPr lang="en-US" altLang="zh-CN" sz="1200" b="1" dirty="0"/>
          </a:p>
          <a:p>
            <a:pPr lvl="1" eaLnBrk="1" hangingPunct="1"/>
            <a:endParaRPr lang="en-US" altLang="zh-CN" sz="1200" b="1" dirty="0"/>
          </a:p>
        </p:txBody>
      </p:sp>
      <p:grpSp>
        <p:nvGrpSpPr>
          <p:cNvPr id="13" name="组合 12">
            <a:extLst>
              <a:ext uri="{FF2B5EF4-FFF2-40B4-BE49-F238E27FC236}">
                <a16:creationId xmlns:a16="http://schemas.microsoft.com/office/drawing/2014/main" id="{8D9582B3-2408-A179-D8C5-DB169FD36FA4}"/>
              </a:ext>
            </a:extLst>
          </p:cNvPr>
          <p:cNvGrpSpPr/>
          <p:nvPr/>
        </p:nvGrpSpPr>
        <p:grpSpPr>
          <a:xfrm>
            <a:off x="179512" y="3859356"/>
            <a:ext cx="8568952" cy="2593980"/>
            <a:chOff x="179512" y="3571324"/>
            <a:chExt cx="8568952" cy="2593980"/>
          </a:xfrm>
        </p:grpSpPr>
        <p:sp>
          <p:nvSpPr>
            <p:cNvPr id="7" name="文本框 6">
              <a:extLst>
                <a:ext uri="{FF2B5EF4-FFF2-40B4-BE49-F238E27FC236}">
                  <a16:creationId xmlns:a16="http://schemas.microsoft.com/office/drawing/2014/main" id="{D1073EA1-4D19-4070-B3F1-AF1BBA252121}"/>
                </a:ext>
              </a:extLst>
            </p:cNvPr>
            <p:cNvSpPr txBox="1"/>
            <p:nvPr/>
          </p:nvSpPr>
          <p:spPr>
            <a:xfrm>
              <a:off x="1259632" y="5888305"/>
              <a:ext cx="2231701" cy="276999"/>
            </a:xfrm>
            <a:prstGeom prst="rect">
              <a:avLst/>
            </a:prstGeom>
            <a:noFill/>
          </p:spPr>
          <p:txBody>
            <a:bodyPr wrap="none" rtlCol="0">
              <a:spAutoFit/>
            </a:bodyPr>
            <a:lstStyle/>
            <a:p>
              <a:r>
                <a:rPr lang="zh-CN" altLang="en-US" sz="1200" b="1" dirty="0"/>
                <a:t>图</a:t>
              </a:r>
              <a:r>
                <a:rPr lang="en-US" altLang="zh-CN" sz="1200" b="1" dirty="0"/>
                <a:t>7.3    </a:t>
              </a:r>
              <a:r>
                <a:rPr lang="zh-CN" altLang="en-US" sz="1200" b="1" dirty="0"/>
                <a:t>单周期</a:t>
              </a:r>
              <a:r>
                <a:rPr lang="en-US" altLang="zh-CN" sz="1200" b="1" dirty="0"/>
                <a:t>MIPS CPU</a:t>
              </a:r>
              <a:r>
                <a:rPr lang="zh-CN" altLang="en-US" sz="1200" b="1" dirty="0"/>
                <a:t>时空图</a:t>
              </a:r>
            </a:p>
          </p:txBody>
        </p:sp>
        <p:sp>
          <p:nvSpPr>
            <p:cNvPr id="10" name="文本框 9">
              <a:extLst>
                <a:ext uri="{FF2B5EF4-FFF2-40B4-BE49-F238E27FC236}">
                  <a16:creationId xmlns:a16="http://schemas.microsoft.com/office/drawing/2014/main" id="{798BC288-19A8-996D-D349-B6271B1D2070}"/>
                </a:ext>
              </a:extLst>
            </p:cNvPr>
            <p:cNvSpPr txBox="1"/>
            <p:nvPr/>
          </p:nvSpPr>
          <p:spPr>
            <a:xfrm>
              <a:off x="5652120" y="5888305"/>
              <a:ext cx="2164375" cy="276999"/>
            </a:xfrm>
            <a:prstGeom prst="rect">
              <a:avLst/>
            </a:prstGeom>
            <a:noFill/>
          </p:spPr>
          <p:txBody>
            <a:bodyPr wrap="none" rtlCol="0">
              <a:spAutoFit/>
            </a:bodyPr>
            <a:lstStyle/>
            <a:p>
              <a:r>
                <a:rPr lang="zh-CN" altLang="en-US" sz="1200" b="1" dirty="0"/>
                <a:t>图</a:t>
              </a:r>
              <a:r>
                <a:rPr lang="en-US" altLang="zh-CN" sz="1200" b="1" dirty="0"/>
                <a:t>7.4    5</a:t>
              </a:r>
              <a:r>
                <a:rPr lang="zh-CN" altLang="en-US" sz="1200" b="1" dirty="0"/>
                <a:t>段</a:t>
              </a:r>
              <a:r>
                <a:rPr lang="en-US" altLang="zh-CN" sz="1200" b="1" dirty="0"/>
                <a:t>MIPS</a:t>
              </a:r>
              <a:r>
                <a:rPr lang="zh-CN" altLang="en-US" sz="1200" b="1" dirty="0"/>
                <a:t>流水线时空图</a:t>
              </a:r>
            </a:p>
          </p:txBody>
        </p:sp>
        <p:pic>
          <p:nvPicPr>
            <p:cNvPr id="6" name="图片 5">
              <a:extLst>
                <a:ext uri="{FF2B5EF4-FFF2-40B4-BE49-F238E27FC236}">
                  <a16:creationId xmlns:a16="http://schemas.microsoft.com/office/drawing/2014/main" id="{AE3E0AAA-13E8-2E1A-CC20-4DEEEF9E3EC8}"/>
                </a:ext>
              </a:extLst>
            </p:cNvPr>
            <p:cNvPicPr>
              <a:picLocks noChangeAspect="1"/>
            </p:cNvPicPr>
            <p:nvPr/>
          </p:nvPicPr>
          <p:blipFill>
            <a:blip r:embed="rId2"/>
            <a:stretch>
              <a:fillRect/>
            </a:stretch>
          </p:blipFill>
          <p:spPr>
            <a:xfrm>
              <a:off x="179512" y="3571324"/>
              <a:ext cx="4139952" cy="2120157"/>
            </a:xfrm>
            <a:prstGeom prst="rect">
              <a:avLst/>
            </a:prstGeom>
          </p:spPr>
        </p:pic>
        <p:pic>
          <p:nvPicPr>
            <p:cNvPr id="12" name="图片 11">
              <a:extLst>
                <a:ext uri="{FF2B5EF4-FFF2-40B4-BE49-F238E27FC236}">
                  <a16:creationId xmlns:a16="http://schemas.microsoft.com/office/drawing/2014/main" id="{00F05898-52DF-D093-E461-56A41455AC4A}"/>
                </a:ext>
              </a:extLst>
            </p:cNvPr>
            <p:cNvPicPr>
              <a:picLocks noChangeAspect="1"/>
            </p:cNvPicPr>
            <p:nvPr/>
          </p:nvPicPr>
          <p:blipFill>
            <a:blip r:embed="rId3"/>
            <a:stretch>
              <a:fillRect/>
            </a:stretch>
          </p:blipFill>
          <p:spPr>
            <a:xfrm>
              <a:off x="4824538" y="3613540"/>
              <a:ext cx="3923926" cy="2077941"/>
            </a:xfrm>
            <a:prstGeom prst="rect">
              <a:avLst/>
            </a:prstGeom>
          </p:spPr>
        </p:pic>
      </p:grpSp>
    </p:spTree>
    <p:extLst>
      <p:ext uri="{BB962C8B-B14F-4D97-AF65-F5344CB8AC3E}">
        <p14:creationId xmlns:p14="http://schemas.microsoft.com/office/powerpoint/2010/main" val="1663245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672"/>
          </a:xfrm>
        </p:spPr>
        <p:txBody>
          <a:bodyPr rtlCol="0">
            <a:normAutofit lnSpcReduction="10000"/>
          </a:bodyPr>
          <a:lstStyle/>
          <a:p>
            <a:r>
              <a:rPr lang="zh-CN" altLang="en-US" sz="1400" b="1" dirty="0">
                <a:solidFill>
                  <a:srgbClr val="FF0000"/>
                </a:solidFill>
              </a:rPr>
              <a:t>例</a:t>
            </a:r>
            <a:r>
              <a:rPr lang="en-US" altLang="zh-CN" sz="1400" b="1" dirty="0">
                <a:solidFill>
                  <a:srgbClr val="FF0000"/>
                </a:solidFill>
              </a:rPr>
              <a:t>7.3</a:t>
            </a:r>
            <a:r>
              <a:rPr lang="zh-CN" altLang="en-US" sz="1400" b="1" dirty="0"/>
              <a:t>：</a:t>
            </a:r>
            <a:r>
              <a:rPr lang="en-US" altLang="zh-CN" sz="1400" b="1" dirty="0"/>
              <a:t>SPECINT2000</a:t>
            </a:r>
            <a:r>
              <a:rPr lang="zh-CN" altLang="en-US" sz="1400" b="1" dirty="0"/>
              <a:t>基准测试程序包含的取数据指令、存数据指令、条件分支指令、跳转指令、</a:t>
            </a:r>
            <a:r>
              <a:rPr lang="en-US" altLang="zh-CN" sz="1400" b="1" dirty="0"/>
              <a:t>R</a:t>
            </a:r>
            <a:r>
              <a:rPr lang="zh-CN" altLang="en-US" sz="1400" b="1" dirty="0"/>
              <a:t>型算术逻辑运算指令比例分别为：</a:t>
            </a:r>
            <a:r>
              <a:rPr lang="en-US" altLang="zh-CN" sz="1400" b="1" dirty="0"/>
              <a:t>25%</a:t>
            </a:r>
            <a:r>
              <a:rPr lang="zh-CN" altLang="en-US" sz="1400" b="1" dirty="0"/>
              <a:t>、</a:t>
            </a:r>
            <a:r>
              <a:rPr lang="en-US" altLang="zh-CN" sz="1400" b="1" dirty="0"/>
              <a:t>10%</a:t>
            </a:r>
            <a:r>
              <a:rPr lang="zh-CN" altLang="en-US" sz="1400" b="1" dirty="0"/>
              <a:t>、</a:t>
            </a:r>
            <a:r>
              <a:rPr lang="en-US" altLang="zh-CN" sz="1400" b="1" dirty="0"/>
              <a:t>11%</a:t>
            </a:r>
            <a:r>
              <a:rPr lang="zh-CN" altLang="en-US" sz="1400" b="1" dirty="0"/>
              <a:t>、</a:t>
            </a:r>
            <a:r>
              <a:rPr lang="en-US" altLang="zh-CN" sz="1400" b="1" dirty="0"/>
              <a:t>2%</a:t>
            </a:r>
            <a:r>
              <a:rPr lang="zh-CN" altLang="en-US" sz="1400" b="1" dirty="0"/>
              <a:t>、</a:t>
            </a:r>
            <a:r>
              <a:rPr lang="en-US" altLang="zh-CN" sz="1400" b="1" dirty="0"/>
              <a:t>52%</a:t>
            </a:r>
            <a:r>
              <a:rPr lang="zh-CN" altLang="en-US" sz="1400" b="1" dirty="0"/>
              <a:t>。</a:t>
            </a:r>
            <a:r>
              <a:rPr lang="zh-CN" altLang="en-US" sz="1400" b="1" dirty="0">
                <a:highlight>
                  <a:srgbClr val="FFFF00"/>
                </a:highlight>
              </a:rPr>
              <a:t>假设</a:t>
            </a:r>
            <a:r>
              <a:rPr lang="en-US" altLang="zh-CN" sz="1400" b="1" dirty="0">
                <a:highlight>
                  <a:srgbClr val="FFFF00"/>
                </a:highlight>
              </a:rPr>
              <a:t>40%</a:t>
            </a:r>
            <a:r>
              <a:rPr lang="zh-CN" altLang="en-US" sz="1400" b="1" dirty="0">
                <a:highlight>
                  <a:srgbClr val="FFFF00"/>
                </a:highlight>
              </a:rPr>
              <a:t>的取数指令</a:t>
            </a:r>
            <a:r>
              <a:rPr lang="zh-CN" altLang="en-US" sz="1400" b="1" dirty="0"/>
              <a:t>存在</a:t>
            </a:r>
            <a:r>
              <a:rPr lang="en-US" altLang="zh-CN" sz="1400" b="1" dirty="0"/>
              <a:t>Load-Use</a:t>
            </a:r>
            <a:r>
              <a:rPr lang="zh-CN" altLang="en-US" sz="1400" b="1" dirty="0"/>
              <a:t>相关，</a:t>
            </a:r>
            <a:r>
              <a:rPr lang="zh-CN" altLang="en-US" sz="1400" b="1" dirty="0">
                <a:highlight>
                  <a:srgbClr val="FFFF00"/>
                </a:highlight>
              </a:rPr>
              <a:t>而</a:t>
            </a:r>
            <a:r>
              <a:rPr lang="en-US" altLang="zh-CN" sz="1400" b="1" dirty="0">
                <a:highlight>
                  <a:srgbClr val="FFFF00"/>
                </a:highlight>
              </a:rPr>
              <a:t>1/4</a:t>
            </a:r>
            <a:r>
              <a:rPr lang="zh-CN" altLang="en-US" sz="1400" b="1" dirty="0">
                <a:highlight>
                  <a:srgbClr val="FFFF00"/>
                </a:highlight>
              </a:rPr>
              <a:t>的条件分支指令分支预测会失败</a:t>
            </a:r>
            <a:r>
              <a:rPr lang="zh-CN" altLang="en-US" sz="1400" b="1" dirty="0"/>
              <a:t>，跳转指令不预测，不考虑其他冲突，请计算该程序在</a:t>
            </a:r>
            <a:r>
              <a:rPr lang="en-US" altLang="zh-CN" sz="1400" b="1" dirty="0"/>
              <a:t>MIPS</a:t>
            </a:r>
            <a:r>
              <a:rPr lang="zh-CN" altLang="en-US" sz="1400" b="1" dirty="0"/>
              <a:t>指令流水线中执行的</a:t>
            </a:r>
            <a:r>
              <a:rPr lang="en-US" altLang="zh-CN" sz="1400" b="1" dirty="0"/>
              <a:t>CPI</a:t>
            </a:r>
            <a:r>
              <a:rPr lang="zh-CN" altLang="en-US" sz="1400" b="1" dirty="0"/>
              <a:t>。假设</a:t>
            </a:r>
            <a:r>
              <a:rPr lang="en-US" altLang="zh-CN" sz="1400" b="1" dirty="0"/>
              <a:t>SPECINT2000</a:t>
            </a:r>
            <a:r>
              <a:rPr lang="zh-CN" altLang="en-US" sz="1400" b="1" dirty="0"/>
              <a:t>基准测试程序的指令数目为</a:t>
            </a:r>
            <a:r>
              <a:rPr lang="en-US" altLang="zh-CN" sz="1400" b="1" dirty="0"/>
              <a:t>1000</a:t>
            </a:r>
            <a:r>
              <a:rPr lang="zh-CN" altLang="en-US" sz="1400" b="1" dirty="0"/>
              <a:t>亿条。如果流水线时钟周期是</a:t>
            </a:r>
            <a:r>
              <a:rPr lang="en-US" altLang="zh-CN" sz="1400" b="1" dirty="0"/>
              <a:t>400ps</a:t>
            </a:r>
            <a:r>
              <a:rPr lang="zh-CN" altLang="en-US" sz="1400" b="1" dirty="0"/>
              <a:t>，求基准测试程序的执行时间。</a:t>
            </a:r>
            <a:endParaRPr lang="en-US" altLang="zh-CN" sz="1400" b="1" dirty="0"/>
          </a:p>
          <a:p>
            <a:endParaRPr lang="en-US" altLang="zh-CN" sz="1400" b="1" dirty="0"/>
          </a:p>
          <a:p>
            <a:r>
              <a:rPr lang="zh-CN" altLang="en-US" sz="1400" b="1" dirty="0"/>
              <a:t>解：</a:t>
            </a:r>
            <a:endParaRPr lang="en-US" altLang="zh-CN" sz="1400" b="1" dirty="0"/>
          </a:p>
          <a:p>
            <a:pPr lvl="1"/>
            <a:r>
              <a:rPr lang="zh-CN" altLang="en-US" sz="1400" b="1" dirty="0"/>
              <a:t>取数据指令不存在</a:t>
            </a:r>
            <a:r>
              <a:rPr lang="en-US" altLang="zh-CN" sz="1400" b="1" dirty="0"/>
              <a:t>Load-Use</a:t>
            </a:r>
            <a:r>
              <a:rPr lang="zh-CN" altLang="en-US" sz="1400" b="1" dirty="0"/>
              <a:t>相关时的</a:t>
            </a:r>
            <a:r>
              <a:rPr lang="en-US" altLang="zh-CN" sz="1400" b="1" dirty="0"/>
              <a:t>CPI=1</a:t>
            </a:r>
            <a:r>
              <a:rPr lang="zh-CN" altLang="en-US" sz="1400" b="1" dirty="0"/>
              <a:t>；存在</a:t>
            </a:r>
            <a:r>
              <a:rPr lang="en-US" altLang="zh-CN" sz="1400" b="1" dirty="0"/>
              <a:t>Load-Use</a:t>
            </a:r>
            <a:r>
              <a:rPr lang="zh-CN" altLang="en-US" sz="1400" b="1" dirty="0"/>
              <a:t>相关时需要插入</a:t>
            </a:r>
            <a:r>
              <a:rPr lang="en-US" altLang="zh-CN" sz="1400" b="1" dirty="0"/>
              <a:t>1</a:t>
            </a:r>
            <a:r>
              <a:rPr lang="zh-CN" altLang="en-US" sz="1400" b="1" dirty="0"/>
              <a:t>个气泡来消除相关性，因此，</a:t>
            </a:r>
            <a:r>
              <a:rPr lang="en-US" altLang="zh-CN" sz="1400" b="1" dirty="0"/>
              <a:t>CPI=2</a:t>
            </a:r>
            <a:r>
              <a:rPr lang="zh-CN" altLang="en-US" sz="1400" b="1" dirty="0"/>
              <a:t>；所以</a:t>
            </a:r>
            <a:r>
              <a:rPr lang="zh-CN" altLang="en-US" sz="1400" b="1" dirty="0">
                <a:highlight>
                  <a:srgbClr val="FFFF00"/>
                </a:highlight>
              </a:rPr>
              <a:t>取数据指令的平均</a:t>
            </a:r>
            <a:r>
              <a:rPr lang="en-US" altLang="zh-CN" sz="1400" b="1" dirty="0">
                <a:highlight>
                  <a:srgbClr val="FFFF00"/>
                </a:highlight>
              </a:rPr>
              <a:t>CPI</a:t>
            </a:r>
            <a:r>
              <a:rPr lang="en-US" altLang="zh-CN" sz="1400" b="1" dirty="0"/>
              <a:t>=1*0.6+2*0.4=1.4</a:t>
            </a:r>
            <a:r>
              <a:rPr lang="zh-CN" altLang="en-US" sz="1400" b="1" dirty="0"/>
              <a:t>。</a:t>
            </a:r>
            <a:endParaRPr lang="en-US" altLang="zh-CN" sz="1400" b="1" dirty="0"/>
          </a:p>
          <a:p>
            <a:pPr lvl="1"/>
            <a:endParaRPr lang="en-US" altLang="zh-CN" sz="1400" b="1" dirty="0"/>
          </a:p>
          <a:p>
            <a:pPr lvl="1"/>
            <a:r>
              <a:rPr lang="zh-CN" altLang="en-US" sz="1400" b="1" dirty="0"/>
              <a:t>条件分支指令预测失败时，会引起流水线停顿，造成</a:t>
            </a:r>
            <a:r>
              <a:rPr lang="en-US" altLang="zh-CN" sz="1400" b="1" dirty="0"/>
              <a:t>2</a:t>
            </a:r>
            <a:r>
              <a:rPr lang="zh-CN" altLang="en-US" sz="1400" b="1" dirty="0"/>
              <a:t>个时钟周期的损失，因此</a:t>
            </a:r>
            <a:r>
              <a:rPr lang="en-US" altLang="zh-CN" sz="1400" b="1" dirty="0"/>
              <a:t>CPI=3</a:t>
            </a:r>
            <a:r>
              <a:rPr lang="zh-CN" altLang="en-US" sz="1400" b="1" dirty="0"/>
              <a:t>；预测成功时，</a:t>
            </a:r>
            <a:r>
              <a:rPr lang="en-US" altLang="zh-CN" sz="1400" b="1" dirty="0"/>
              <a:t>CPI=1</a:t>
            </a:r>
            <a:r>
              <a:rPr lang="zh-CN" altLang="en-US" sz="1400" b="1" dirty="0"/>
              <a:t>；所以条件分支指令的平均</a:t>
            </a:r>
            <a:r>
              <a:rPr lang="en-US" altLang="zh-CN" sz="1400" b="1" dirty="0"/>
              <a:t>CPI=1*0.75+3*0.25=1.5</a:t>
            </a:r>
            <a:r>
              <a:rPr lang="zh-CN" altLang="en-US" sz="1400" b="1" dirty="0"/>
              <a:t>。</a:t>
            </a:r>
            <a:endParaRPr lang="en-US" altLang="zh-CN" sz="1400" b="1" dirty="0"/>
          </a:p>
          <a:p>
            <a:pPr lvl="1"/>
            <a:endParaRPr lang="en-US" altLang="zh-CN" sz="1400" b="1" dirty="0"/>
          </a:p>
          <a:p>
            <a:pPr lvl="1"/>
            <a:r>
              <a:rPr lang="zh-CN" altLang="en-US" sz="1400" b="1" dirty="0"/>
              <a:t>跳转指令不进行预测，一定会造成</a:t>
            </a:r>
            <a:r>
              <a:rPr lang="en-US" altLang="zh-CN" sz="1400" b="1" dirty="0"/>
              <a:t>2</a:t>
            </a:r>
            <a:r>
              <a:rPr lang="zh-CN" altLang="en-US" sz="1400" b="1" dirty="0"/>
              <a:t>个时钟周期的损失，因此</a:t>
            </a:r>
            <a:r>
              <a:rPr lang="en-US" altLang="zh-CN" sz="1400" b="1" dirty="0"/>
              <a:t>CPI=3</a:t>
            </a:r>
            <a:r>
              <a:rPr lang="zh-CN" altLang="en-US" sz="1400" b="1" dirty="0"/>
              <a:t>。</a:t>
            </a:r>
            <a:endParaRPr lang="en-US" altLang="zh-CN" sz="1400" b="1" dirty="0"/>
          </a:p>
          <a:p>
            <a:pPr lvl="1"/>
            <a:endParaRPr lang="en-US" altLang="zh-CN" sz="1400" b="1" dirty="0"/>
          </a:p>
          <a:p>
            <a:pPr lvl="1"/>
            <a:r>
              <a:rPr lang="zh-CN" altLang="en-US" sz="1400" b="1" dirty="0"/>
              <a:t>其他指令的</a:t>
            </a:r>
            <a:r>
              <a:rPr lang="en-US" altLang="zh-CN" sz="1400" b="1" dirty="0"/>
              <a:t>CPI=1</a:t>
            </a:r>
            <a:r>
              <a:rPr lang="zh-CN" altLang="en-US" sz="1400" b="1" dirty="0"/>
              <a:t>。</a:t>
            </a:r>
            <a:endParaRPr lang="en-US" altLang="zh-CN" sz="1400" b="1" dirty="0"/>
          </a:p>
          <a:p>
            <a:pPr lvl="1"/>
            <a:endParaRPr lang="en-US" altLang="zh-CN" sz="1400" b="1" dirty="0"/>
          </a:p>
          <a:p>
            <a:pPr lvl="1"/>
            <a:r>
              <a:rPr lang="zh-CN" altLang="en-US" sz="1400" b="1" dirty="0"/>
              <a:t>该程序在</a:t>
            </a:r>
            <a:r>
              <a:rPr lang="en-US" altLang="zh-CN" sz="1400" b="1" dirty="0"/>
              <a:t>MIPS</a:t>
            </a:r>
            <a:r>
              <a:rPr lang="zh-CN" altLang="en-US" sz="1400" b="1" dirty="0"/>
              <a:t>指令流水线中执行的</a:t>
            </a:r>
            <a:r>
              <a:rPr lang="en-US" altLang="zh-CN" sz="1400" b="1" dirty="0"/>
              <a:t>CPI = </a:t>
            </a:r>
            <a:r>
              <a:rPr lang="en-US" altLang="zh-CN" sz="1400" b="1" dirty="0">
                <a:highlight>
                  <a:srgbClr val="FFFF00"/>
                </a:highlight>
              </a:rPr>
              <a:t>0.25</a:t>
            </a:r>
            <a:r>
              <a:rPr lang="en-US" altLang="zh-CN" sz="1400" b="1" dirty="0"/>
              <a:t>*1.4 + </a:t>
            </a:r>
            <a:r>
              <a:rPr lang="en-US" altLang="zh-CN" sz="1400" b="1" dirty="0">
                <a:highlight>
                  <a:srgbClr val="FFFF00"/>
                </a:highlight>
              </a:rPr>
              <a:t>0.1</a:t>
            </a:r>
            <a:r>
              <a:rPr lang="en-US" altLang="zh-CN" sz="1400" b="1" dirty="0"/>
              <a:t>*1 + </a:t>
            </a:r>
            <a:r>
              <a:rPr lang="en-US" altLang="zh-CN" sz="1400" b="1" dirty="0">
                <a:highlight>
                  <a:srgbClr val="FFFF00"/>
                </a:highlight>
              </a:rPr>
              <a:t>0.11</a:t>
            </a:r>
            <a:r>
              <a:rPr lang="en-US" altLang="zh-CN" sz="1400" b="1" dirty="0"/>
              <a:t>*1.5 + </a:t>
            </a:r>
            <a:r>
              <a:rPr lang="en-US" altLang="zh-CN" sz="1400" b="1" dirty="0">
                <a:highlight>
                  <a:srgbClr val="FFFF00"/>
                </a:highlight>
              </a:rPr>
              <a:t>0.02</a:t>
            </a:r>
            <a:r>
              <a:rPr lang="en-US" altLang="zh-CN" sz="1400" b="1" dirty="0"/>
              <a:t>*3 + </a:t>
            </a:r>
            <a:r>
              <a:rPr lang="en-US" altLang="zh-CN" sz="1400" b="1" dirty="0">
                <a:highlight>
                  <a:srgbClr val="FFFF00"/>
                </a:highlight>
              </a:rPr>
              <a:t>0.52</a:t>
            </a:r>
            <a:r>
              <a:rPr lang="en-US" altLang="zh-CN" sz="1400" b="1" dirty="0"/>
              <a:t>*1 = </a:t>
            </a:r>
            <a:r>
              <a:rPr lang="en-US" altLang="zh-CN" sz="1400" b="1" dirty="0">
                <a:solidFill>
                  <a:srgbClr val="FF0000"/>
                </a:solidFill>
              </a:rPr>
              <a:t>1.195</a:t>
            </a:r>
            <a:r>
              <a:rPr lang="zh-CN" altLang="en-US" sz="1400" b="1" dirty="0"/>
              <a:t>。</a:t>
            </a:r>
            <a:endParaRPr lang="en-US" altLang="zh-CN" sz="1400" b="1" dirty="0"/>
          </a:p>
          <a:p>
            <a:pPr lvl="1"/>
            <a:endParaRPr lang="en-US" altLang="zh-CN" sz="1400" b="1" dirty="0"/>
          </a:p>
          <a:p>
            <a:pPr lvl="1"/>
            <a:r>
              <a:rPr lang="zh-CN" altLang="en-US" sz="1400" b="1" dirty="0"/>
              <a:t>基准测试程序的执行时间</a:t>
            </a:r>
            <a:r>
              <a:rPr lang="en-US" altLang="zh-CN" sz="1400" b="1" dirty="0"/>
              <a:t>= </a:t>
            </a:r>
            <a:r>
              <a:rPr lang="zh-CN" altLang="en-US" sz="1400" b="1" dirty="0"/>
              <a:t>指令条数</a:t>
            </a:r>
            <a:r>
              <a:rPr lang="en-US" altLang="zh-CN" sz="1400" b="1" dirty="0" err="1"/>
              <a:t>xCPIx</a:t>
            </a:r>
            <a:r>
              <a:rPr lang="zh-CN" altLang="en-US" sz="1400" b="1" dirty="0"/>
              <a:t>时钟周期</a:t>
            </a:r>
            <a:r>
              <a:rPr lang="en-US" altLang="zh-CN" sz="1400" b="1" baseline="-25000" dirty="0"/>
              <a:t> </a:t>
            </a:r>
            <a:r>
              <a:rPr lang="en-US" altLang="zh-CN" sz="1400" b="1" dirty="0"/>
              <a:t>= 1000x10</a:t>
            </a:r>
            <a:r>
              <a:rPr lang="en-US" altLang="zh-CN" sz="1400" b="1" baseline="30000" dirty="0"/>
              <a:t>8</a:t>
            </a:r>
            <a:r>
              <a:rPr lang="en-US" altLang="zh-CN" sz="1400" b="1" dirty="0"/>
              <a:t>x1.195x400x10</a:t>
            </a:r>
            <a:r>
              <a:rPr lang="en-US" altLang="zh-CN" sz="1400" b="1" baseline="30000" dirty="0"/>
              <a:t>-12 </a:t>
            </a:r>
            <a:r>
              <a:rPr lang="en-US" altLang="zh-CN" sz="1400" b="1" dirty="0"/>
              <a:t>= </a:t>
            </a:r>
            <a:r>
              <a:rPr lang="en-US" altLang="zh-CN" sz="1400" b="1" dirty="0">
                <a:solidFill>
                  <a:srgbClr val="FF0000"/>
                </a:solidFill>
              </a:rPr>
              <a:t>47.8s</a:t>
            </a:r>
            <a:r>
              <a:rPr lang="zh-CN" altLang="en-US" sz="1400" b="1" dirty="0"/>
              <a:t>。</a:t>
            </a:r>
            <a:endParaRPr lang="en-US" altLang="zh-CN" sz="1400" b="1" dirty="0"/>
          </a:p>
          <a:p>
            <a:pPr lvl="1"/>
            <a:endParaRPr lang="en-US" altLang="zh-CN" sz="1400" b="1" dirty="0"/>
          </a:p>
          <a:p>
            <a:pPr lvl="1"/>
            <a:r>
              <a:rPr lang="zh-CN" altLang="en-US" sz="1400" b="1" dirty="0"/>
              <a:t>例</a:t>
            </a:r>
            <a:r>
              <a:rPr lang="en-US" altLang="zh-CN" sz="1400" b="1" dirty="0"/>
              <a:t>6.1</a:t>
            </a:r>
            <a:r>
              <a:rPr lang="zh-CN" altLang="en-US" sz="1400" b="1" dirty="0"/>
              <a:t>：单总线结构</a:t>
            </a:r>
            <a:r>
              <a:rPr lang="en-US" altLang="zh-CN" sz="1400" b="1" dirty="0"/>
              <a:t>MIPS</a:t>
            </a:r>
            <a:r>
              <a:rPr lang="zh-CN" altLang="en-US" sz="1400" b="1" dirty="0"/>
              <a:t>处理器，</a:t>
            </a:r>
            <a:r>
              <a:rPr lang="en-US" altLang="zh-CN" sz="1400" b="1" dirty="0"/>
              <a:t>CPI=</a:t>
            </a:r>
            <a:r>
              <a:rPr lang="en-US" altLang="zh-CN" sz="1400" b="1" dirty="0">
                <a:solidFill>
                  <a:srgbClr val="FF0000"/>
                </a:solidFill>
              </a:rPr>
              <a:t>7.92</a:t>
            </a:r>
            <a:r>
              <a:rPr lang="zh-CN" altLang="en-US" sz="1400" b="1" dirty="0"/>
              <a:t>，时钟周期</a:t>
            </a:r>
            <a:r>
              <a:rPr lang="en-US" altLang="zh-CN" sz="1400" b="1" dirty="0"/>
              <a:t>=300ps</a:t>
            </a:r>
            <a:r>
              <a:rPr lang="zh-CN" altLang="en-US" sz="1400" b="1" dirty="0"/>
              <a:t>，执行时间</a:t>
            </a:r>
            <a:r>
              <a:rPr lang="en-US" altLang="zh-CN" sz="1400" b="1" dirty="0"/>
              <a:t>=</a:t>
            </a:r>
            <a:r>
              <a:rPr lang="en-US" altLang="zh-CN" sz="1400" b="1" dirty="0">
                <a:solidFill>
                  <a:srgbClr val="FF0000"/>
                </a:solidFill>
              </a:rPr>
              <a:t>237.6s</a:t>
            </a:r>
            <a:r>
              <a:rPr lang="zh-CN" altLang="en-US" sz="1400" b="1" dirty="0"/>
              <a:t>。</a:t>
            </a:r>
            <a:endParaRPr lang="en-US" altLang="zh-CN" sz="1400" b="1" dirty="0"/>
          </a:p>
          <a:p>
            <a:pPr lvl="1"/>
            <a:endParaRPr lang="en-US" altLang="zh-CN" sz="1400" b="1" dirty="0"/>
          </a:p>
          <a:p>
            <a:pPr lvl="1"/>
            <a:r>
              <a:rPr lang="zh-CN" altLang="en-US" sz="1400" b="1" dirty="0"/>
              <a:t>例</a:t>
            </a:r>
            <a:r>
              <a:rPr lang="en-US" altLang="zh-CN" sz="1400" b="1" dirty="0"/>
              <a:t>6.2</a:t>
            </a:r>
            <a:r>
              <a:rPr lang="zh-CN" altLang="en-US" sz="1400" b="1" dirty="0"/>
              <a:t>：单周期</a:t>
            </a:r>
            <a:r>
              <a:rPr lang="en-US" altLang="zh-CN" sz="1400" b="1" dirty="0"/>
              <a:t>MIPS</a:t>
            </a:r>
            <a:r>
              <a:rPr lang="zh-CN" altLang="en-US" sz="1400" b="1" dirty="0"/>
              <a:t>处理器，</a:t>
            </a:r>
            <a:r>
              <a:rPr lang="en-US" altLang="zh-CN" sz="1400" b="1" dirty="0"/>
              <a:t>CPI=</a:t>
            </a:r>
            <a:r>
              <a:rPr lang="en-US" altLang="zh-CN" sz="1400" b="1" dirty="0">
                <a:solidFill>
                  <a:srgbClr val="FF0000"/>
                </a:solidFill>
              </a:rPr>
              <a:t>1</a:t>
            </a:r>
            <a:r>
              <a:rPr lang="zh-CN" altLang="en-US" sz="1400" b="1" dirty="0"/>
              <a:t>，时钟周期</a:t>
            </a:r>
            <a:r>
              <a:rPr lang="en-US" altLang="zh-CN" sz="1400" b="1" dirty="0"/>
              <a:t>=925ps</a:t>
            </a:r>
            <a:r>
              <a:rPr lang="zh-CN" altLang="en-US" sz="1400" b="1" dirty="0"/>
              <a:t>，执行时间</a:t>
            </a:r>
            <a:r>
              <a:rPr lang="en-US" altLang="zh-CN" sz="1400" b="1" dirty="0"/>
              <a:t>=</a:t>
            </a:r>
            <a:r>
              <a:rPr lang="en-US" altLang="zh-CN" sz="1400" b="1" dirty="0">
                <a:solidFill>
                  <a:srgbClr val="FF0000"/>
                </a:solidFill>
              </a:rPr>
              <a:t>92.5s</a:t>
            </a:r>
            <a:r>
              <a:rPr lang="zh-CN" altLang="en-US" sz="1400" b="1" dirty="0"/>
              <a:t>。</a:t>
            </a:r>
            <a:endParaRPr lang="en-US" altLang="zh-CN" sz="1400" b="1" dirty="0"/>
          </a:p>
          <a:p>
            <a:pPr lvl="1"/>
            <a:endParaRPr lang="en-US" altLang="zh-CN" sz="1400" b="1" dirty="0"/>
          </a:p>
          <a:p>
            <a:pPr lvl="1"/>
            <a:r>
              <a:rPr lang="zh-CN" altLang="en-US" sz="1400" b="1" dirty="0"/>
              <a:t>例</a:t>
            </a:r>
            <a:r>
              <a:rPr lang="en-US" altLang="zh-CN" sz="1400" b="1" dirty="0"/>
              <a:t>6.4</a:t>
            </a:r>
            <a:r>
              <a:rPr lang="zh-CN" altLang="en-US" sz="1400" b="1" dirty="0"/>
              <a:t>：多周期</a:t>
            </a:r>
            <a:r>
              <a:rPr lang="en-US" altLang="zh-CN" sz="1400" b="1" dirty="0"/>
              <a:t>MIPS</a:t>
            </a:r>
            <a:r>
              <a:rPr lang="zh-CN" altLang="en-US" sz="1400" b="1" dirty="0"/>
              <a:t>处理器，</a:t>
            </a:r>
            <a:r>
              <a:rPr lang="en-US" altLang="zh-CN" sz="1400" b="1" dirty="0"/>
              <a:t>CPI=</a:t>
            </a:r>
            <a:r>
              <a:rPr lang="en-US" altLang="zh-CN" sz="1400" b="1" dirty="0">
                <a:solidFill>
                  <a:srgbClr val="FF0000"/>
                </a:solidFill>
              </a:rPr>
              <a:t>4.12</a:t>
            </a:r>
            <a:r>
              <a:rPr lang="zh-CN" altLang="en-US" sz="1400" b="1" dirty="0"/>
              <a:t>，时钟周期</a:t>
            </a:r>
            <a:r>
              <a:rPr lang="en-US" altLang="zh-CN" sz="1400" b="1" dirty="0"/>
              <a:t>=325ps</a:t>
            </a:r>
            <a:r>
              <a:rPr lang="zh-CN" altLang="en-US" sz="1400" b="1" dirty="0"/>
              <a:t>，执行时间</a:t>
            </a:r>
            <a:r>
              <a:rPr lang="en-US" altLang="zh-CN" sz="1400" b="1" dirty="0"/>
              <a:t>=133.9s</a:t>
            </a:r>
            <a:r>
              <a:rPr lang="zh-CN" altLang="en-US" sz="1400" b="1" dirty="0"/>
              <a:t>。</a:t>
            </a:r>
            <a:endParaRPr lang="en-US" altLang="zh-CN" sz="1400" b="1" dirty="0"/>
          </a:p>
          <a:p>
            <a:pPr lvl="1"/>
            <a:endParaRPr lang="en-US" altLang="zh-CN" sz="1200" b="1" dirty="0"/>
          </a:p>
          <a:p>
            <a:pPr lvl="1"/>
            <a:endParaRPr lang="en-US" altLang="zh-CN" sz="1000" b="1" dirty="0"/>
          </a:p>
          <a:p>
            <a:pPr lvl="1"/>
            <a:endParaRPr lang="en-US" altLang="zh-CN" sz="1000" b="1" dirty="0"/>
          </a:p>
          <a:p>
            <a:endParaRPr lang="en-US" altLang="zh-CN" sz="1400" b="1" dirty="0"/>
          </a:p>
          <a:p>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00" b="1" dirty="0"/>
          </a:p>
        </p:txBody>
      </p:sp>
      <p:cxnSp>
        <p:nvCxnSpPr>
          <p:cNvPr id="4" name="直接箭头连接符 3">
            <a:extLst>
              <a:ext uri="{FF2B5EF4-FFF2-40B4-BE49-F238E27FC236}">
                <a16:creationId xmlns:a16="http://schemas.microsoft.com/office/drawing/2014/main" id="{BA6F2A98-59C7-42BA-AD35-10437CE93D5A}"/>
              </a:ext>
            </a:extLst>
          </p:cNvPr>
          <p:cNvCxnSpPr>
            <a:cxnSpLocks/>
          </p:cNvCxnSpPr>
          <p:nvPr/>
        </p:nvCxnSpPr>
        <p:spPr>
          <a:xfrm flipH="1">
            <a:off x="5652120" y="764704"/>
            <a:ext cx="576064" cy="12241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直接箭头连接符 5">
            <a:extLst>
              <a:ext uri="{FF2B5EF4-FFF2-40B4-BE49-F238E27FC236}">
                <a16:creationId xmlns:a16="http://schemas.microsoft.com/office/drawing/2014/main" id="{E3FACBD0-7562-4CC2-A32B-40CC72B72753}"/>
              </a:ext>
            </a:extLst>
          </p:cNvPr>
          <p:cNvCxnSpPr>
            <a:cxnSpLocks/>
          </p:cNvCxnSpPr>
          <p:nvPr/>
        </p:nvCxnSpPr>
        <p:spPr>
          <a:xfrm>
            <a:off x="3193504" y="980728"/>
            <a:ext cx="2458616" cy="16561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5272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7.4  </a:t>
            </a:r>
            <a:r>
              <a:rPr lang="zh-CN" altLang="en-US" b="1" dirty="0">
                <a:solidFill>
                  <a:srgbClr val="002060"/>
                </a:solidFill>
                <a:latin typeface="+mn-lt"/>
                <a:ea typeface="黑体" pitchFamily="49" charset="-122"/>
              </a:rPr>
              <a:t>流水线的异常与中断</a:t>
            </a:r>
            <a:endParaRPr lang="zh-CN" altLang="en-US" dirty="0">
              <a:solidFill>
                <a:srgbClr val="002060"/>
              </a:solidFill>
              <a:latin typeface="+mn-lt"/>
              <a:ea typeface="黑体" pitchFamily="49" charset="-122"/>
            </a:endParaRPr>
          </a:p>
        </p:txBody>
      </p:sp>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1600200"/>
            <a:ext cx="8229600" cy="4525963"/>
          </a:xfrm>
        </p:spPr>
        <p:txBody>
          <a:bodyPr/>
          <a:lstStyle/>
          <a:p>
            <a:r>
              <a:rPr lang="zh-CN" altLang="en-US" sz="1800" b="1" dirty="0"/>
              <a:t>中断和异常会改变程序的执行顺序，也会引发流水线的控制冲突，可以采用与分支指令类似的方式进行处理。</a:t>
            </a:r>
            <a:endParaRPr lang="en-US" altLang="zh-CN" sz="1800" b="1" dirty="0"/>
          </a:p>
          <a:p>
            <a:endParaRPr lang="en-US" altLang="zh-CN" sz="1800" b="1" dirty="0"/>
          </a:p>
          <a:p>
            <a:r>
              <a:rPr lang="en-US" altLang="zh-CN" sz="1800" b="1" dirty="0"/>
              <a:t>1</a:t>
            </a:r>
            <a:r>
              <a:rPr lang="zh-CN" altLang="en-US" sz="1800" b="1" dirty="0"/>
              <a:t>、中断类别</a:t>
            </a:r>
            <a:endParaRPr lang="en-US" altLang="zh-CN" sz="1800" b="1" dirty="0"/>
          </a:p>
          <a:p>
            <a:pPr lvl="1"/>
            <a:endParaRPr lang="en-US" altLang="zh-CN" sz="800" b="1" dirty="0"/>
          </a:p>
          <a:p>
            <a:pPr lvl="1"/>
            <a:r>
              <a:rPr lang="zh-CN" altLang="en-US" sz="1400" b="1" dirty="0"/>
              <a:t>表</a:t>
            </a:r>
            <a:r>
              <a:rPr lang="en-US" altLang="zh-CN" sz="1400" b="1" dirty="0"/>
              <a:t>7.7</a:t>
            </a:r>
            <a:r>
              <a:rPr lang="zh-CN" altLang="en-US" sz="1400" b="1" dirty="0"/>
              <a:t>：流水线各功能段可能出现的指令异常；表</a:t>
            </a:r>
            <a:r>
              <a:rPr lang="en-US" altLang="zh-CN" sz="1400" b="1" dirty="0"/>
              <a:t>7.7</a:t>
            </a:r>
            <a:r>
              <a:rPr lang="zh-CN" altLang="en-US" sz="1400" b="1" dirty="0"/>
              <a:t>列出的指令异常也称为</a:t>
            </a:r>
            <a:r>
              <a:rPr lang="zh-CN" altLang="en-US" sz="1400" b="1" dirty="0">
                <a:solidFill>
                  <a:srgbClr val="FF0000"/>
                </a:solidFill>
              </a:rPr>
              <a:t>同步中断</a:t>
            </a:r>
            <a:r>
              <a:rPr lang="zh-CN" altLang="en-US" sz="1400" b="1" dirty="0"/>
              <a:t>（因为异常指令执行而同步产生的），同步中断必须立即处理，处理完毕后，异常指令可能需要重新执行。</a:t>
            </a:r>
            <a:endParaRPr lang="en-US" altLang="zh-CN" sz="1400" b="1" dirty="0"/>
          </a:p>
          <a:p>
            <a:pPr lvl="1"/>
            <a:endParaRPr lang="en-US" altLang="zh-CN" sz="1400" b="1" dirty="0"/>
          </a:p>
          <a:p>
            <a:pPr lvl="1"/>
            <a:r>
              <a:rPr lang="zh-CN" altLang="en-US" sz="1400" b="1" dirty="0"/>
              <a:t>外部</a:t>
            </a:r>
            <a:r>
              <a:rPr lang="en-US" altLang="zh-CN" sz="1400" b="1" dirty="0"/>
              <a:t>I/O</a:t>
            </a:r>
            <a:r>
              <a:rPr lang="zh-CN" altLang="en-US" sz="1400" b="1" dirty="0"/>
              <a:t>中断请求和硬件故障异常与指令无关，也称为</a:t>
            </a:r>
            <a:r>
              <a:rPr lang="zh-CN" altLang="en-US" sz="1400" b="1" dirty="0">
                <a:solidFill>
                  <a:srgbClr val="FF0000"/>
                </a:solidFill>
              </a:rPr>
              <a:t>异步中断</a:t>
            </a:r>
            <a:r>
              <a:rPr lang="zh-CN" altLang="en-US" sz="1400" b="1" dirty="0"/>
              <a:t>，不一定要立即响应，可以在处理器方便的时候进行处理。</a:t>
            </a:r>
            <a:endParaRPr lang="en-US" altLang="zh-CN" sz="1400" b="1" dirty="0"/>
          </a:p>
          <a:p>
            <a:pPr lvl="1"/>
            <a:endParaRPr lang="en-US" altLang="zh-CN" sz="1400" b="1" dirty="0"/>
          </a:p>
          <a:p>
            <a:endParaRPr lang="en-US" altLang="zh-CN" sz="1800" b="1" dirty="0"/>
          </a:p>
          <a:p>
            <a:endParaRPr lang="en-US" altLang="zh-CN" sz="1800" b="1" dirty="0"/>
          </a:p>
          <a:p>
            <a:endParaRPr lang="en-US" altLang="zh-CN" sz="1800" b="1" dirty="0"/>
          </a:p>
        </p:txBody>
      </p:sp>
      <p:graphicFrame>
        <p:nvGraphicFramePr>
          <p:cNvPr id="3" name="表格 16">
            <a:extLst>
              <a:ext uri="{FF2B5EF4-FFF2-40B4-BE49-F238E27FC236}">
                <a16:creationId xmlns:a16="http://schemas.microsoft.com/office/drawing/2014/main" id="{A8ED5E52-C80E-6985-6B2E-8F20D843498E}"/>
              </a:ext>
            </a:extLst>
          </p:cNvPr>
          <p:cNvGraphicFramePr>
            <a:graphicFrameLocks noGrp="1"/>
          </p:cNvGraphicFramePr>
          <p:nvPr>
            <p:extLst>
              <p:ext uri="{D42A27DB-BD31-4B8C-83A1-F6EECF244321}">
                <p14:modId xmlns:p14="http://schemas.microsoft.com/office/powerpoint/2010/main" val="4221285558"/>
              </p:ext>
            </p:extLst>
          </p:nvPr>
        </p:nvGraphicFramePr>
        <p:xfrm>
          <a:off x="323528" y="5178572"/>
          <a:ext cx="8352928" cy="1346772"/>
        </p:xfrm>
        <a:graphic>
          <a:graphicData uri="http://schemas.openxmlformats.org/drawingml/2006/table">
            <a:tbl>
              <a:tblPr firstRow="1" bandRow="1">
                <a:tableStyleId>{5C22544A-7EE6-4342-B048-85BDC9FD1C3A}</a:tableStyleId>
              </a:tblPr>
              <a:tblGrid>
                <a:gridCol w="760532">
                  <a:extLst>
                    <a:ext uri="{9D8B030D-6E8A-4147-A177-3AD203B41FA5}">
                      <a16:colId xmlns:a16="http://schemas.microsoft.com/office/drawing/2014/main" val="1275072387"/>
                    </a:ext>
                  </a:extLst>
                </a:gridCol>
                <a:gridCol w="1425281">
                  <a:extLst>
                    <a:ext uri="{9D8B030D-6E8A-4147-A177-3AD203B41FA5}">
                      <a16:colId xmlns:a16="http://schemas.microsoft.com/office/drawing/2014/main" val="2769827552"/>
                    </a:ext>
                  </a:extLst>
                </a:gridCol>
                <a:gridCol w="1639360">
                  <a:extLst>
                    <a:ext uri="{9D8B030D-6E8A-4147-A177-3AD203B41FA5}">
                      <a16:colId xmlns:a16="http://schemas.microsoft.com/office/drawing/2014/main" val="2901351190"/>
                    </a:ext>
                  </a:extLst>
                </a:gridCol>
                <a:gridCol w="1561295">
                  <a:extLst>
                    <a:ext uri="{9D8B030D-6E8A-4147-A177-3AD203B41FA5}">
                      <a16:colId xmlns:a16="http://schemas.microsoft.com/office/drawing/2014/main" val="3574672864"/>
                    </a:ext>
                  </a:extLst>
                </a:gridCol>
                <a:gridCol w="1795489">
                  <a:extLst>
                    <a:ext uri="{9D8B030D-6E8A-4147-A177-3AD203B41FA5}">
                      <a16:colId xmlns:a16="http://schemas.microsoft.com/office/drawing/2014/main" val="1703836720"/>
                    </a:ext>
                  </a:extLst>
                </a:gridCol>
                <a:gridCol w="1170971">
                  <a:extLst>
                    <a:ext uri="{9D8B030D-6E8A-4147-A177-3AD203B41FA5}">
                      <a16:colId xmlns:a16="http://schemas.microsoft.com/office/drawing/2014/main" val="2044938121"/>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200" b="1" dirty="0">
                          <a:solidFill>
                            <a:schemeClr val="tx1"/>
                          </a:solidFill>
                        </a:rPr>
                        <a:t>1</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缺页或</a:t>
                      </a:r>
                      <a:r>
                        <a:rPr lang="en-US" altLang="zh-CN" sz="1200" b="1" dirty="0">
                          <a:solidFill>
                            <a:schemeClr val="tx1"/>
                          </a:solidFill>
                        </a:rPr>
                        <a:t>TLB</a:t>
                      </a:r>
                      <a:r>
                        <a:rPr lang="zh-CN" altLang="en-US" sz="1200" b="1" dirty="0">
                          <a:solidFill>
                            <a:schemeClr val="tx1"/>
                          </a:solidFill>
                        </a:rPr>
                        <a:t>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未定义指令</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算术运算溢出</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缺页或</a:t>
                      </a:r>
                      <a:r>
                        <a:rPr lang="en-US" altLang="zh-CN" sz="1200" b="1" kern="1200" dirty="0">
                          <a:solidFill>
                            <a:schemeClr val="tx1"/>
                          </a:solidFill>
                          <a:latin typeface="+mn-lt"/>
                          <a:ea typeface="+mn-ea"/>
                          <a:cs typeface="+mn-cs"/>
                        </a:rPr>
                        <a:t>TLB</a:t>
                      </a:r>
                      <a:r>
                        <a:rPr lang="zh-CN" altLang="en-US" sz="1200" b="1" kern="1200" dirty="0">
                          <a:solidFill>
                            <a:schemeClr val="tx1"/>
                          </a:solidFill>
                          <a:latin typeface="+mn-lt"/>
                          <a:ea typeface="+mn-ea"/>
                          <a:cs typeface="+mn-cs"/>
                        </a:rPr>
                        <a:t>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无异常</a:t>
                      </a: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200" b="1" dirty="0">
                          <a:solidFill>
                            <a:schemeClr val="tx1"/>
                          </a:solidFill>
                        </a:rPr>
                        <a:t>2</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未对齐指令地址</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除数为零</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自陷异常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未对齐指令地址</a:t>
                      </a: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200" b="1" dirty="0">
                          <a:solidFill>
                            <a:schemeClr val="tx1"/>
                          </a:solidFill>
                        </a:rPr>
                        <a:t>3</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存储保护违例</a:t>
                      </a:r>
                      <a:endParaRPr lang="en-US" altLang="zh-CN" sz="1200" b="1" dirty="0">
                        <a:solidFill>
                          <a:schemeClr val="tx1"/>
                        </a:solidFill>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存储保护违例</a:t>
                      </a:r>
                      <a:endParaRPr lang="en-US" altLang="zh-CN"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extLst>
                  <a:ext uri="{0D108BD9-81ED-4DB2-BD59-A6C34878D82A}">
                    <a16:rowId xmlns:a16="http://schemas.microsoft.com/office/drawing/2014/main" val="1800194250"/>
                  </a:ext>
                </a:extLst>
              </a:tr>
            </a:tbl>
          </a:graphicData>
        </a:graphic>
      </p:graphicFrame>
      <p:sp>
        <p:nvSpPr>
          <p:cNvPr id="5" name="文本框 4">
            <a:extLst>
              <a:ext uri="{FF2B5EF4-FFF2-40B4-BE49-F238E27FC236}">
                <a16:creationId xmlns:a16="http://schemas.microsoft.com/office/drawing/2014/main" id="{DA1F782A-AD42-572E-6B43-A387C7572BC6}"/>
              </a:ext>
            </a:extLst>
          </p:cNvPr>
          <p:cNvSpPr txBox="1"/>
          <p:nvPr/>
        </p:nvSpPr>
        <p:spPr>
          <a:xfrm>
            <a:off x="3059832" y="4782288"/>
            <a:ext cx="2757486" cy="276999"/>
          </a:xfrm>
          <a:prstGeom prst="rect">
            <a:avLst/>
          </a:prstGeom>
          <a:noFill/>
        </p:spPr>
        <p:txBody>
          <a:bodyPr wrap="none" rtlCol="0">
            <a:spAutoFit/>
          </a:bodyPr>
          <a:lstStyle/>
          <a:p>
            <a:r>
              <a:rPr lang="zh-CN" altLang="en-US" sz="1200" b="1" dirty="0"/>
              <a:t>表</a:t>
            </a:r>
            <a:r>
              <a:rPr lang="en-US" altLang="zh-CN" sz="1200" b="1" dirty="0"/>
              <a:t>7.7    5</a:t>
            </a:r>
            <a:r>
              <a:rPr lang="zh-CN" altLang="en-US" sz="1200" b="1" dirty="0"/>
              <a:t>段流水线中各段指令异常分类</a:t>
            </a:r>
          </a:p>
        </p:txBody>
      </p:sp>
    </p:spTree>
    <p:extLst>
      <p:ext uri="{BB962C8B-B14F-4D97-AF65-F5344CB8AC3E}">
        <p14:creationId xmlns:p14="http://schemas.microsoft.com/office/powerpoint/2010/main" val="2361481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548680"/>
            <a:ext cx="8229600" cy="4525963"/>
          </a:xfrm>
        </p:spPr>
        <p:txBody>
          <a:bodyPr/>
          <a:lstStyle/>
          <a:p>
            <a:r>
              <a:rPr lang="en-US" altLang="zh-CN" sz="1800" b="1" dirty="0"/>
              <a:t>2</a:t>
            </a:r>
            <a:r>
              <a:rPr lang="zh-CN" altLang="en-US" sz="1800" b="1" dirty="0"/>
              <a:t>、异步中断处理</a:t>
            </a:r>
            <a:endParaRPr lang="en-US" altLang="zh-CN" sz="1800" b="1" dirty="0"/>
          </a:p>
          <a:p>
            <a:endParaRPr lang="en-US" altLang="zh-CN" sz="1800" b="1" dirty="0"/>
          </a:p>
          <a:p>
            <a:pPr lvl="1"/>
            <a:r>
              <a:rPr lang="zh-CN" altLang="en-US" sz="1400" b="1" dirty="0"/>
              <a:t>当流水线检测到异步中断请求时，需要确定在流水线中的哪一段进行中断响应，通常选择</a:t>
            </a:r>
            <a:r>
              <a:rPr lang="en-US" altLang="zh-CN" sz="1400" b="1" dirty="0"/>
              <a:t>EX</a:t>
            </a:r>
            <a:r>
              <a:rPr lang="zh-CN" altLang="en-US" sz="1400" b="1" dirty="0"/>
              <a:t>、</a:t>
            </a:r>
            <a:r>
              <a:rPr lang="en-US" altLang="zh-CN" sz="1400" b="1" dirty="0"/>
              <a:t>MEM</a:t>
            </a:r>
            <a:r>
              <a:rPr lang="zh-CN" altLang="en-US" sz="1400" b="1" dirty="0"/>
              <a:t>段进行中断响应。</a:t>
            </a:r>
            <a:endParaRPr lang="en-US" altLang="zh-CN" sz="1400" b="1" dirty="0"/>
          </a:p>
          <a:p>
            <a:pPr lvl="1"/>
            <a:endParaRPr lang="en-US" altLang="zh-CN" sz="1400" b="1" dirty="0"/>
          </a:p>
          <a:p>
            <a:pPr lvl="1"/>
            <a:endParaRPr lang="en-US" altLang="zh-CN" sz="1400" b="1" dirty="0"/>
          </a:p>
          <a:p>
            <a:pPr lvl="1"/>
            <a:r>
              <a:rPr lang="zh-CN" altLang="en-US" sz="1400" b="1" dirty="0"/>
              <a:t>中断响应流程：</a:t>
            </a:r>
            <a:endParaRPr lang="en-US" altLang="zh-CN" sz="1400" b="1" dirty="0"/>
          </a:p>
          <a:p>
            <a:pPr lvl="2"/>
            <a:r>
              <a:rPr lang="zh-CN" altLang="en-US" sz="1200" b="1" dirty="0"/>
              <a:t>保存断点：将当前段的顺序地址</a:t>
            </a:r>
            <a:r>
              <a:rPr lang="en-US" altLang="zh-CN" sz="1200" b="1" dirty="0"/>
              <a:t>PC+4</a:t>
            </a:r>
            <a:r>
              <a:rPr lang="zh-CN" altLang="en-US" sz="1200" b="1" dirty="0"/>
              <a:t>作为断点送入</a:t>
            </a:r>
            <a:r>
              <a:rPr lang="en-US" altLang="zh-CN" sz="1200" b="1" dirty="0"/>
              <a:t>CP0</a:t>
            </a:r>
            <a:r>
              <a:rPr lang="zh-CN" altLang="en-US" sz="1200" b="1" dirty="0"/>
              <a:t>协处理器的</a:t>
            </a:r>
            <a:r>
              <a:rPr lang="en-US" altLang="zh-CN" sz="1200" b="1" dirty="0"/>
              <a:t>EPC</a:t>
            </a:r>
            <a:r>
              <a:rPr lang="zh-CN" altLang="en-US" sz="1200" b="1" dirty="0"/>
              <a:t>（</a:t>
            </a:r>
            <a:r>
              <a:rPr lang="en-US" altLang="zh-CN" sz="1200" b="1" dirty="0">
                <a:solidFill>
                  <a:srgbClr val="333333"/>
                </a:solidFill>
              </a:rPr>
              <a:t>Exception Program Counter</a:t>
            </a:r>
            <a:r>
              <a:rPr lang="zh-CN" altLang="en-US" sz="1200" b="1" dirty="0">
                <a:solidFill>
                  <a:srgbClr val="333333"/>
                </a:solidFill>
              </a:rPr>
              <a:t>，</a:t>
            </a:r>
            <a:r>
              <a:rPr lang="zh-CN" altLang="en-US" sz="1200" b="1" dirty="0">
                <a:solidFill>
                  <a:srgbClr val="FF0000"/>
                </a:solidFill>
                <a:effectLst/>
              </a:rPr>
              <a:t>异常程序计数器</a:t>
            </a:r>
            <a:r>
              <a:rPr lang="zh-CN" altLang="en-US" sz="1200" b="1" dirty="0"/>
              <a:t>）寄存器中。</a:t>
            </a:r>
            <a:endParaRPr lang="en-US" altLang="zh-CN" sz="1200" b="1" dirty="0"/>
          </a:p>
          <a:p>
            <a:pPr lvl="2"/>
            <a:endParaRPr lang="en-US" altLang="zh-CN" sz="1200" b="1" dirty="0"/>
          </a:p>
          <a:p>
            <a:pPr lvl="2"/>
            <a:r>
              <a:rPr lang="zh-CN" altLang="en-US" sz="1200" b="1" dirty="0"/>
              <a:t>设置中断原因：将</a:t>
            </a:r>
            <a:r>
              <a:rPr lang="en-US" altLang="zh-CN" sz="1200" b="1" dirty="0"/>
              <a:t>CP0</a:t>
            </a:r>
            <a:r>
              <a:rPr lang="zh-CN" altLang="en-US" sz="1200" b="1" dirty="0"/>
              <a:t>中的</a:t>
            </a:r>
            <a:r>
              <a:rPr lang="en-US" altLang="zh-CN" sz="1200" b="1" dirty="0"/>
              <a:t>CAUSE</a:t>
            </a:r>
            <a:r>
              <a:rPr lang="zh-CN" altLang="en-US" sz="1200" b="1" dirty="0"/>
              <a:t>寄存器设置为外部中断。</a:t>
            </a:r>
            <a:endParaRPr lang="en-US" altLang="zh-CN" sz="1200" b="1" dirty="0"/>
          </a:p>
          <a:p>
            <a:pPr lvl="2"/>
            <a:endParaRPr lang="en-US" altLang="zh-CN" sz="1200" b="1" dirty="0"/>
          </a:p>
          <a:p>
            <a:pPr lvl="2"/>
            <a:r>
              <a:rPr lang="zh-CN" altLang="en-US" sz="1200" b="1" dirty="0"/>
              <a:t>关中断：设置</a:t>
            </a:r>
            <a:r>
              <a:rPr lang="en-US" altLang="zh-CN" sz="1200" b="1" dirty="0"/>
              <a:t>CP0</a:t>
            </a:r>
            <a:r>
              <a:rPr lang="zh-CN" altLang="en-US" sz="1200" b="1" dirty="0"/>
              <a:t>中的</a:t>
            </a:r>
            <a:r>
              <a:rPr lang="en-US" altLang="zh-CN" sz="1200" b="1" dirty="0"/>
              <a:t>STATUS</a:t>
            </a:r>
            <a:r>
              <a:rPr lang="zh-CN" altLang="en-US" sz="1200" b="1" dirty="0"/>
              <a:t>寄存器中的中断使能位为</a:t>
            </a:r>
            <a:r>
              <a:rPr lang="en-US" altLang="zh-CN" sz="1200" b="1" dirty="0"/>
              <a:t>0</a:t>
            </a:r>
            <a:r>
              <a:rPr lang="zh-CN" altLang="en-US" sz="1200" b="1" dirty="0"/>
              <a:t>。</a:t>
            </a:r>
            <a:endParaRPr lang="en-US" altLang="zh-CN" sz="1200" b="1" dirty="0"/>
          </a:p>
          <a:p>
            <a:pPr lvl="2"/>
            <a:endParaRPr lang="en-US" altLang="zh-CN" sz="1200" b="1" dirty="0"/>
          </a:p>
          <a:p>
            <a:pPr lvl="2"/>
            <a:r>
              <a:rPr lang="zh-CN" altLang="en-US" sz="1200" b="1" dirty="0"/>
              <a:t>中断识别：将正确的中断程序入口地址送入</a:t>
            </a:r>
            <a:r>
              <a:rPr lang="en-US" altLang="zh-CN" sz="1200" b="1" dirty="0"/>
              <a:t>IF</a:t>
            </a:r>
            <a:r>
              <a:rPr lang="zh-CN" altLang="en-US" sz="1200" b="1" dirty="0"/>
              <a:t>段程序计数器</a:t>
            </a:r>
            <a:r>
              <a:rPr lang="en-US" altLang="zh-CN" sz="1200" b="1" dirty="0"/>
              <a:t>PC</a:t>
            </a:r>
            <a:r>
              <a:rPr lang="zh-CN" altLang="en-US" sz="1200" b="1" dirty="0"/>
              <a:t>。</a:t>
            </a:r>
            <a:endParaRPr lang="en-US" altLang="zh-CN" sz="1200" b="1" dirty="0"/>
          </a:p>
          <a:p>
            <a:pPr lvl="2"/>
            <a:endParaRPr lang="en-US" altLang="zh-CN" sz="1200" b="1" dirty="0"/>
          </a:p>
          <a:p>
            <a:pPr lvl="2"/>
            <a:r>
              <a:rPr lang="zh-CN" altLang="en-US" sz="1200" b="1" dirty="0"/>
              <a:t>指令清空：将当前段指令之后的所有指令从流水线中清空。</a:t>
            </a:r>
            <a:endParaRPr lang="en-US" altLang="zh-CN" sz="1200" b="1" dirty="0"/>
          </a:p>
          <a:p>
            <a:pPr lvl="1"/>
            <a:endParaRPr lang="en-US" altLang="zh-CN" sz="1400" b="1" dirty="0"/>
          </a:p>
          <a:p>
            <a:pPr lvl="1"/>
            <a:endParaRPr lang="en-US" altLang="zh-CN" sz="1400" b="1" dirty="0"/>
          </a:p>
          <a:p>
            <a:pPr lvl="1"/>
            <a:r>
              <a:rPr lang="zh-CN" altLang="en-US" sz="1400" b="1" dirty="0"/>
              <a:t>中断服务程序的最后一条指令是</a:t>
            </a:r>
            <a:r>
              <a:rPr lang="en-US" altLang="zh-CN" sz="1400" b="1" dirty="0" err="1"/>
              <a:t>eret</a:t>
            </a:r>
            <a:r>
              <a:rPr lang="zh-CN" altLang="en-US" sz="1400" b="1" dirty="0"/>
              <a:t>指令（中断返回指令），该指令会开中断，并将</a:t>
            </a:r>
            <a:r>
              <a:rPr lang="en-US" altLang="zh-CN" sz="1400" b="1" dirty="0"/>
              <a:t>EPC</a:t>
            </a:r>
            <a:r>
              <a:rPr lang="zh-CN" altLang="en-US" sz="1400" b="1" dirty="0"/>
              <a:t>寄存器的值送入</a:t>
            </a:r>
            <a:r>
              <a:rPr lang="en-US" altLang="zh-CN" sz="1400" b="1" dirty="0"/>
              <a:t>IF</a:t>
            </a:r>
            <a:r>
              <a:rPr lang="zh-CN" altLang="en-US" sz="1400" b="1" dirty="0"/>
              <a:t>段的程序计数器</a:t>
            </a:r>
            <a:r>
              <a:rPr lang="en-US" altLang="zh-CN" sz="1400" b="1" dirty="0"/>
              <a:t>PC</a:t>
            </a:r>
            <a:r>
              <a:rPr lang="zh-CN" altLang="en-US" sz="1400" b="1" dirty="0"/>
              <a:t>，这样执行完中断服务程序后，又可以回到原程序继续执行。</a:t>
            </a:r>
            <a:endParaRPr lang="en-US" altLang="zh-CN" sz="1400" b="1" dirty="0"/>
          </a:p>
          <a:p>
            <a:pPr lvl="1"/>
            <a:endParaRPr lang="en-US" altLang="zh-CN" sz="1400" b="1" dirty="0"/>
          </a:p>
          <a:p>
            <a:endParaRPr lang="en-US" altLang="zh-CN" sz="1800" b="1" dirty="0"/>
          </a:p>
        </p:txBody>
      </p:sp>
    </p:spTree>
    <p:extLst>
      <p:ext uri="{BB962C8B-B14F-4D97-AF65-F5344CB8AC3E}">
        <p14:creationId xmlns:p14="http://schemas.microsoft.com/office/powerpoint/2010/main" val="738981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199181"/>
            <a:ext cx="8229600" cy="4525963"/>
          </a:xfrm>
        </p:spPr>
        <p:txBody>
          <a:bodyPr/>
          <a:lstStyle/>
          <a:p>
            <a:r>
              <a:rPr lang="en-US" altLang="zh-CN" sz="1800" b="1" dirty="0"/>
              <a:t>3</a:t>
            </a:r>
            <a:r>
              <a:rPr lang="zh-CN" altLang="en-US" sz="1800" b="1" dirty="0"/>
              <a:t>、同步中断处理</a:t>
            </a:r>
            <a:endParaRPr lang="en-US" altLang="zh-CN" sz="1800" b="1" dirty="0"/>
          </a:p>
          <a:p>
            <a:endParaRPr lang="en-US" altLang="zh-CN" sz="800" b="1" dirty="0"/>
          </a:p>
          <a:p>
            <a:pPr lvl="1"/>
            <a:r>
              <a:rPr lang="zh-CN" altLang="en-US" sz="1400" b="1" dirty="0"/>
              <a:t>假设同一时刻只有一条指令出现异常，此时同步中断异常处理流程与异步中断处理流程类似：</a:t>
            </a:r>
            <a:endParaRPr lang="en-US" altLang="zh-CN" sz="1400" b="1" dirty="0"/>
          </a:p>
          <a:p>
            <a:pPr lvl="2"/>
            <a:r>
              <a:rPr lang="zh-CN" altLang="en-US" sz="1200" b="1" dirty="0"/>
              <a:t>保存断点：将异常指令地址送入</a:t>
            </a:r>
            <a:r>
              <a:rPr lang="en-US" altLang="zh-CN" sz="1200" b="1" dirty="0"/>
              <a:t>EPC</a:t>
            </a:r>
            <a:r>
              <a:rPr lang="zh-CN" altLang="en-US" sz="1200" b="1" dirty="0"/>
              <a:t>寄存器；如果是</a:t>
            </a:r>
            <a:r>
              <a:rPr lang="zh-CN" altLang="en-US" sz="1200" b="1" dirty="0">
                <a:solidFill>
                  <a:srgbClr val="FF0000"/>
                </a:solidFill>
              </a:rPr>
              <a:t>自陷指令</a:t>
            </a:r>
            <a:r>
              <a:rPr lang="zh-CN" altLang="en-US" sz="1200" b="1" dirty="0"/>
              <a:t>，断点还应该是顺序地址</a:t>
            </a:r>
            <a:r>
              <a:rPr lang="en-US" altLang="zh-CN" sz="1200" b="1" dirty="0"/>
              <a:t>PC+4</a:t>
            </a:r>
            <a:r>
              <a:rPr lang="zh-CN" altLang="en-US" sz="1200" b="1" dirty="0"/>
              <a:t>。</a:t>
            </a:r>
            <a:endParaRPr lang="en-US" altLang="zh-CN" sz="1200" b="1" dirty="0"/>
          </a:p>
          <a:p>
            <a:pPr lvl="3"/>
            <a:r>
              <a:rPr lang="zh-CN" altLang="en-US" sz="1000" b="1" dirty="0">
                <a:solidFill>
                  <a:srgbClr val="FF0000"/>
                </a:solidFill>
              </a:rPr>
              <a:t>自陷（</a:t>
            </a:r>
            <a:r>
              <a:rPr lang="en-US" altLang="zh-CN" sz="1000" b="1" dirty="0">
                <a:solidFill>
                  <a:srgbClr val="FF0000"/>
                </a:solidFill>
              </a:rPr>
              <a:t>Trap</a:t>
            </a:r>
            <a:r>
              <a:rPr lang="zh-CN" altLang="en-US" sz="1000" b="1" dirty="0">
                <a:solidFill>
                  <a:srgbClr val="FF0000"/>
                </a:solidFill>
              </a:rPr>
              <a:t>）</a:t>
            </a:r>
            <a:r>
              <a:rPr lang="zh-CN" altLang="en-US" sz="1000" b="1" dirty="0"/>
              <a:t>：是一种事先安排的“异常”事件；如系统调用指令、条件陷阱指令；例如</a:t>
            </a:r>
            <a:r>
              <a:rPr lang="en-US" altLang="zh-CN" sz="1000" b="1" dirty="0"/>
              <a:t>x86</a:t>
            </a:r>
            <a:r>
              <a:rPr lang="zh-CN" altLang="en-US" sz="1000" b="1" dirty="0"/>
              <a:t>的</a:t>
            </a:r>
            <a:r>
              <a:rPr lang="en-US" altLang="zh-CN" sz="1000" b="1" dirty="0"/>
              <a:t>INT 21H</a:t>
            </a:r>
            <a:r>
              <a:rPr lang="zh-CN" altLang="en-US" sz="1000" b="1" dirty="0"/>
              <a:t>指令，</a:t>
            </a:r>
            <a:r>
              <a:rPr lang="en-US" altLang="zh-CN" sz="1000" b="1" dirty="0"/>
              <a:t>MIPS</a:t>
            </a:r>
            <a:r>
              <a:rPr lang="zh-CN" altLang="en-US" sz="1000" b="1" dirty="0"/>
              <a:t>的</a:t>
            </a:r>
            <a:r>
              <a:rPr lang="en-US" altLang="zh-CN" sz="1000" b="1" dirty="0" err="1"/>
              <a:t>syscall</a:t>
            </a:r>
            <a:r>
              <a:rPr lang="zh-CN" altLang="en-US" sz="1000" b="1" dirty="0"/>
              <a:t>指令。</a:t>
            </a:r>
            <a:endParaRPr lang="en-US" altLang="zh-CN" sz="800" b="1" dirty="0"/>
          </a:p>
          <a:p>
            <a:pPr lvl="2"/>
            <a:endParaRPr lang="en-US" altLang="zh-CN" sz="1200" b="1" dirty="0"/>
          </a:p>
          <a:p>
            <a:pPr lvl="2"/>
            <a:r>
              <a:rPr lang="zh-CN" altLang="en-US" sz="1200" b="1" dirty="0"/>
              <a:t>设置中断原因：将</a:t>
            </a:r>
            <a:r>
              <a:rPr lang="en-US" altLang="zh-CN" sz="1200" b="1" dirty="0"/>
              <a:t>CP0</a:t>
            </a:r>
            <a:r>
              <a:rPr lang="zh-CN" altLang="en-US" sz="1200" b="1" dirty="0"/>
              <a:t>中的</a:t>
            </a:r>
            <a:r>
              <a:rPr lang="en-US" altLang="zh-CN" sz="1200" b="1" dirty="0"/>
              <a:t>CAUSE</a:t>
            </a:r>
            <a:r>
              <a:rPr lang="zh-CN" altLang="en-US" sz="1200" b="1" dirty="0"/>
              <a:t>寄存器设置为具体异常类别。</a:t>
            </a:r>
            <a:endParaRPr lang="en-US" altLang="zh-CN" sz="1200" b="1" dirty="0"/>
          </a:p>
          <a:p>
            <a:pPr lvl="2"/>
            <a:endParaRPr lang="en-US" altLang="zh-CN" sz="1200" b="1" dirty="0"/>
          </a:p>
          <a:p>
            <a:pPr lvl="2"/>
            <a:r>
              <a:rPr lang="zh-CN" altLang="en-US" sz="1200" b="1" dirty="0"/>
              <a:t>关中断：设置</a:t>
            </a:r>
            <a:r>
              <a:rPr lang="en-US" altLang="zh-CN" sz="1200" b="1" dirty="0"/>
              <a:t>CP0</a:t>
            </a:r>
            <a:r>
              <a:rPr lang="zh-CN" altLang="en-US" sz="1200" b="1" dirty="0"/>
              <a:t>中的</a:t>
            </a:r>
            <a:r>
              <a:rPr lang="en-US" altLang="zh-CN" sz="1200" b="1" dirty="0"/>
              <a:t>STATUS</a:t>
            </a:r>
            <a:r>
              <a:rPr lang="zh-CN" altLang="en-US" sz="1200" b="1" dirty="0"/>
              <a:t>寄存器中的中断使能位为</a:t>
            </a:r>
            <a:r>
              <a:rPr lang="en-US" altLang="zh-CN" sz="1200" b="1" dirty="0"/>
              <a:t>1</a:t>
            </a:r>
            <a:r>
              <a:rPr lang="zh-CN" altLang="en-US" sz="1200" b="1" dirty="0"/>
              <a:t>。</a:t>
            </a:r>
            <a:endParaRPr lang="en-US" altLang="zh-CN" sz="1200" b="1" dirty="0"/>
          </a:p>
          <a:p>
            <a:pPr lvl="2"/>
            <a:endParaRPr lang="en-US" altLang="zh-CN" sz="1200" b="1" dirty="0"/>
          </a:p>
          <a:p>
            <a:pPr lvl="2"/>
            <a:r>
              <a:rPr lang="zh-CN" altLang="en-US" sz="1200" b="1" dirty="0"/>
              <a:t>中断识别：将正确的异常处理程序入口地址送入</a:t>
            </a:r>
            <a:r>
              <a:rPr lang="en-US" altLang="zh-CN" sz="1200" b="1" dirty="0"/>
              <a:t>IF</a:t>
            </a:r>
            <a:r>
              <a:rPr lang="zh-CN" altLang="en-US" sz="1200" b="1" dirty="0"/>
              <a:t>段程序计数器</a:t>
            </a:r>
            <a:r>
              <a:rPr lang="en-US" altLang="zh-CN" sz="1200" b="1" dirty="0"/>
              <a:t>PC</a:t>
            </a:r>
            <a:r>
              <a:rPr lang="zh-CN" altLang="en-US" sz="1200" b="1" dirty="0"/>
              <a:t>。</a:t>
            </a:r>
            <a:endParaRPr lang="en-US" altLang="zh-CN" sz="1200" b="1" dirty="0"/>
          </a:p>
          <a:p>
            <a:pPr lvl="2"/>
            <a:endParaRPr lang="en-US" altLang="zh-CN" sz="1200" b="1" dirty="0"/>
          </a:p>
          <a:p>
            <a:pPr lvl="2"/>
            <a:r>
              <a:rPr lang="zh-CN" altLang="en-US" sz="1200" b="1" dirty="0"/>
              <a:t>指令清空：将异常指令及其后的所有指令从流水线中清空。</a:t>
            </a:r>
            <a:endParaRPr lang="en-US" altLang="zh-CN" sz="1200" b="1" dirty="0"/>
          </a:p>
          <a:p>
            <a:pPr lvl="2"/>
            <a:endParaRPr lang="en-US" altLang="zh-CN" sz="1200" b="1" dirty="0"/>
          </a:p>
          <a:p>
            <a:pPr lvl="1"/>
            <a:r>
              <a:rPr lang="zh-CN" altLang="en-US" sz="1400" b="1" dirty="0"/>
              <a:t>同一时刻各功能段可能会同时产生指令异常，这时就存在优先级问题，各段异常指令处理的优先级是：</a:t>
            </a:r>
            <a:r>
              <a:rPr lang="en-US" altLang="zh-CN" sz="1400" b="1" dirty="0"/>
              <a:t>MEM&gt;EX&gt;ID&gt;IF</a:t>
            </a:r>
            <a:r>
              <a:rPr lang="zh-CN" altLang="en-US" sz="1400" b="1" dirty="0"/>
              <a:t>，如果同时还有异步中断请求，其优先级最低。</a:t>
            </a:r>
            <a:endParaRPr lang="en-US" altLang="zh-CN" sz="1400" b="1" dirty="0"/>
          </a:p>
          <a:p>
            <a:pPr lvl="1"/>
            <a:endParaRPr lang="en-US" altLang="zh-CN" sz="1400" b="1" dirty="0"/>
          </a:p>
          <a:p>
            <a:pPr lvl="1"/>
            <a:r>
              <a:rPr lang="zh-CN" altLang="en-US" sz="1400" b="1" dirty="0"/>
              <a:t>以下</a:t>
            </a:r>
            <a:r>
              <a:rPr lang="en-US" altLang="zh-CN" sz="1400" b="1" dirty="0"/>
              <a:t>3</a:t>
            </a:r>
            <a:r>
              <a:rPr lang="zh-CN" altLang="en-US" sz="1400" b="1" dirty="0"/>
              <a:t>条指令的异常会导致异常产生顺序的紊乱：</a:t>
            </a:r>
            <a:endParaRPr lang="en-US" altLang="zh-CN" sz="1400" b="1" dirty="0"/>
          </a:p>
          <a:p>
            <a:pPr lvl="2"/>
            <a:r>
              <a:rPr lang="en-US" altLang="zh-CN" sz="1000" b="1" dirty="0" err="1"/>
              <a:t>lw</a:t>
            </a:r>
            <a:r>
              <a:rPr lang="en-US" altLang="zh-CN" sz="1000" b="1" dirty="0"/>
              <a:t>  $s5,4($s1)           #</a:t>
            </a:r>
            <a:r>
              <a:rPr lang="zh-CN" altLang="en-US" sz="1000" b="1" dirty="0"/>
              <a:t>缺页异常</a:t>
            </a:r>
            <a:endParaRPr lang="en-US" altLang="zh-CN" sz="1000" b="1" dirty="0"/>
          </a:p>
          <a:p>
            <a:pPr lvl="2"/>
            <a:r>
              <a:rPr lang="en-US" altLang="zh-CN" sz="1000" b="1" dirty="0"/>
              <a:t>xxx $s5,$s6,$s7        #</a:t>
            </a:r>
            <a:r>
              <a:rPr lang="zh-CN" altLang="en-US" sz="1000" b="1" dirty="0"/>
              <a:t>未定义指令异常</a:t>
            </a:r>
            <a:endParaRPr lang="en-US" altLang="zh-CN" sz="1000" b="1" dirty="0"/>
          </a:p>
          <a:p>
            <a:pPr lvl="2"/>
            <a:r>
              <a:rPr lang="en-US" altLang="zh-CN" sz="1000" b="1" dirty="0"/>
              <a:t>add $s1,$s2,$s3       #</a:t>
            </a:r>
            <a:r>
              <a:rPr lang="zh-CN" altLang="en-US" sz="1000" b="1" dirty="0"/>
              <a:t>运算溢出</a:t>
            </a:r>
            <a:endParaRPr lang="en-US" altLang="zh-CN" sz="1000" b="1" dirty="0"/>
          </a:p>
          <a:p>
            <a:pPr lvl="2"/>
            <a:endParaRPr lang="en-US" altLang="zh-CN" sz="1000" b="1" dirty="0"/>
          </a:p>
          <a:p>
            <a:pPr lvl="1"/>
            <a:r>
              <a:rPr lang="zh-CN" altLang="en-US" sz="1400" b="1" dirty="0"/>
              <a:t>第</a:t>
            </a:r>
            <a:r>
              <a:rPr lang="en-US" altLang="zh-CN" sz="1400" b="1" dirty="0"/>
              <a:t>1</a:t>
            </a:r>
            <a:r>
              <a:rPr lang="zh-CN" altLang="en-US" sz="1400" b="1" dirty="0"/>
              <a:t>条指令进入</a:t>
            </a:r>
            <a:r>
              <a:rPr lang="en-US" altLang="zh-CN" sz="1400" b="1" dirty="0"/>
              <a:t>EX</a:t>
            </a:r>
            <a:r>
              <a:rPr lang="zh-CN" altLang="en-US" sz="1400" b="1" dirty="0"/>
              <a:t>段时（还没有发生缺页异常），第</a:t>
            </a:r>
            <a:r>
              <a:rPr lang="en-US" altLang="zh-CN" sz="1400" b="1" dirty="0"/>
              <a:t>2</a:t>
            </a:r>
            <a:r>
              <a:rPr lang="zh-CN" altLang="en-US" sz="1400" b="1" dirty="0"/>
              <a:t>条指令已经进入</a:t>
            </a:r>
            <a:r>
              <a:rPr lang="en-US" altLang="zh-CN" sz="1400" b="1" dirty="0"/>
              <a:t>ID</a:t>
            </a:r>
            <a:r>
              <a:rPr lang="zh-CN" altLang="en-US" sz="1400" b="1" dirty="0"/>
              <a:t>段（发生了未定义指令异常），导致第</a:t>
            </a:r>
            <a:r>
              <a:rPr lang="en-US" altLang="zh-CN" sz="1400" b="1" dirty="0"/>
              <a:t>2</a:t>
            </a:r>
            <a:r>
              <a:rPr lang="zh-CN" altLang="en-US" sz="1400" b="1" dirty="0"/>
              <a:t>条指令先产生异常，然后才发生第</a:t>
            </a:r>
            <a:r>
              <a:rPr lang="en-US" altLang="zh-CN" sz="1400" b="1" dirty="0"/>
              <a:t>1</a:t>
            </a:r>
            <a:r>
              <a:rPr lang="zh-CN" altLang="en-US" sz="1400" b="1" dirty="0"/>
              <a:t>条指令的异常（第</a:t>
            </a:r>
            <a:r>
              <a:rPr lang="en-US" altLang="zh-CN" sz="1400" b="1" dirty="0"/>
              <a:t>1</a:t>
            </a:r>
            <a:r>
              <a:rPr lang="zh-CN" altLang="en-US" sz="1400" b="1" dirty="0"/>
              <a:t>条指令进入</a:t>
            </a:r>
            <a:r>
              <a:rPr lang="en-US" altLang="zh-CN" sz="1400" b="1" dirty="0"/>
              <a:t>MEM</a:t>
            </a:r>
            <a:r>
              <a:rPr lang="zh-CN" altLang="en-US" sz="1400" b="1" dirty="0"/>
              <a:t>段）。</a:t>
            </a:r>
            <a:endParaRPr lang="en-US" altLang="zh-CN" sz="1400" b="1" dirty="0"/>
          </a:p>
          <a:p>
            <a:pPr lvl="1"/>
            <a:endParaRPr lang="en-US" altLang="zh-CN" sz="1400" b="1" dirty="0"/>
          </a:p>
          <a:p>
            <a:pPr lvl="1"/>
            <a:r>
              <a:rPr lang="zh-CN" altLang="en-US" sz="1400" b="1" dirty="0"/>
              <a:t>解决的方法：不立即进入异常处理程序，等到异常指令进入</a:t>
            </a:r>
            <a:r>
              <a:rPr lang="en-US" altLang="zh-CN" sz="1400" b="1" dirty="0"/>
              <a:t>WB</a:t>
            </a:r>
            <a:r>
              <a:rPr lang="zh-CN" altLang="en-US" sz="1400" b="1" dirty="0"/>
              <a:t>段时，才进行处理。</a:t>
            </a:r>
            <a:endParaRPr lang="en-US" altLang="zh-CN" sz="1400" b="1" dirty="0"/>
          </a:p>
          <a:p>
            <a:pPr lvl="1"/>
            <a:endParaRPr lang="en-US" altLang="zh-CN" sz="1400" b="1" dirty="0"/>
          </a:p>
          <a:p>
            <a:pPr lvl="1"/>
            <a:endParaRPr lang="en-US" altLang="zh-CN" sz="1400" b="1" dirty="0"/>
          </a:p>
          <a:p>
            <a:pPr lvl="1"/>
            <a:endParaRPr lang="en-US" altLang="zh-CN" sz="1600" b="1" dirty="0"/>
          </a:p>
          <a:p>
            <a:pPr lvl="1"/>
            <a:endParaRPr lang="en-US" altLang="zh-CN" sz="1600" b="1" dirty="0"/>
          </a:p>
          <a:p>
            <a:pPr lvl="1"/>
            <a:endParaRPr lang="zh-CN" altLang="en-US" sz="1400" b="1" dirty="0"/>
          </a:p>
        </p:txBody>
      </p:sp>
      <p:grpSp>
        <p:nvGrpSpPr>
          <p:cNvPr id="6" name="组合 5">
            <a:extLst>
              <a:ext uri="{FF2B5EF4-FFF2-40B4-BE49-F238E27FC236}">
                <a16:creationId xmlns:a16="http://schemas.microsoft.com/office/drawing/2014/main" id="{FD66070B-0413-40A6-90EA-C7A7EC22CA7B}"/>
              </a:ext>
            </a:extLst>
          </p:cNvPr>
          <p:cNvGrpSpPr/>
          <p:nvPr/>
        </p:nvGrpSpPr>
        <p:grpSpPr>
          <a:xfrm>
            <a:off x="5497760" y="4221088"/>
            <a:ext cx="3394720" cy="749601"/>
            <a:chOff x="4283968" y="5085183"/>
            <a:chExt cx="4084904" cy="960434"/>
          </a:xfrm>
        </p:grpSpPr>
        <p:pic>
          <p:nvPicPr>
            <p:cNvPr id="2" name="内容占位符 3">
              <a:extLst>
                <a:ext uri="{FF2B5EF4-FFF2-40B4-BE49-F238E27FC236}">
                  <a16:creationId xmlns:a16="http://schemas.microsoft.com/office/drawing/2014/main" id="{C9A180BE-29A0-7963-C637-C8EFF1C9D8E0}"/>
                </a:ext>
              </a:extLst>
            </p:cNvPr>
            <p:cNvPicPr>
              <a:picLocks noChangeAspect="1"/>
            </p:cNvPicPr>
            <p:nvPr/>
          </p:nvPicPr>
          <p:blipFill>
            <a:blip r:embed="rId2"/>
            <a:stretch>
              <a:fillRect/>
            </a:stretch>
          </p:blipFill>
          <p:spPr bwMode="auto">
            <a:xfrm>
              <a:off x="4283968" y="5085184"/>
              <a:ext cx="4084904" cy="96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893AD3F-8F7B-6AF4-F670-73EBB02FE4B3}"/>
                </a:ext>
              </a:extLst>
            </p:cNvPr>
            <p:cNvSpPr txBox="1"/>
            <p:nvPr/>
          </p:nvSpPr>
          <p:spPr>
            <a:xfrm>
              <a:off x="4423325" y="5085183"/>
              <a:ext cx="2949690" cy="236605"/>
            </a:xfrm>
            <a:prstGeom prst="rect">
              <a:avLst/>
            </a:prstGeom>
            <a:noFill/>
          </p:spPr>
          <p:txBody>
            <a:bodyPr wrap="square">
              <a:spAutoFit/>
            </a:bodyPr>
            <a:lstStyle/>
            <a:p>
              <a:r>
                <a:rPr lang="en-US" altLang="zh-CN" sz="600" b="1" dirty="0">
                  <a:solidFill>
                    <a:srgbClr val="FF0000"/>
                  </a:solidFill>
                </a:rPr>
                <a:t>add $s1,$s2,$s3            xxx $s5,$s6,$s7          </a:t>
              </a:r>
              <a:r>
                <a:rPr lang="en-US" altLang="zh-CN" sz="600" b="1" dirty="0" err="1">
                  <a:solidFill>
                    <a:srgbClr val="FF0000"/>
                  </a:solidFill>
                </a:rPr>
                <a:t>lw</a:t>
              </a:r>
              <a:r>
                <a:rPr lang="en-US" altLang="zh-CN" sz="600" b="1" dirty="0">
                  <a:solidFill>
                    <a:srgbClr val="FF0000"/>
                  </a:solidFill>
                </a:rPr>
                <a:t>  $s5,4($s1) </a:t>
              </a:r>
              <a:endParaRPr lang="zh-CN" altLang="en-US" sz="600" dirty="0">
                <a:solidFill>
                  <a:srgbClr val="FF0000"/>
                </a:solidFill>
              </a:endParaRPr>
            </a:p>
          </p:txBody>
        </p:sp>
      </p:grpSp>
    </p:spTree>
    <p:extLst>
      <p:ext uri="{BB962C8B-B14F-4D97-AF65-F5344CB8AC3E}">
        <p14:creationId xmlns:p14="http://schemas.microsoft.com/office/powerpoint/2010/main" val="4003085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7.5  </a:t>
            </a:r>
            <a:r>
              <a:rPr lang="zh-CN" altLang="en-US" b="1" dirty="0">
                <a:solidFill>
                  <a:srgbClr val="002060"/>
                </a:solidFill>
                <a:latin typeface="+mn-lt"/>
                <a:ea typeface="黑体" pitchFamily="49" charset="-122"/>
              </a:rPr>
              <a:t>指令级并行技术</a:t>
            </a:r>
            <a:endParaRPr lang="zh-CN" altLang="en-US" dirty="0">
              <a:solidFill>
                <a:srgbClr val="002060"/>
              </a:solidFill>
              <a:latin typeface="+mn-lt"/>
              <a:ea typeface="黑体" pitchFamily="49" charset="-122"/>
            </a:endParaRPr>
          </a:p>
        </p:txBody>
      </p:sp>
      <p:sp>
        <p:nvSpPr>
          <p:cNvPr id="9" name="内容占位符 2">
            <a:extLst>
              <a:ext uri="{FF2B5EF4-FFF2-40B4-BE49-F238E27FC236}">
                <a16:creationId xmlns:a16="http://schemas.microsoft.com/office/drawing/2014/main" id="{A5CEA703-BAF1-D7DC-BA71-B7199F9E1A07}"/>
              </a:ext>
            </a:extLst>
          </p:cNvPr>
          <p:cNvSpPr>
            <a:spLocks noGrp="1"/>
          </p:cNvSpPr>
          <p:nvPr>
            <p:ph idx="1"/>
          </p:nvPr>
        </p:nvSpPr>
        <p:spPr>
          <a:xfrm>
            <a:off x="457200" y="1600200"/>
            <a:ext cx="8229600" cy="4525963"/>
          </a:xfrm>
        </p:spPr>
        <p:txBody>
          <a:bodyPr/>
          <a:lstStyle/>
          <a:p>
            <a:r>
              <a:rPr lang="zh-CN" altLang="en-US" sz="1600" b="1" dirty="0"/>
              <a:t>指令流水线也称为指令级并行（</a:t>
            </a:r>
            <a:r>
              <a:rPr lang="en-US" altLang="zh-CN" sz="1600" b="1" dirty="0"/>
              <a:t>Instruction-level Parallelism</a:t>
            </a:r>
            <a:r>
              <a:rPr lang="zh-CN" altLang="en-US" sz="1600" b="1" dirty="0"/>
              <a:t>，</a:t>
            </a:r>
            <a:r>
              <a:rPr lang="en-US" altLang="zh-CN" sz="1600" b="1" dirty="0"/>
              <a:t>ILP</a:t>
            </a:r>
            <a:r>
              <a:rPr lang="zh-CN" altLang="en-US" sz="1600" b="1" dirty="0"/>
              <a:t>）。</a:t>
            </a:r>
            <a:endParaRPr lang="en-US" altLang="zh-CN" sz="1600" b="1" dirty="0"/>
          </a:p>
          <a:p>
            <a:endParaRPr lang="en-US" altLang="zh-CN" sz="800" b="1" dirty="0"/>
          </a:p>
          <a:p>
            <a:r>
              <a:rPr lang="zh-CN" altLang="en-US" sz="1600" b="1" dirty="0"/>
              <a:t>超流水线技术和多发射技术可以进一步提升指令级并行。</a:t>
            </a:r>
            <a:endParaRPr lang="en-US" altLang="zh-CN" sz="1600" b="1" dirty="0"/>
          </a:p>
          <a:p>
            <a:endParaRPr lang="en-US" altLang="zh-CN" sz="800" b="1" dirty="0"/>
          </a:p>
          <a:p>
            <a:r>
              <a:rPr lang="en-US" altLang="zh-CN" sz="1600" b="1" dirty="0"/>
              <a:t>1</a:t>
            </a:r>
            <a:r>
              <a:rPr lang="zh-CN" altLang="en-US" sz="1600" b="1" dirty="0"/>
              <a:t>、超流水线</a:t>
            </a:r>
            <a:endParaRPr lang="en-US" altLang="zh-CN" sz="1600" b="1" dirty="0"/>
          </a:p>
          <a:p>
            <a:pPr lvl="1"/>
            <a:endParaRPr lang="en-US" altLang="zh-CN" sz="1000" b="1" dirty="0"/>
          </a:p>
          <a:p>
            <a:pPr lvl="1"/>
            <a:r>
              <a:rPr lang="zh-CN" altLang="en-US" sz="1200" b="1" dirty="0">
                <a:solidFill>
                  <a:srgbClr val="FF0000"/>
                </a:solidFill>
              </a:rPr>
              <a:t>超级流水线（</a:t>
            </a:r>
            <a:r>
              <a:rPr lang="en-US" altLang="zh-CN" sz="1200" b="1" dirty="0" err="1">
                <a:solidFill>
                  <a:srgbClr val="FF0000"/>
                </a:solidFill>
              </a:rPr>
              <a:t>Superpipelined</a:t>
            </a:r>
            <a:r>
              <a:rPr lang="zh-CN" altLang="en-US" sz="1200" b="1" dirty="0">
                <a:solidFill>
                  <a:srgbClr val="FF0000"/>
                </a:solidFill>
              </a:rPr>
              <a:t>）</a:t>
            </a:r>
            <a:r>
              <a:rPr lang="zh-CN" altLang="en-US" sz="1200" b="1" dirty="0"/>
              <a:t>技术主要通过增加流水线功能段数目，尽量减少各段关键延迟时间，提高流水线主频，来提升流水线性能。</a:t>
            </a:r>
            <a:endParaRPr lang="en-US" altLang="zh-CN" sz="1200" b="1" dirty="0"/>
          </a:p>
          <a:p>
            <a:pPr lvl="1"/>
            <a:r>
              <a:rPr lang="zh-CN" altLang="en-US" sz="1400" b="1" dirty="0">
                <a:highlight>
                  <a:srgbClr val="FFFF00"/>
                </a:highlight>
              </a:rPr>
              <a:t>通过细化流水、提高主频，使得在一个机器周期内完成一个甚至多个操作，其实质是以时间换取空间。</a:t>
            </a:r>
          </a:p>
          <a:p>
            <a:pPr lvl="1"/>
            <a:endParaRPr lang="en-US" altLang="zh-CN" sz="800" b="1" dirty="0"/>
          </a:p>
          <a:p>
            <a:pPr lvl="1"/>
            <a:r>
              <a:rPr lang="zh-CN" altLang="en-US" sz="1200" b="1" dirty="0"/>
              <a:t>例如</a:t>
            </a:r>
            <a:r>
              <a:rPr lang="en-US" altLang="zh-CN" sz="1200" b="1" dirty="0"/>
              <a:t>Pentium pro</a:t>
            </a:r>
            <a:r>
              <a:rPr lang="zh-CN" altLang="en-US" sz="1200" b="1" dirty="0"/>
              <a:t>处理器的流水线多达</a:t>
            </a:r>
            <a:r>
              <a:rPr lang="en-US" altLang="zh-CN" sz="1200" b="1" dirty="0"/>
              <a:t>14</a:t>
            </a:r>
            <a:r>
              <a:rPr lang="zh-CN" altLang="en-US" sz="1200" b="1" dirty="0"/>
              <a:t>段。</a:t>
            </a:r>
            <a:endParaRPr lang="en-US" altLang="zh-CN" sz="1200" b="1" dirty="0"/>
          </a:p>
          <a:p>
            <a:pPr lvl="1"/>
            <a:endParaRPr lang="en-US" altLang="zh-CN" sz="1400" b="1" dirty="0"/>
          </a:p>
          <a:p>
            <a:r>
              <a:rPr lang="en-US" altLang="zh-CN" sz="1600" b="1" dirty="0"/>
              <a:t>2</a:t>
            </a:r>
            <a:r>
              <a:rPr lang="zh-CN" altLang="en-US" sz="1600" b="1" dirty="0"/>
              <a:t>、多发射</a:t>
            </a:r>
            <a:endParaRPr lang="en-US" altLang="zh-CN" sz="1600" b="1" dirty="0"/>
          </a:p>
          <a:p>
            <a:pPr lvl="1"/>
            <a:r>
              <a:rPr lang="zh-CN" altLang="en-US" sz="1200" b="1" dirty="0">
                <a:solidFill>
                  <a:srgbClr val="FF0000"/>
                </a:solidFill>
              </a:rPr>
              <a:t>多发射（</a:t>
            </a:r>
            <a:r>
              <a:rPr lang="en-US" altLang="zh-CN" sz="1200" b="1" dirty="0">
                <a:solidFill>
                  <a:srgbClr val="FF0000"/>
                </a:solidFill>
              </a:rPr>
              <a:t>Multiple Issue</a:t>
            </a:r>
            <a:r>
              <a:rPr lang="zh-CN" altLang="en-US" sz="1200" b="1" dirty="0">
                <a:solidFill>
                  <a:srgbClr val="FF0000"/>
                </a:solidFill>
              </a:rPr>
              <a:t>）</a:t>
            </a:r>
            <a:r>
              <a:rPr lang="zh-CN" altLang="en-US" sz="1200" b="1" dirty="0"/>
              <a:t>技术通过复制内部功能部件（如增加指令译码逻辑、寄存器堆端口数、运算器、重定向通路等），使各流水线功能段能同时处理多条指令，处理器一次可以发射多条指令到流水线中进行处理。</a:t>
            </a:r>
            <a:endParaRPr lang="en-US" altLang="zh-CN" sz="1200" b="1" dirty="0"/>
          </a:p>
          <a:p>
            <a:pPr lvl="1"/>
            <a:endParaRPr lang="en-US" altLang="zh-CN" sz="800" b="1" dirty="0"/>
          </a:p>
          <a:p>
            <a:pPr lvl="1"/>
            <a:r>
              <a:rPr lang="zh-CN" altLang="en-US" sz="1200" b="1" dirty="0"/>
              <a:t>例如一个四发射处理器，如果采用</a:t>
            </a:r>
            <a:r>
              <a:rPr lang="en-US" altLang="zh-CN" sz="1200" b="1" dirty="0"/>
              <a:t>5</a:t>
            </a:r>
            <a:r>
              <a:rPr lang="zh-CN" altLang="en-US" sz="1200" b="1" dirty="0"/>
              <a:t>段流水线，流水线充满后，同一时刻流水线中会有</a:t>
            </a:r>
            <a:r>
              <a:rPr lang="en-US" altLang="zh-CN" sz="1200" b="1" dirty="0"/>
              <a:t>20</a:t>
            </a:r>
            <a:r>
              <a:rPr lang="zh-CN" altLang="en-US" sz="1200" b="1" dirty="0"/>
              <a:t>条指令并行执行。</a:t>
            </a:r>
            <a:endParaRPr lang="en-US" altLang="zh-CN" sz="1200" b="1" dirty="0"/>
          </a:p>
          <a:p>
            <a:pPr lvl="1"/>
            <a:endParaRPr lang="en-US" altLang="zh-CN" sz="800" b="1" dirty="0"/>
          </a:p>
          <a:p>
            <a:pPr lvl="1"/>
            <a:endParaRPr lang="en-US" altLang="zh-CN" sz="800" b="1" dirty="0"/>
          </a:p>
          <a:p>
            <a:endParaRPr lang="en-US" altLang="zh-CN" sz="1400" b="1" dirty="0"/>
          </a:p>
        </p:txBody>
      </p:sp>
    </p:spTree>
    <p:extLst>
      <p:ext uri="{BB962C8B-B14F-4D97-AF65-F5344CB8AC3E}">
        <p14:creationId xmlns:p14="http://schemas.microsoft.com/office/powerpoint/2010/main" val="1312174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A5CEA703-BAF1-D7DC-BA71-B7199F9E1A07}"/>
              </a:ext>
            </a:extLst>
          </p:cNvPr>
          <p:cNvSpPr>
            <a:spLocks noGrp="1"/>
          </p:cNvSpPr>
          <p:nvPr>
            <p:ph idx="1"/>
          </p:nvPr>
        </p:nvSpPr>
        <p:spPr>
          <a:xfrm>
            <a:off x="457200" y="559221"/>
            <a:ext cx="8075240" cy="5030019"/>
          </a:xfrm>
        </p:spPr>
        <p:txBody>
          <a:bodyPr/>
          <a:lstStyle/>
          <a:p>
            <a:pPr lvl="1"/>
            <a:r>
              <a:rPr lang="zh-CN" altLang="en-US" sz="1200" b="1" dirty="0"/>
              <a:t>多发射会引起更多的相关性（冲突），如果将冲突全部交给编译器静态解决，就是静态多发射，</a:t>
            </a:r>
            <a:r>
              <a:rPr lang="zh-CN" altLang="en-US" sz="1200" b="1" dirty="0">
                <a:solidFill>
                  <a:srgbClr val="C00000"/>
                </a:solidFill>
              </a:rPr>
              <a:t>超长指令字（</a:t>
            </a:r>
            <a:r>
              <a:rPr lang="en-US" altLang="zh-CN" sz="1200" b="1" dirty="0">
                <a:solidFill>
                  <a:srgbClr val="C00000"/>
                </a:solidFill>
              </a:rPr>
              <a:t>Very Long Instruction Word</a:t>
            </a:r>
            <a:r>
              <a:rPr lang="zh-CN" altLang="en-US" sz="1200" b="1" dirty="0">
                <a:solidFill>
                  <a:srgbClr val="C00000"/>
                </a:solidFill>
              </a:rPr>
              <a:t>）</a:t>
            </a:r>
            <a:r>
              <a:rPr lang="zh-CN" altLang="en-US" sz="1200" b="1" dirty="0"/>
              <a:t>技术就属于静态多发射。</a:t>
            </a:r>
            <a:endParaRPr lang="en-US" altLang="zh-CN" sz="1200" b="1" dirty="0"/>
          </a:p>
          <a:p>
            <a:pPr lvl="1"/>
            <a:endParaRPr lang="en-US" altLang="zh-CN" sz="1200" b="1" dirty="0"/>
          </a:p>
          <a:p>
            <a:pPr lvl="1"/>
            <a:r>
              <a:rPr lang="zh-CN" altLang="en-US" sz="1200" b="1" dirty="0"/>
              <a:t>超常指令字（</a:t>
            </a:r>
            <a:r>
              <a:rPr lang="en-US" altLang="zh-CN" sz="1200" b="1" dirty="0"/>
              <a:t>VLIW</a:t>
            </a:r>
            <a:r>
              <a:rPr lang="zh-CN" altLang="en-US" sz="1200" b="1" dirty="0"/>
              <a:t>：</a:t>
            </a:r>
            <a:r>
              <a:rPr lang="en-US" altLang="zh-CN" sz="1200" b="1" dirty="0" err="1"/>
              <a:t>VeryLongInstructionWord</a:t>
            </a:r>
            <a:r>
              <a:rPr lang="zh-CN" altLang="en-US" sz="1200" b="1" dirty="0"/>
              <a:t>）是由美国</a:t>
            </a:r>
            <a:r>
              <a:rPr lang="en-US" altLang="zh-CN" sz="1200" b="1" dirty="0"/>
              <a:t>Yale</a:t>
            </a:r>
            <a:r>
              <a:rPr lang="zh-CN" altLang="en-US" sz="1200" b="1" dirty="0"/>
              <a:t>大学教授</a:t>
            </a:r>
            <a:r>
              <a:rPr lang="en-US" altLang="zh-CN" sz="1200" b="1" dirty="0"/>
              <a:t>Fisher</a:t>
            </a:r>
            <a:r>
              <a:rPr lang="zh-CN" altLang="en-US" sz="1200" b="1" dirty="0"/>
              <a:t>提出的。它有点类似于超级标量，</a:t>
            </a:r>
            <a:r>
              <a:rPr lang="zh-CN" altLang="en-US" sz="1200" b="1" dirty="0">
                <a:solidFill>
                  <a:srgbClr val="C00000"/>
                </a:solidFill>
              </a:rPr>
              <a:t>是一条指令来实现多个操作的并行执行</a:t>
            </a:r>
            <a:r>
              <a:rPr lang="zh-CN" altLang="en-US" sz="1200" b="1" dirty="0"/>
              <a:t>，之所以放到一条指令是为了减少内存访问。通常一条指令多达上百位，有若干操作数，每条指令可以做不同的几种运算。那些指令可以并行执行是由编译器来选择的。通常</a:t>
            </a:r>
            <a:r>
              <a:rPr lang="en-US" altLang="zh-CN" sz="1200" b="1" dirty="0"/>
              <a:t>VLIW</a:t>
            </a:r>
            <a:r>
              <a:rPr lang="zh-CN" altLang="en-US" sz="1200" b="1" dirty="0"/>
              <a:t>机只有一个控制器，每个周期启动一条长指令，长指令被分为几个字段，每个字段控制相应的部件。由于编译器需要考虑数据相关性，避免冲突，并且尽可能利用并行，完成指令调度，所以硬件结构较简单。</a:t>
            </a:r>
            <a:endParaRPr lang="en-US" altLang="zh-CN" sz="1200" b="1" dirty="0"/>
          </a:p>
          <a:p>
            <a:pPr lvl="1"/>
            <a:endParaRPr lang="en-US" altLang="zh-CN" sz="1200" b="1" dirty="0"/>
          </a:p>
          <a:p>
            <a:pPr lvl="1"/>
            <a:r>
              <a:rPr lang="zh-CN" altLang="en-US" sz="1200" b="1" dirty="0"/>
              <a:t>动态多发射技术由硬件动态处理多发射流水线运行过程中出现的各种冲突，动态多发射也称为</a:t>
            </a:r>
            <a:r>
              <a:rPr lang="zh-CN" altLang="en-US" sz="1200" b="1" dirty="0">
                <a:solidFill>
                  <a:srgbClr val="FF0000"/>
                </a:solidFill>
              </a:rPr>
              <a:t>超标量（</a:t>
            </a:r>
            <a:r>
              <a:rPr lang="en-US" altLang="zh-CN" sz="1200" b="1" dirty="0" err="1">
                <a:solidFill>
                  <a:srgbClr val="FF0000"/>
                </a:solidFill>
              </a:rPr>
              <a:t>Suoerscalar</a:t>
            </a:r>
            <a:r>
              <a:rPr lang="zh-CN" altLang="en-US" sz="1200" b="1" dirty="0">
                <a:solidFill>
                  <a:srgbClr val="FF0000"/>
                </a:solidFill>
              </a:rPr>
              <a:t>）</a:t>
            </a:r>
            <a:r>
              <a:rPr lang="zh-CN" altLang="en-US" sz="1200" b="1" dirty="0"/>
              <a:t>技术。</a:t>
            </a:r>
            <a:endParaRPr lang="en-US" altLang="zh-CN" sz="1200" b="1" dirty="0"/>
          </a:p>
          <a:p>
            <a:pPr lvl="1"/>
            <a:r>
              <a:rPr lang="zh-CN" altLang="en-US" sz="1400" b="1" dirty="0">
                <a:highlight>
                  <a:srgbClr val="FFFF00"/>
                </a:highlight>
              </a:rPr>
              <a:t>指在</a:t>
            </a:r>
            <a:r>
              <a:rPr lang="en-US" altLang="zh-CN" sz="1400" b="1" dirty="0">
                <a:highlight>
                  <a:srgbClr val="FFFF00"/>
                </a:highlight>
              </a:rPr>
              <a:t>CPU</a:t>
            </a:r>
            <a:r>
              <a:rPr lang="zh-CN" altLang="en-US" sz="1400" b="1" dirty="0">
                <a:highlight>
                  <a:srgbClr val="FFFF00"/>
                </a:highlight>
              </a:rPr>
              <a:t>中有一条以上的流水线，并且每时钟周期内可以完成一条以上的指令，这种设计就叫超标量技术。 其实质是以空间换取时间。</a:t>
            </a:r>
            <a:endParaRPr lang="en-US" altLang="zh-CN" sz="1000" b="1" dirty="0">
              <a:highlight>
                <a:srgbClr val="FFFF00"/>
              </a:highlight>
            </a:endParaRPr>
          </a:p>
          <a:p>
            <a:pPr lvl="1"/>
            <a:endParaRPr lang="en-US" altLang="zh-CN" sz="900" b="1" dirty="0"/>
          </a:p>
          <a:p>
            <a:r>
              <a:rPr lang="zh-CN" altLang="en-US" sz="1600" b="1" dirty="0"/>
              <a:t>超流水线的理想</a:t>
            </a:r>
            <a:r>
              <a:rPr lang="en-US" altLang="zh-CN" sz="1600" b="1" dirty="0"/>
              <a:t>CPI</a:t>
            </a:r>
            <a:r>
              <a:rPr lang="zh-CN" altLang="en-US" sz="1600" b="1" dirty="0"/>
              <a:t>与普通流水线的理想</a:t>
            </a:r>
            <a:r>
              <a:rPr lang="en-US" altLang="zh-CN" sz="1600" b="1" dirty="0"/>
              <a:t>CPI</a:t>
            </a:r>
            <a:r>
              <a:rPr lang="zh-CN" altLang="en-US" sz="1600" b="1" dirty="0"/>
              <a:t>一样都是</a:t>
            </a:r>
            <a:r>
              <a:rPr lang="en-US" altLang="zh-CN" sz="1600" b="1" dirty="0"/>
              <a:t>1</a:t>
            </a:r>
            <a:r>
              <a:rPr lang="zh-CN" altLang="en-US" sz="1600" b="1" dirty="0"/>
              <a:t>，但是超流水线的功能段多，时钟周期要比普通流水线小，主频普通流水线高，因此速度比普通流水线快。</a:t>
            </a:r>
            <a:endParaRPr lang="en-US" altLang="zh-CN" sz="1600" b="1" dirty="0"/>
          </a:p>
          <a:p>
            <a:endParaRPr lang="en-US" altLang="zh-CN" sz="1600" b="1" dirty="0"/>
          </a:p>
          <a:p>
            <a:endParaRPr lang="en-US" altLang="zh-CN" sz="1600" b="1" dirty="0"/>
          </a:p>
          <a:p>
            <a:r>
              <a:rPr lang="zh-CN" altLang="en-US" sz="1600" b="1" dirty="0"/>
              <a:t>多发射流水线每个时钟可以处理多条指令，其</a:t>
            </a:r>
            <a:r>
              <a:rPr lang="en-US" altLang="zh-CN" sz="1600" b="1" dirty="0"/>
              <a:t>CPI&lt;1</a:t>
            </a:r>
            <a:r>
              <a:rPr lang="zh-CN" altLang="en-US" sz="1600" b="1" dirty="0"/>
              <a:t>，但是多发射流水线的成本高、控制复杂。</a:t>
            </a:r>
            <a:endParaRPr lang="en-US" altLang="zh-CN" sz="1600" b="1" dirty="0"/>
          </a:p>
          <a:p>
            <a:endParaRPr lang="en-US" altLang="zh-CN" sz="1600" b="1" dirty="0"/>
          </a:p>
          <a:p>
            <a:endParaRPr lang="en-US" altLang="zh-CN" sz="1600" b="1" dirty="0"/>
          </a:p>
          <a:p>
            <a:r>
              <a:rPr lang="zh-CN" altLang="en-US" sz="1600" b="1" dirty="0"/>
              <a:t>可以将超流水线和多发射结合起来：使用超流水线技术的多发射处理器。</a:t>
            </a:r>
            <a:endParaRPr lang="en-US" altLang="zh-CN" sz="1600" b="1" dirty="0"/>
          </a:p>
          <a:p>
            <a:pPr lvl="1"/>
            <a:endParaRPr lang="en-US" altLang="zh-CN" sz="1000" b="1" dirty="0"/>
          </a:p>
          <a:p>
            <a:pPr lvl="1"/>
            <a:endParaRPr lang="en-US" altLang="zh-CN" sz="1000" b="1" dirty="0"/>
          </a:p>
          <a:p>
            <a:endParaRPr lang="en-US" altLang="zh-CN" sz="1600" b="1" dirty="0"/>
          </a:p>
          <a:p>
            <a:endParaRPr lang="en-US" altLang="zh-CN" sz="1200" b="1" dirty="0"/>
          </a:p>
        </p:txBody>
      </p:sp>
    </p:spTree>
    <p:extLst>
      <p:ext uri="{BB962C8B-B14F-4D97-AF65-F5344CB8AC3E}">
        <p14:creationId xmlns:p14="http://schemas.microsoft.com/office/powerpoint/2010/main" val="1308758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2" name="内容占位符 2">
            <a:extLst>
              <a:ext uri="{FF2B5EF4-FFF2-40B4-BE49-F238E27FC236}">
                <a16:creationId xmlns:a16="http://schemas.microsoft.com/office/drawing/2014/main" id="{D5713F63-01D9-5BBC-BAFB-0D60EC4CF256}"/>
              </a:ext>
            </a:extLst>
          </p:cNvPr>
          <p:cNvSpPr>
            <a:spLocks noGrp="1"/>
          </p:cNvSpPr>
          <p:nvPr>
            <p:ph idx="1"/>
          </p:nvPr>
        </p:nvSpPr>
        <p:spPr>
          <a:xfrm>
            <a:off x="457200" y="1600200"/>
            <a:ext cx="8229600" cy="4525963"/>
          </a:xfrm>
        </p:spPr>
        <p:txBody>
          <a:bodyPr/>
          <a:lstStyle/>
          <a:p>
            <a:r>
              <a:rPr lang="zh-CN" altLang="en-US" sz="1600" b="1" dirty="0"/>
              <a:t>单周期</a:t>
            </a:r>
            <a:r>
              <a:rPr lang="en-US" altLang="zh-CN" sz="1600" b="1" dirty="0"/>
              <a:t>MIPS CPU</a:t>
            </a:r>
            <a:r>
              <a:rPr lang="zh-CN" altLang="en-US" sz="1600" b="1" dirty="0"/>
              <a:t>逻辑架构（</a:t>
            </a:r>
            <a:r>
              <a:rPr lang="en-US" altLang="zh-CN" sz="1600" b="1" dirty="0"/>
              <a:t>5</a:t>
            </a:r>
            <a:r>
              <a:rPr lang="zh-CN" altLang="en-US" sz="1600" b="1" dirty="0"/>
              <a:t>段）</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en-US" altLang="zh-CN" sz="1600" b="1" dirty="0"/>
              <a:t>MIPS</a:t>
            </a:r>
            <a:r>
              <a:rPr lang="zh-CN" altLang="en-US" sz="1600" b="1" dirty="0"/>
              <a:t>指令流水线逻辑架构（</a:t>
            </a:r>
            <a:r>
              <a:rPr lang="en-US" altLang="zh-CN" sz="1600" b="1" dirty="0"/>
              <a:t>5</a:t>
            </a:r>
            <a:r>
              <a:rPr lang="zh-CN" altLang="en-US" sz="1600" b="1" dirty="0"/>
              <a:t>段）</a:t>
            </a:r>
            <a:endParaRPr lang="zh-CN" altLang="en-US" sz="1600" dirty="0"/>
          </a:p>
          <a:p>
            <a:endParaRPr lang="zh-CN" altLang="en-US" sz="1600" dirty="0"/>
          </a:p>
        </p:txBody>
      </p:sp>
      <p:pic>
        <p:nvPicPr>
          <p:cNvPr id="4" name="内容占位符 3">
            <a:extLst>
              <a:ext uri="{FF2B5EF4-FFF2-40B4-BE49-F238E27FC236}">
                <a16:creationId xmlns:a16="http://schemas.microsoft.com/office/drawing/2014/main" id="{7C01C087-BF2A-E218-A529-2358B77F1D2E}"/>
              </a:ext>
            </a:extLst>
          </p:cNvPr>
          <p:cNvPicPr>
            <a:picLocks noChangeAspect="1"/>
          </p:cNvPicPr>
          <p:nvPr/>
        </p:nvPicPr>
        <p:blipFill>
          <a:blip r:embed="rId2"/>
          <a:stretch>
            <a:fillRect/>
          </a:stretch>
        </p:blipFill>
        <p:spPr bwMode="auto">
          <a:xfrm>
            <a:off x="1979712" y="4725144"/>
            <a:ext cx="4915211" cy="115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C93FDD5-687B-833F-FC36-74B6B36EEED0}"/>
              </a:ext>
            </a:extLst>
          </p:cNvPr>
          <p:cNvPicPr>
            <a:picLocks noChangeAspect="1"/>
          </p:cNvPicPr>
          <p:nvPr/>
        </p:nvPicPr>
        <p:blipFill>
          <a:blip r:embed="rId3"/>
          <a:stretch>
            <a:fillRect/>
          </a:stretch>
        </p:blipFill>
        <p:spPr>
          <a:xfrm>
            <a:off x="1951066" y="2060848"/>
            <a:ext cx="3420380" cy="1155652"/>
          </a:xfrm>
          <a:prstGeom prst="rect">
            <a:avLst/>
          </a:prstGeom>
        </p:spPr>
      </p:pic>
    </p:spTree>
    <p:extLst>
      <p:ext uri="{BB962C8B-B14F-4D97-AF65-F5344CB8AC3E}">
        <p14:creationId xmlns:p14="http://schemas.microsoft.com/office/powerpoint/2010/main" val="2856572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ADBCA4-6EE6-670F-45CF-FFEAF50957C0}"/>
              </a:ext>
            </a:extLst>
          </p:cNvPr>
          <p:cNvSpPr>
            <a:spLocks noGrp="1"/>
          </p:cNvSpPr>
          <p:nvPr>
            <p:ph idx="1"/>
          </p:nvPr>
        </p:nvSpPr>
        <p:spPr>
          <a:xfrm>
            <a:off x="457200" y="692696"/>
            <a:ext cx="8229600" cy="4525963"/>
          </a:xfrm>
        </p:spPr>
        <p:txBody>
          <a:bodyPr/>
          <a:lstStyle/>
          <a:p>
            <a:pPr eaLnBrk="1" hangingPunct="1"/>
            <a:r>
              <a:rPr lang="zh-CN" altLang="en-US" sz="1600" b="1" dirty="0"/>
              <a:t>单周期</a:t>
            </a:r>
            <a:r>
              <a:rPr lang="en-US" altLang="zh-CN" sz="1600" b="1" dirty="0"/>
              <a:t>MIPS CPU</a:t>
            </a:r>
            <a:r>
              <a:rPr lang="zh-CN" altLang="en-US" sz="1600" b="1" dirty="0"/>
              <a:t>时空图（</a:t>
            </a:r>
            <a:r>
              <a:rPr lang="en-US" altLang="zh-CN" sz="1600" b="1" dirty="0"/>
              <a:t>5</a:t>
            </a:r>
            <a:r>
              <a:rPr lang="zh-CN" altLang="en-US" sz="1600" b="1" dirty="0"/>
              <a:t>段）</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eaLnBrk="1" hangingPunct="1"/>
            <a:endParaRPr lang="en-US" altLang="zh-CN" sz="1600" b="1" dirty="0"/>
          </a:p>
          <a:p>
            <a:pPr eaLnBrk="1" hangingPunct="1"/>
            <a:endParaRPr lang="en-US" altLang="zh-CN" sz="1600" b="1" dirty="0"/>
          </a:p>
          <a:p>
            <a:pPr eaLnBrk="1" hangingPunct="1"/>
            <a:r>
              <a:rPr lang="en-US" altLang="zh-CN" sz="1600" b="1" dirty="0"/>
              <a:t>5</a:t>
            </a:r>
            <a:r>
              <a:rPr lang="zh-CN" altLang="en-US" sz="1600" b="1" dirty="0"/>
              <a:t>段</a:t>
            </a:r>
            <a:r>
              <a:rPr lang="en-US" altLang="zh-CN" sz="1600" b="1" dirty="0"/>
              <a:t>MIPS</a:t>
            </a:r>
            <a:r>
              <a:rPr lang="zh-CN" altLang="en-US" sz="1600" b="1" dirty="0"/>
              <a:t>流水线时空图</a:t>
            </a:r>
            <a:endParaRPr lang="zh-CN" altLang="en-US" sz="2000" dirty="0"/>
          </a:p>
        </p:txBody>
      </p:sp>
      <p:pic>
        <p:nvPicPr>
          <p:cNvPr id="4" name="图片 3">
            <a:extLst>
              <a:ext uri="{FF2B5EF4-FFF2-40B4-BE49-F238E27FC236}">
                <a16:creationId xmlns:a16="http://schemas.microsoft.com/office/drawing/2014/main" id="{43B6A2DB-369C-E523-81BE-B6F0BF7182D3}"/>
              </a:ext>
            </a:extLst>
          </p:cNvPr>
          <p:cNvPicPr>
            <a:picLocks noChangeAspect="1"/>
          </p:cNvPicPr>
          <p:nvPr/>
        </p:nvPicPr>
        <p:blipFill>
          <a:blip r:embed="rId2"/>
          <a:stretch>
            <a:fillRect/>
          </a:stretch>
        </p:blipFill>
        <p:spPr>
          <a:xfrm>
            <a:off x="1763688" y="1124744"/>
            <a:ext cx="3793930" cy="1942952"/>
          </a:xfrm>
          <a:prstGeom prst="rect">
            <a:avLst/>
          </a:prstGeom>
        </p:spPr>
      </p:pic>
      <p:pic>
        <p:nvPicPr>
          <p:cNvPr id="5" name="图片 4">
            <a:extLst>
              <a:ext uri="{FF2B5EF4-FFF2-40B4-BE49-F238E27FC236}">
                <a16:creationId xmlns:a16="http://schemas.microsoft.com/office/drawing/2014/main" id="{0E7E26B8-C4AD-2FA0-D78E-579BF0441CA6}"/>
              </a:ext>
            </a:extLst>
          </p:cNvPr>
          <p:cNvPicPr>
            <a:picLocks noChangeAspect="1"/>
          </p:cNvPicPr>
          <p:nvPr/>
        </p:nvPicPr>
        <p:blipFill>
          <a:blip r:embed="rId3"/>
          <a:stretch>
            <a:fillRect/>
          </a:stretch>
        </p:blipFill>
        <p:spPr>
          <a:xfrm>
            <a:off x="1763688" y="4365104"/>
            <a:ext cx="3807381" cy="2016224"/>
          </a:xfrm>
          <a:prstGeom prst="rect">
            <a:avLst/>
          </a:prstGeom>
        </p:spPr>
      </p:pic>
    </p:spTree>
    <p:extLst>
      <p:ext uri="{BB962C8B-B14F-4D97-AF65-F5344CB8AC3E}">
        <p14:creationId xmlns:p14="http://schemas.microsoft.com/office/powerpoint/2010/main" val="3473480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DAD688-A549-9F9F-0267-918E866EC1E0}"/>
              </a:ext>
            </a:extLst>
          </p:cNvPr>
          <p:cNvSpPr>
            <a:spLocks noGrp="1"/>
          </p:cNvSpPr>
          <p:nvPr>
            <p:ph idx="1"/>
          </p:nvPr>
        </p:nvSpPr>
        <p:spPr>
          <a:xfrm>
            <a:off x="457200" y="332656"/>
            <a:ext cx="8229600" cy="4525963"/>
          </a:xfrm>
        </p:spPr>
        <p:txBody>
          <a:bodyPr/>
          <a:lstStyle/>
          <a:p>
            <a:r>
              <a:rPr lang="zh-CN" altLang="en-US" sz="1600" b="1" dirty="0"/>
              <a:t>单周期</a:t>
            </a:r>
            <a:r>
              <a:rPr lang="en-US" altLang="zh-CN" sz="1600" b="1" dirty="0"/>
              <a:t>MIPS</a:t>
            </a:r>
            <a:r>
              <a:rPr lang="zh-CN" altLang="en-US" sz="1600" b="1" dirty="0"/>
              <a:t>处理器数据通路（</a:t>
            </a:r>
            <a:r>
              <a:rPr lang="en-US" altLang="zh-CN" sz="1600" b="1" dirty="0"/>
              <a:t>5</a:t>
            </a:r>
            <a:r>
              <a:rPr lang="zh-CN" altLang="en-US" sz="1600" b="1" dirty="0"/>
              <a:t>段）</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zh-CN" altLang="en-US" sz="1600" b="1" dirty="0"/>
              <a:t>单周期</a:t>
            </a:r>
            <a:r>
              <a:rPr lang="en-US" altLang="zh-CN" sz="1600" b="1" dirty="0"/>
              <a:t>MIPS</a:t>
            </a:r>
            <a:r>
              <a:rPr lang="zh-CN" altLang="en-US" sz="1600" b="1" dirty="0"/>
              <a:t>处理器</a:t>
            </a:r>
            <a:r>
              <a:rPr lang="en-US" altLang="zh-CN" sz="1600" b="1" dirty="0"/>
              <a:t>5</a:t>
            </a:r>
            <a:r>
              <a:rPr lang="zh-CN" altLang="en-US" sz="1600" b="1" dirty="0"/>
              <a:t>段流水线数据通路（增加</a:t>
            </a:r>
            <a:r>
              <a:rPr lang="en-US" altLang="zh-CN" sz="1600" b="1" dirty="0"/>
              <a:t>4</a:t>
            </a:r>
            <a:r>
              <a:rPr lang="zh-CN" altLang="en-US" sz="1600" b="1" dirty="0"/>
              <a:t>个流水寄存器）</a:t>
            </a:r>
            <a:endParaRPr lang="en-US" altLang="zh-CN" sz="1600" b="1" dirty="0"/>
          </a:p>
          <a:p>
            <a:endParaRPr lang="en-US" altLang="zh-CN" sz="1600" b="1" dirty="0"/>
          </a:p>
          <a:p>
            <a:endParaRPr lang="en-US" altLang="zh-CN" sz="1600" b="1" dirty="0"/>
          </a:p>
          <a:p>
            <a:endParaRPr lang="zh-CN" altLang="en-US" sz="2000" dirty="0"/>
          </a:p>
        </p:txBody>
      </p:sp>
      <p:pic>
        <p:nvPicPr>
          <p:cNvPr id="5" name="图片 4">
            <a:extLst>
              <a:ext uri="{FF2B5EF4-FFF2-40B4-BE49-F238E27FC236}">
                <a16:creationId xmlns:a16="http://schemas.microsoft.com/office/drawing/2014/main" id="{2F5F89C4-B71B-BCC0-DBF1-02FDF0F6B570}"/>
              </a:ext>
            </a:extLst>
          </p:cNvPr>
          <p:cNvPicPr>
            <a:picLocks noChangeAspect="1"/>
          </p:cNvPicPr>
          <p:nvPr/>
        </p:nvPicPr>
        <p:blipFill>
          <a:blip r:embed="rId2"/>
          <a:stretch>
            <a:fillRect/>
          </a:stretch>
        </p:blipFill>
        <p:spPr>
          <a:xfrm>
            <a:off x="1116024" y="836712"/>
            <a:ext cx="4905158" cy="2232248"/>
          </a:xfrm>
          <a:prstGeom prst="rect">
            <a:avLst/>
          </a:prstGeom>
        </p:spPr>
      </p:pic>
      <p:pic>
        <p:nvPicPr>
          <p:cNvPr id="8" name="图片 7">
            <a:extLst>
              <a:ext uri="{FF2B5EF4-FFF2-40B4-BE49-F238E27FC236}">
                <a16:creationId xmlns:a16="http://schemas.microsoft.com/office/drawing/2014/main" id="{77A48BB2-15B1-1906-DBBF-A32154ECAF0D}"/>
              </a:ext>
            </a:extLst>
          </p:cNvPr>
          <p:cNvPicPr>
            <a:picLocks noChangeAspect="1"/>
          </p:cNvPicPr>
          <p:nvPr/>
        </p:nvPicPr>
        <p:blipFill>
          <a:blip r:embed="rId3"/>
          <a:stretch>
            <a:fillRect/>
          </a:stretch>
        </p:blipFill>
        <p:spPr>
          <a:xfrm>
            <a:off x="1187624" y="4005064"/>
            <a:ext cx="4922534" cy="2665895"/>
          </a:xfrm>
          <a:prstGeom prst="rect">
            <a:avLst/>
          </a:prstGeom>
        </p:spPr>
      </p:pic>
    </p:spTree>
    <p:extLst>
      <p:ext uri="{BB962C8B-B14F-4D97-AF65-F5344CB8AC3E}">
        <p14:creationId xmlns:p14="http://schemas.microsoft.com/office/powerpoint/2010/main" val="226295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F9FCEE-3FC2-5D02-5597-B25ACE16E8E9}"/>
              </a:ext>
            </a:extLst>
          </p:cNvPr>
          <p:cNvSpPr>
            <a:spLocks noGrp="1"/>
          </p:cNvSpPr>
          <p:nvPr>
            <p:ph idx="1"/>
          </p:nvPr>
        </p:nvSpPr>
        <p:spPr>
          <a:xfrm>
            <a:off x="457200" y="548680"/>
            <a:ext cx="8229600" cy="4525963"/>
          </a:xfrm>
        </p:spPr>
        <p:txBody>
          <a:bodyPr/>
          <a:lstStyle/>
          <a:p>
            <a:r>
              <a:rPr lang="zh-CN" altLang="en-US" sz="1600" b="1" dirty="0"/>
              <a:t>单周期</a:t>
            </a:r>
            <a:r>
              <a:rPr lang="en-US" altLang="zh-CN" sz="1600" b="1" dirty="0"/>
              <a:t>MIPS</a:t>
            </a:r>
            <a:r>
              <a:rPr lang="zh-CN" altLang="en-US" sz="1600" b="1" dirty="0"/>
              <a:t>处理器</a:t>
            </a:r>
            <a:r>
              <a:rPr lang="zh-CN" altLang="en-US" sz="1600" b="1" dirty="0">
                <a:solidFill>
                  <a:srgbClr val="FF0000"/>
                </a:solidFill>
              </a:rPr>
              <a:t>理想流水线</a:t>
            </a:r>
            <a:r>
              <a:rPr lang="zh-CN" altLang="en-US" sz="1600" b="1" dirty="0"/>
              <a:t>的数据通路（</a:t>
            </a:r>
            <a:r>
              <a:rPr lang="en-US" altLang="zh-CN" sz="1600" b="1" dirty="0"/>
              <a:t>5</a:t>
            </a:r>
            <a:r>
              <a:rPr lang="zh-CN" altLang="en-US" sz="1600" b="1" dirty="0"/>
              <a:t>段）</a:t>
            </a:r>
          </a:p>
        </p:txBody>
      </p:sp>
      <p:grpSp>
        <p:nvGrpSpPr>
          <p:cNvPr id="8" name="组合 7">
            <a:extLst>
              <a:ext uri="{FF2B5EF4-FFF2-40B4-BE49-F238E27FC236}">
                <a16:creationId xmlns:a16="http://schemas.microsoft.com/office/drawing/2014/main" id="{12709E38-5B5C-BC3B-22D0-9D7038127371}"/>
              </a:ext>
            </a:extLst>
          </p:cNvPr>
          <p:cNvGrpSpPr/>
          <p:nvPr/>
        </p:nvGrpSpPr>
        <p:grpSpPr>
          <a:xfrm>
            <a:off x="457200" y="1340768"/>
            <a:ext cx="8277046" cy="5184576"/>
            <a:chOff x="457200" y="1340768"/>
            <a:chExt cx="8277046" cy="5184576"/>
          </a:xfrm>
        </p:grpSpPr>
        <p:pic>
          <p:nvPicPr>
            <p:cNvPr id="5" name="图片 4">
              <a:extLst>
                <a:ext uri="{FF2B5EF4-FFF2-40B4-BE49-F238E27FC236}">
                  <a16:creationId xmlns:a16="http://schemas.microsoft.com/office/drawing/2014/main" id="{9B6D1CFA-40B2-23FB-1E49-1958A4EEBF05}"/>
                </a:ext>
              </a:extLst>
            </p:cNvPr>
            <p:cNvPicPr>
              <a:picLocks noChangeAspect="1"/>
            </p:cNvPicPr>
            <p:nvPr/>
          </p:nvPicPr>
          <p:blipFill>
            <a:blip r:embed="rId2"/>
            <a:stretch>
              <a:fillRect/>
            </a:stretch>
          </p:blipFill>
          <p:spPr>
            <a:xfrm>
              <a:off x="457200" y="1340768"/>
              <a:ext cx="8277046" cy="4680520"/>
            </a:xfrm>
            <a:prstGeom prst="rect">
              <a:avLst/>
            </a:prstGeom>
          </p:spPr>
        </p:pic>
        <p:sp>
          <p:nvSpPr>
            <p:cNvPr id="7" name="文本框 6">
              <a:extLst>
                <a:ext uri="{FF2B5EF4-FFF2-40B4-BE49-F238E27FC236}">
                  <a16:creationId xmlns:a16="http://schemas.microsoft.com/office/drawing/2014/main" id="{2A4992D9-53E5-ED08-A7CD-B44985B21CE8}"/>
                </a:ext>
              </a:extLst>
            </p:cNvPr>
            <p:cNvSpPr txBox="1"/>
            <p:nvPr/>
          </p:nvSpPr>
          <p:spPr>
            <a:xfrm>
              <a:off x="3510187" y="6248345"/>
              <a:ext cx="2449710" cy="276999"/>
            </a:xfrm>
            <a:prstGeom prst="rect">
              <a:avLst/>
            </a:prstGeom>
            <a:noFill/>
          </p:spPr>
          <p:txBody>
            <a:bodyPr wrap="none" rtlCol="0">
              <a:spAutoFit/>
            </a:bodyPr>
            <a:lstStyle/>
            <a:p>
              <a:r>
                <a:rPr lang="zh-CN" altLang="en-US" sz="1200" b="1" dirty="0"/>
                <a:t>图</a:t>
              </a:r>
              <a:r>
                <a:rPr lang="en-US" altLang="zh-CN" sz="1200" b="1" dirty="0"/>
                <a:t>7.8    5</a:t>
              </a:r>
              <a:r>
                <a:rPr lang="zh-CN" altLang="en-US" sz="1200" b="1" dirty="0"/>
                <a:t>段流水线控制信号与传递</a:t>
              </a:r>
            </a:p>
          </p:txBody>
        </p:sp>
      </p:grpSp>
    </p:spTree>
    <p:extLst>
      <p:ext uri="{BB962C8B-B14F-4D97-AF65-F5344CB8AC3E}">
        <p14:creationId xmlns:p14="http://schemas.microsoft.com/office/powerpoint/2010/main" val="116346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7.2  </a:t>
            </a:r>
            <a:r>
              <a:rPr lang="zh-CN" altLang="en-US" b="1" dirty="0">
                <a:solidFill>
                  <a:srgbClr val="002060"/>
                </a:solidFill>
                <a:latin typeface="+mn-lt"/>
                <a:ea typeface="黑体" pitchFamily="49" charset="-122"/>
              </a:rPr>
              <a:t>流水线数据通路</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444208" y="332656"/>
            <a:ext cx="2592288" cy="891719"/>
          </a:xfrm>
          <a:prstGeom prst="rect">
            <a:avLst/>
          </a:prstGeom>
          <a:solidFill>
            <a:srgbClr val="FFFF00"/>
          </a:solidFill>
        </p:spPr>
        <p:txBody>
          <a:bodyPr wrap="square">
            <a:spAutoFit/>
          </a:bodyPr>
          <a:lstStyle/>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.2.1</a:t>
            </a:r>
            <a:r>
              <a:rPr lang="zh-CN" altLang="en-US" sz="1200" b="1" i="0" dirty="0">
                <a:solidFill>
                  <a:srgbClr val="111111"/>
                </a:solidFill>
                <a:effectLst/>
                <a:latin typeface="Avenir"/>
              </a:rPr>
              <a:t>　单周期数据通路流水改造</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.2.2</a:t>
            </a:r>
            <a:r>
              <a:rPr lang="zh-CN" altLang="en-US" sz="1200" b="1" i="0" dirty="0">
                <a:solidFill>
                  <a:srgbClr val="111111"/>
                </a:solidFill>
                <a:effectLst/>
                <a:latin typeface="Avenir"/>
              </a:rPr>
              <a:t>　流水线中的控制信号及传递　</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.2.3</a:t>
            </a:r>
            <a:r>
              <a:rPr lang="zh-CN" altLang="en-US" sz="1200" b="1" i="0" dirty="0">
                <a:solidFill>
                  <a:srgbClr val="111111"/>
                </a:solidFill>
                <a:effectLst/>
                <a:latin typeface="Avenir"/>
              </a:rPr>
              <a:t>　指令在流水线中的执行过程</a:t>
            </a:r>
            <a:endParaRPr lang="zh-CN" altLang="en-US" sz="1200" b="1" dirty="0"/>
          </a:p>
        </p:txBody>
      </p:sp>
      <p:sp>
        <p:nvSpPr>
          <p:cNvPr id="10" name="内容占位符 2">
            <a:extLst>
              <a:ext uri="{FF2B5EF4-FFF2-40B4-BE49-F238E27FC236}">
                <a16:creationId xmlns:a16="http://schemas.microsoft.com/office/drawing/2014/main" id="{DD1F663F-401A-4143-8F37-C1A3592B29A7}"/>
              </a:ext>
            </a:extLst>
          </p:cNvPr>
          <p:cNvSpPr txBox="1">
            <a:spLocks noChangeArrowheads="1"/>
          </p:cNvSpPr>
          <p:nvPr/>
        </p:nvSpPr>
        <p:spPr bwMode="auto">
          <a:xfrm>
            <a:off x="457200" y="1412777"/>
            <a:ext cx="822960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endParaRPr lang="en-US" altLang="zh-CN" sz="1200" b="1" dirty="0"/>
          </a:p>
        </p:txBody>
      </p:sp>
      <p:sp>
        <p:nvSpPr>
          <p:cNvPr id="5" name="内容占位符 2">
            <a:extLst>
              <a:ext uri="{FF2B5EF4-FFF2-40B4-BE49-F238E27FC236}">
                <a16:creationId xmlns:a16="http://schemas.microsoft.com/office/drawing/2014/main" id="{CBEF1F3E-0448-5E6A-BDEF-4933CD96F82D}"/>
              </a:ext>
            </a:extLst>
          </p:cNvPr>
          <p:cNvSpPr>
            <a:spLocks noGrp="1"/>
          </p:cNvSpPr>
          <p:nvPr>
            <p:ph idx="1"/>
          </p:nvPr>
        </p:nvSpPr>
        <p:spPr>
          <a:xfrm>
            <a:off x="457200" y="1600201"/>
            <a:ext cx="8229600" cy="3124944"/>
          </a:xfrm>
        </p:spPr>
        <p:txBody>
          <a:bodyPr/>
          <a:lstStyle/>
          <a:p>
            <a:r>
              <a:rPr lang="zh-CN" altLang="en-US" sz="1600" b="1" dirty="0"/>
              <a:t>图</a:t>
            </a:r>
            <a:r>
              <a:rPr lang="en-US" altLang="zh-CN" sz="1600" b="1" dirty="0"/>
              <a:t>7.5</a:t>
            </a:r>
            <a:r>
              <a:rPr lang="zh-CN" altLang="en-US" sz="1600" b="1" dirty="0"/>
              <a:t>：单周期</a:t>
            </a:r>
            <a:r>
              <a:rPr lang="en-US" altLang="zh-CN" sz="1600" b="1" dirty="0"/>
              <a:t>MIPS</a:t>
            </a:r>
            <a:r>
              <a:rPr lang="zh-CN" altLang="en-US" sz="1600" b="1" dirty="0"/>
              <a:t>处理器数据通路，从左到右分为</a:t>
            </a:r>
            <a:r>
              <a:rPr lang="en-US" altLang="zh-CN" sz="1600" b="1" dirty="0"/>
              <a:t>5</a:t>
            </a:r>
            <a:r>
              <a:rPr lang="zh-CN" altLang="en-US" sz="1600" b="1" dirty="0"/>
              <a:t>个阶段：</a:t>
            </a:r>
            <a:endParaRPr lang="en-US" altLang="zh-CN" sz="1600" b="1" dirty="0"/>
          </a:p>
          <a:p>
            <a:pPr lvl="1">
              <a:buFont typeface="+mj-ea"/>
              <a:buAutoNum type="circleNumDbPlain"/>
            </a:pPr>
            <a:r>
              <a:rPr lang="zh-CN" altLang="en-US" sz="1000" b="1" dirty="0"/>
              <a:t>取指（</a:t>
            </a:r>
            <a:r>
              <a:rPr lang="en-US" altLang="zh-CN" sz="1000" b="1" dirty="0"/>
              <a:t>IF</a:t>
            </a:r>
            <a:r>
              <a:rPr lang="zh-CN" altLang="en-US" sz="1000" b="1" dirty="0"/>
              <a:t>）</a:t>
            </a:r>
            <a:endParaRPr lang="en-US" altLang="zh-CN" sz="1000" b="1" dirty="0"/>
          </a:p>
          <a:p>
            <a:pPr lvl="1">
              <a:buFont typeface="+mj-ea"/>
              <a:buAutoNum type="circleNumDbPlain"/>
            </a:pPr>
            <a:r>
              <a:rPr lang="zh-CN" altLang="en-US" sz="1000" b="1" dirty="0"/>
              <a:t>译码（</a:t>
            </a:r>
            <a:r>
              <a:rPr lang="en-US" altLang="zh-CN" sz="1000" b="1" dirty="0"/>
              <a:t>ID</a:t>
            </a:r>
            <a:r>
              <a:rPr lang="zh-CN" altLang="en-US" sz="1000" b="1" dirty="0"/>
              <a:t>）</a:t>
            </a:r>
            <a:endParaRPr lang="en-US" altLang="zh-CN" sz="1000" b="1" dirty="0"/>
          </a:p>
          <a:p>
            <a:pPr lvl="1">
              <a:buFont typeface="+mj-ea"/>
              <a:buAutoNum type="circleNumDbPlain"/>
            </a:pPr>
            <a:r>
              <a:rPr lang="zh-CN" altLang="en-US" sz="1000" b="1" dirty="0"/>
              <a:t>执行（</a:t>
            </a:r>
            <a:r>
              <a:rPr lang="en-US" altLang="zh-CN" sz="1000" b="1" dirty="0"/>
              <a:t>EX</a:t>
            </a:r>
            <a:r>
              <a:rPr lang="zh-CN" altLang="en-US" sz="1000" b="1" dirty="0"/>
              <a:t>）</a:t>
            </a:r>
            <a:endParaRPr lang="en-US" altLang="zh-CN" sz="1000" b="1" dirty="0"/>
          </a:p>
          <a:p>
            <a:pPr lvl="1">
              <a:buFont typeface="+mj-ea"/>
              <a:buAutoNum type="circleNumDbPlain"/>
            </a:pPr>
            <a:r>
              <a:rPr lang="zh-CN" altLang="en-US" sz="1000" b="1" dirty="0"/>
              <a:t>访存（</a:t>
            </a:r>
            <a:r>
              <a:rPr lang="en-US" altLang="zh-CN" sz="1000" b="1" dirty="0"/>
              <a:t>MEM</a:t>
            </a:r>
            <a:r>
              <a:rPr lang="zh-CN" altLang="en-US" sz="1000" b="1" dirty="0"/>
              <a:t>）</a:t>
            </a:r>
            <a:endParaRPr lang="en-US" altLang="zh-CN" sz="1000" b="1" dirty="0"/>
          </a:p>
          <a:p>
            <a:pPr lvl="1">
              <a:buFont typeface="+mj-ea"/>
              <a:buAutoNum type="circleNumDbPlain"/>
            </a:pPr>
            <a:r>
              <a:rPr lang="zh-CN" altLang="en-US" sz="1000" b="1" dirty="0"/>
              <a:t>写回（</a:t>
            </a:r>
            <a:r>
              <a:rPr lang="en-US" altLang="zh-CN" sz="1000" b="1" dirty="0"/>
              <a:t>WB</a:t>
            </a:r>
            <a:r>
              <a:rPr lang="zh-CN" altLang="en-US" sz="1000" b="1" dirty="0"/>
              <a:t>）</a:t>
            </a:r>
            <a:endParaRPr lang="en-US" altLang="zh-CN" sz="1000" b="1" dirty="0"/>
          </a:p>
        </p:txBody>
      </p:sp>
      <p:grpSp>
        <p:nvGrpSpPr>
          <p:cNvPr id="8" name="组合 7">
            <a:extLst>
              <a:ext uri="{FF2B5EF4-FFF2-40B4-BE49-F238E27FC236}">
                <a16:creationId xmlns:a16="http://schemas.microsoft.com/office/drawing/2014/main" id="{D0FB656E-5A2E-7E44-5E5D-29D91E7A356F}"/>
              </a:ext>
            </a:extLst>
          </p:cNvPr>
          <p:cNvGrpSpPr/>
          <p:nvPr/>
        </p:nvGrpSpPr>
        <p:grpSpPr>
          <a:xfrm>
            <a:off x="1187624" y="3140968"/>
            <a:ext cx="7020272" cy="3600400"/>
            <a:chOff x="1187624" y="3068960"/>
            <a:chExt cx="7020272" cy="3600400"/>
          </a:xfrm>
        </p:grpSpPr>
        <p:pic>
          <p:nvPicPr>
            <p:cNvPr id="4" name="图片 3">
              <a:extLst>
                <a:ext uri="{FF2B5EF4-FFF2-40B4-BE49-F238E27FC236}">
                  <a16:creationId xmlns:a16="http://schemas.microsoft.com/office/drawing/2014/main" id="{75421BA8-624D-CF6E-4EBB-F5C0070A1099}"/>
                </a:ext>
              </a:extLst>
            </p:cNvPr>
            <p:cNvPicPr>
              <a:picLocks noChangeAspect="1"/>
            </p:cNvPicPr>
            <p:nvPr/>
          </p:nvPicPr>
          <p:blipFill>
            <a:blip r:embed="rId2"/>
            <a:stretch>
              <a:fillRect/>
            </a:stretch>
          </p:blipFill>
          <p:spPr>
            <a:xfrm>
              <a:off x="1187624" y="3068960"/>
              <a:ext cx="7020272" cy="3246014"/>
            </a:xfrm>
            <a:prstGeom prst="rect">
              <a:avLst/>
            </a:prstGeom>
          </p:spPr>
        </p:pic>
        <p:sp>
          <p:nvSpPr>
            <p:cNvPr id="6" name="文本框 5">
              <a:extLst>
                <a:ext uri="{FF2B5EF4-FFF2-40B4-BE49-F238E27FC236}">
                  <a16:creationId xmlns:a16="http://schemas.microsoft.com/office/drawing/2014/main" id="{9969A2C9-94AE-E971-A91A-6F6C72FA3BB0}"/>
                </a:ext>
              </a:extLst>
            </p:cNvPr>
            <p:cNvSpPr txBox="1"/>
            <p:nvPr/>
          </p:nvSpPr>
          <p:spPr>
            <a:xfrm>
              <a:off x="3636443" y="6392361"/>
              <a:ext cx="2547492" cy="276999"/>
            </a:xfrm>
            <a:prstGeom prst="rect">
              <a:avLst/>
            </a:prstGeom>
            <a:noFill/>
          </p:spPr>
          <p:txBody>
            <a:bodyPr wrap="none" rtlCol="0">
              <a:spAutoFit/>
            </a:bodyPr>
            <a:lstStyle/>
            <a:p>
              <a:r>
                <a:rPr lang="zh-CN" altLang="en-US" sz="1200" b="1" dirty="0"/>
                <a:t>图</a:t>
              </a:r>
              <a:r>
                <a:rPr lang="en-US" altLang="zh-CN" sz="1200" b="1" dirty="0"/>
                <a:t>7.5    </a:t>
              </a:r>
              <a:r>
                <a:rPr lang="zh-CN" altLang="en-US" sz="1200" b="1" dirty="0"/>
                <a:t>单周期</a:t>
              </a:r>
              <a:r>
                <a:rPr lang="en-US" altLang="zh-CN" sz="1200" b="1" dirty="0"/>
                <a:t>MIPS</a:t>
              </a:r>
              <a:r>
                <a:rPr lang="zh-CN" altLang="en-US" sz="1200" b="1" dirty="0"/>
                <a:t>处理器数据通路</a:t>
              </a:r>
            </a:p>
          </p:txBody>
        </p:sp>
      </p:grpSp>
    </p:spTree>
    <p:extLst>
      <p:ext uri="{BB962C8B-B14F-4D97-AF65-F5344CB8AC3E}">
        <p14:creationId xmlns:p14="http://schemas.microsoft.com/office/powerpoint/2010/main" val="2307186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308D84-89DD-5746-C41D-E19D1EBF83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E1F9159-5904-3D81-F58D-05B08E9063F7}"/>
              </a:ext>
            </a:extLst>
          </p:cNvPr>
          <p:cNvPicPr>
            <a:picLocks noChangeAspect="1"/>
          </p:cNvPicPr>
          <p:nvPr/>
        </p:nvPicPr>
        <p:blipFill>
          <a:blip r:embed="rId2"/>
          <a:stretch>
            <a:fillRect/>
          </a:stretch>
        </p:blipFill>
        <p:spPr>
          <a:xfrm>
            <a:off x="0" y="846347"/>
            <a:ext cx="9144000" cy="5751005"/>
          </a:xfrm>
          <a:prstGeom prst="rect">
            <a:avLst/>
          </a:prstGeom>
        </p:spPr>
      </p:pic>
      <p:sp>
        <p:nvSpPr>
          <p:cNvPr id="6" name="文本框 5">
            <a:extLst>
              <a:ext uri="{FF2B5EF4-FFF2-40B4-BE49-F238E27FC236}">
                <a16:creationId xmlns:a16="http://schemas.microsoft.com/office/drawing/2014/main" id="{3A36E0B1-FDAE-0075-3E6D-23DF9FCD47BB}"/>
              </a:ext>
            </a:extLst>
          </p:cNvPr>
          <p:cNvSpPr txBox="1"/>
          <p:nvPr/>
        </p:nvSpPr>
        <p:spPr>
          <a:xfrm>
            <a:off x="1691680" y="332656"/>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处理器理想流水线数据通路</a:t>
            </a:r>
          </a:p>
        </p:txBody>
      </p:sp>
    </p:spTree>
    <p:extLst>
      <p:ext uri="{BB962C8B-B14F-4D97-AF65-F5344CB8AC3E}">
        <p14:creationId xmlns:p14="http://schemas.microsoft.com/office/powerpoint/2010/main" val="2459796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76672"/>
            <a:ext cx="8229600" cy="4525963"/>
          </a:xfrm>
        </p:spPr>
        <p:txBody>
          <a:bodyPr/>
          <a:lstStyle/>
          <a:p>
            <a:pPr eaLnBrk="1" hangingPunct="1"/>
            <a:r>
              <a:rPr lang="zh-CN" altLang="en-US" sz="1600" b="1" dirty="0"/>
              <a:t>不同类型的指令在流水线中的执行情况：</a:t>
            </a:r>
            <a:endParaRPr lang="en-US" altLang="zh-CN" sz="1600" b="1" dirty="0"/>
          </a:p>
          <a:p>
            <a:pPr lvl="1" eaLnBrk="1" hangingPunct="1">
              <a:lnSpc>
                <a:spcPct val="150000"/>
              </a:lnSpc>
            </a:pPr>
            <a:r>
              <a:rPr lang="en-US" altLang="zh-CN" sz="1200" b="1" dirty="0" err="1"/>
              <a:t>lw</a:t>
            </a:r>
            <a:r>
              <a:rPr lang="zh-CN" altLang="en-US" sz="1200" b="1" dirty="0"/>
              <a:t>指令需要进入</a:t>
            </a:r>
            <a:r>
              <a:rPr lang="en-US" altLang="zh-CN" sz="1200" b="1" dirty="0"/>
              <a:t>5</a:t>
            </a:r>
            <a:r>
              <a:rPr lang="zh-CN" altLang="en-US" sz="1200" b="1" dirty="0"/>
              <a:t>个流水功能段</a:t>
            </a:r>
            <a:endParaRPr lang="en-US" altLang="zh-CN" sz="1200" b="1" dirty="0"/>
          </a:p>
          <a:p>
            <a:pPr lvl="1" eaLnBrk="1" hangingPunct="1">
              <a:lnSpc>
                <a:spcPct val="150000"/>
              </a:lnSpc>
            </a:pPr>
            <a:r>
              <a:rPr lang="en-US" altLang="zh-CN" sz="1200" b="1" dirty="0" err="1"/>
              <a:t>sw</a:t>
            </a:r>
            <a:r>
              <a:rPr lang="zh-CN" altLang="en-US" sz="1200" b="1" dirty="0"/>
              <a:t>指令不需要进入</a:t>
            </a:r>
            <a:r>
              <a:rPr lang="en-US" altLang="zh-CN" sz="1200" b="1" dirty="0"/>
              <a:t>WB</a:t>
            </a:r>
            <a:r>
              <a:rPr lang="zh-CN" altLang="en-US" sz="1200" b="1" dirty="0"/>
              <a:t>流水功能段</a:t>
            </a:r>
            <a:endParaRPr lang="en-US" altLang="zh-CN" sz="1200" b="1" dirty="0"/>
          </a:p>
          <a:p>
            <a:pPr lvl="1" eaLnBrk="1" hangingPunct="1">
              <a:lnSpc>
                <a:spcPct val="150000"/>
              </a:lnSpc>
            </a:pPr>
            <a:r>
              <a:rPr lang="en-US" altLang="zh-CN" sz="1200" b="1" dirty="0" err="1"/>
              <a:t>beq</a:t>
            </a:r>
            <a:r>
              <a:rPr lang="zh-CN" altLang="en-US" sz="1200" b="1" dirty="0"/>
              <a:t>指令不需要进入</a:t>
            </a:r>
            <a:r>
              <a:rPr lang="en-US" altLang="zh-CN" sz="1200" b="1" dirty="0"/>
              <a:t>MEM</a:t>
            </a:r>
            <a:r>
              <a:rPr lang="zh-CN" altLang="en-US" sz="1200" b="1" dirty="0"/>
              <a:t>、</a:t>
            </a:r>
            <a:r>
              <a:rPr lang="en-US" altLang="zh-CN" sz="1200" b="1" dirty="0"/>
              <a:t>WB</a:t>
            </a:r>
            <a:r>
              <a:rPr lang="zh-CN" altLang="en-US" sz="1200" b="1" dirty="0"/>
              <a:t>流水功能段</a:t>
            </a:r>
            <a:endParaRPr lang="en-US" altLang="zh-CN" sz="1200" b="1" dirty="0"/>
          </a:p>
          <a:p>
            <a:pPr lvl="1" eaLnBrk="1" hangingPunct="1">
              <a:lnSpc>
                <a:spcPct val="150000"/>
              </a:lnSpc>
            </a:pPr>
            <a:r>
              <a:rPr lang="en-US" altLang="zh-CN" sz="1200" b="1" dirty="0"/>
              <a:t>add</a:t>
            </a:r>
            <a:r>
              <a:rPr lang="zh-CN" altLang="en-US" sz="1200" b="1" dirty="0"/>
              <a:t>指令不需要进入</a:t>
            </a:r>
            <a:r>
              <a:rPr lang="en-US" altLang="zh-CN" sz="1200" b="1" dirty="0"/>
              <a:t>MEM</a:t>
            </a:r>
            <a:r>
              <a:rPr lang="zh-CN" altLang="en-US" sz="1200" b="1" dirty="0"/>
              <a:t>流水功能段</a:t>
            </a:r>
            <a:endParaRPr lang="en-US" altLang="zh-CN" sz="1200" b="1" dirty="0"/>
          </a:p>
          <a:p>
            <a:pPr lvl="1" eaLnBrk="1" hangingPunct="1">
              <a:lnSpc>
                <a:spcPct val="150000"/>
              </a:lnSpc>
            </a:pPr>
            <a:r>
              <a:rPr lang="en-US" altLang="zh-CN" sz="1200" b="1" dirty="0" err="1"/>
              <a:t>addi</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399847292"/>
              </p:ext>
            </p:extLst>
          </p:nvPr>
        </p:nvGraphicFramePr>
        <p:xfrm>
          <a:off x="683568" y="3666626"/>
          <a:ext cx="7560842" cy="1994622"/>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1275072387"/>
                    </a:ext>
                  </a:extLst>
                </a:gridCol>
                <a:gridCol w="1080120">
                  <a:extLst>
                    <a:ext uri="{9D8B030D-6E8A-4147-A177-3AD203B41FA5}">
                      <a16:colId xmlns:a16="http://schemas.microsoft.com/office/drawing/2014/main" val="2769827552"/>
                    </a:ext>
                  </a:extLst>
                </a:gridCol>
                <a:gridCol w="1147628">
                  <a:extLst>
                    <a:ext uri="{9D8B030D-6E8A-4147-A177-3AD203B41FA5}">
                      <a16:colId xmlns:a16="http://schemas.microsoft.com/office/drawing/2014/main" val="2901351190"/>
                    </a:ext>
                  </a:extLst>
                </a:gridCol>
                <a:gridCol w="1147628">
                  <a:extLst>
                    <a:ext uri="{9D8B030D-6E8A-4147-A177-3AD203B41FA5}">
                      <a16:colId xmlns:a16="http://schemas.microsoft.com/office/drawing/2014/main" val="3574672864"/>
                    </a:ext>
                  </a:extLst>
                </a:gridCol>
                <a:gridCol w="1147628">
                  <a:extLst>
                    <a:ext uri="{9D8B030D-6E8A-4147-A177-3AD203B41FA5}">
                      <a16:colId xmlns:a16="http://schemas.microsoft.com/office/drawing/2014/main" val="1703836720"/>
                    </a:ext>
                  </a:extLst>
                </a:gridCol>
                <a:gridCol w="1012613">
                  <a:extLst>
                    <a:ext uri="{9D8B030D-6E8A-4147-A177-3AD203B41FA5}">
                      <a16:colId xmlns:a16="http://schemas.microsoft.com/office/drawing/2014/main" val="1070083434"/>
                    </a:ext>
                  </a:extLst>
                </a:gridCol>
                <a:gridCol w="945105">
                  <a:extLst>
                    <a:ext uri="{9D8B030D-6E8A-4147-A177-3AD203B41FA5}">
                      <a16:colId xmlns:a16="http://schemas.microsoft.com/office/drawing/2014/main" val="1324908577"/>
                    </a:ext>
                  </a:extLst>
                </a:gridCol>
              </a:tblGrid>
              <a:tr h="332437">
                <a:tc>
                  <a:txBody>
                    <a:bodyPr/>
                    <a:lstStyle/>
                    <a:p>
                      <a:pPr algn="ctr"/>
                      <a:r>
                        <a:rPr lang="zh-CN" altLang="en-US" sz="1400" b="1" dirty="0">
                          <a:solidFill>
                            <a:schemeClr val="bg1"/>
                          </a:solidFill>
                        </a:rPr>
                        <a:t>序号</a:t>
                      </a:r>
                    </a:p>
                  </a:txBody>
                  <a:tcPr/>
                </a:tc>
                <a:tc>
                  <a:txBody>
                    <a:bodyPr/>
                    <a:lstStyle/>
                    <a:p>
                      <a:pPr algn="ctr"/>
                      <a:r>
                        <a:rPr lang="zh-CN" altLang="en-US" sz="1400" b="1" dirty="0">
                          <a:solidFill>
                            <a:schemeClr val="bg1"/>
                          </a:solidFill>
                        </a:rPr>
                        <a:t>指令</a:t>
                      </a:r>
                    </a:p>
                  </a:txBody>
                  <a:tcPr/>
                </a:tc>
                <a:tc>
                  <a:txBody>
                    <a:bodyPr/>
                    <a:lstStyle/>
                    <a:p>
                      <a:pPr algn="ctr"/>
                      <a:r>
                        <a:rPr lang="zh-CN" altLang="en-US" sz="1400" b="1" dirty="0">
                          <a:solidFill>
                            <a:schemeClr val="bg1"/>
                          </a:solidFill>
                        </a:rPr>
                        <a:t>取指令</a:t>
                      </a:r>
                      <a:r>
                        <a:rPr lang="en-US" altLang="zh-CN" sz="1400" b="1" dirty="0">
                          <a:solidFill>
                            <a:schemeClr val="bg1"/>
                          </a:solidFill>
                        </a:rPr>
                        <a:t>IF</a:t>
                      </a:r>
                      <a:endParaRPr lang="zh-CN" altLang="en-US" sz="1400" b="1" dirty="0">
                        <a:solidFill>
                          <a:schemeClr val="bg1"/>
                        </a:solidFill>
                      </a:endParaRPr>
                    </a:p>
                  </a:txBody>
                  <a:tcPr/>
                </a:tc>
                <a:tc>
                  <a:txBody>
                    <a:bodyPr/>
                    <a:lstStyle/>
                    <a:p>
                      <a:pPr algn="ctr"/>
                      <a:r>
                        <a:rPr lang="zh-CN" altLang="en-US" sz="1400" b="1" dirty="0">
                          <a:solidFill>
                            <a:schemeClr val="bg1"/>
                          </a:solidFill>
                        </a:rPr>
                        <a:t>译码</a:t>
                      </a:r>
                      <a:r>
                        <a:rPr lang="en-US" altLang="zh-CN" sz="1400" b="1" dirty="0">
                          <a:solidFill>
                            <a:schemeClr val="bg1"/>
                          </a:solidFill>
                        </a:rPr>
                        <a:t>ID</a:t>
                      </a:r>
                      <a:endParaRPr lang="zh-CN" altLang="en-US" sz="1400" b="1" dirty="0">
                        <a:solidFill>
                          <a:schemeClr val="bg1"/>
                        </a:solidFill>
                      </a:endParaRPr>
                    </a:p>
                  </a:txBody>
                  <a:tcPr/>
                </a:tc>
                <a:tc>
                  <a:txBody>
                    <a:bodyPr/>
                    <a:lstStyle/>
                    <a:p>
                      <a:pPr algn="ctr"/>
                      <a:r>
                        <a:rPr lang="zh-CN" altLang="en-US" sz="1400" b="1" dirty="0">
                          <a:solidFill>
                            <a:schemeClr val="bg1"/>
                          </a:solidFill>
                        </a:rPr>
                        <a:t>执行</a:t>
                      </a:r>
                      <a:r>
                        <a:rPr lang="en-US" altLang="zh-CN" sz="1400" b="1" dirty="0">
                          <a:solidFill>
                            <a:schemeClr val="bg1"/>
                          </a:solidFill>
                        </a:rPr>
                        <a:t>EX</a:t>
                      </a:r>
                      <a:endParaRPr lang="zh-CN" altLang="en-US" sz="1400" b="1" dirty="0">
                        <a:solidFill>
                          <a:schemeClr val="bg1"/>
                        </a:solidFill>
                      </a:endParaRPr>
                    </a:p>
                  </a:txBody>
                  <a:tcPr/>
                </a:tc>
                <a:tc>
                  <a:txBody>
                    <a:bodyPr/>
                    <a:lstStyle/>
                    <a:p>
                      <a:pPr algn="ctr"/>
                      <a:r>
                        <a:rPr lang="zh-CN" altLang="en-US" sz="1400" b="1" dirty="0">
                          <a:solidFill>
                            <a:schemeClr val="bg1"/>
                          </a:solidFill>
                        </a:rPr>
                        <a:t>访存</a:t>
                      </a:r>
                      <a:r>
                        <a:rPr lang="en-US" altLang="zh-CN" sz="1400" b="1" dirty="0">
                          <a:solidFill>
                            <a:schemeClr val="bg1"/>
                          </a:solidFill>
                        </a:rPr>
                        <a:t>MEM</a:t>
                      </a:r>
                      <a:endParaRPr lang="zh-CN" altLang="en-US" sz="1400" b="1" dirty="0">
                        <a:solidFill>
                          <a:schemeClr val="bg1"/>
                        </a:solidFill>
                      </a:endParaRPr>
                    </a:p>
                  </a:txBody>
                  <a:tcPr/>
                </a:tc>
                <a:tc>
                  <a:txBody>
                    <a:bodyPr/>
                    <a:lstStyle/>
                    <a:p>
                      <a:pPr algn="ctr"/>
                      <a:r>
                        <a:rPr lang="zh-CN" altLang="en-US" sz="1400" b="1" dirty="0">
                          <a:solidFill>
                            <a:schemeClr val="bg1"/>
                          </a:solidFill>
                        </a:rPr>
                        <a:t>写回</a:t>
                      </a:r>
                      <a:r>
                        <a:rPr lang="en-US" altLang="zh-CN" sz="1400" b="1" dirty="0">
                          <a:solidFill>
                            <a:schemeClr val="bg1"/>
                          </a:solidFill>
                        </a:rPr>
                        <a:t>WB</a:t>
                      </a:r>
                      <a:endParaRPr lang="zh-CN" altLang="en-US" sz="1400" b="1" dirty="0">
                        <a:solidFill>
                          <a:schemeClr val="bg1"/>
                        </a:solidFill>
                      </a:endParaRPr>
                    </a:p>
                  </a:txBody>
                  <a:tcPr/>
                </a:tc>
                <a:extLst>
                  <a:ext uri="{0D108BD9-81ED-4DB2-BD59-A6C34878D82A}">
                    <a16:rowId xmlns:a16="http://schemas.microsoft.com/office/drawing/2014/main" val="1231051890"/>
                  </a:ext>
                </a:extLst>
              </a:tr>
              <a:tr h="332437">
                <a:tc>
                  <a:txBody>
                    <a:bodyPr/>
                    <a:lstStyle/>
                    <a:p>
                      <a:pPr algn="ctr"/>
                      <a:r>
                        <a:rPr lang="en-US" altLang="zh-CN" sz="1200" b="1" dirty="0">
                          <a:solidFill>
                            <a:schemeClr val="tx1"/>
                          </a:solidFill>
                        </a:rPr>
                        <a:t>1</a:t>
                      </a:r>
                      <a:endParaRPr lang="zh-CN" altLang="en-US" sz="1200" b="1" dirty="0">
                        <a:solidFill>
                          <a:schemeClr val="tx1"/>
                        </a:solidFill>
                      </a:endParaRPr>
                    </a:p>
                  </a:txBody>
                  <a:tcPr/>
                </a:tc>
                <a:tc>
                  <a:txBody>
                    <a:bodyPr/>
                    <a:lstStyle/>
                    <a:p>
                      <a:pPr algn="ctr"/>
                      <a:r>
                        <a:rPr lang="en-US" altLang="zh-CN" sz="1200" b="1" dirty="0" err="1">
                          <a:solidFill>
                            <a:schemeClr val="tx1"/>
                          </a:solidFill>
                        </a:rPr>
                        <a:t>lw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649300124"/>
                  </a:ext>
                </a:extLst>
              </a:tr>
              <a:tr h="332437">
                <a:tc>
                  <a:txBody>
                    <a:bodyPr/>
                    <a:lstStyle/>
                    <a:p>
                      <a:pPr algn="ctr"/>
                      <a:r>
                        <a:rPr lang="en-US" altLang="zh-CN" sz="1200" b="1" dirty="0">
                          <a:solidFill>
                            <a:schemeClr val="tx1"/>
                          </a:solidFill>
                        </a:rPr>
                        <a:t>2</a:t>
                      </a:r>
                      <a:endParaRPr lang="zh-CN" altLang="en-US" sz="1200" b="1" dirty="0">
                        <a:solidFill>
                          <a:schemeClr val="tx1"/>
                        </a:solidFill>
                      </a:endParaRPr>
                    </a:p>
                  </a:txBody>
                  <a:tcPr/>
                </a:tc>
                <a:tc>
                  <a:txBody>
                    <a:bodyPr/>
                    <a:lstStyle/>
                    <a:p>
                      <a:pPr algn="ctr"/>
                      <a:r>
                        <a:rPr lang="en-US" altLang="zh-CN" sz="1200" b="1" dirty="0" err="1">
                          <a:solidFill>
                            <a:schemeClr val="tx1"/>
                          </a:solidFill>
                        </a:rPr>
                        <a:t>sw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334403881"/>
                  </a:ext>
                </a:extLst>
              </a:tr>
              <a:tr h="332437">
                <a:tc>
                  <a:txBody>
                    <a:bodyPr/>
                    <a:lstStyle/>
                    <a:p>
                      <a:pPr algn="ctr"/>
                      <a:r>
                        <a:rPr lang="en-US" altLang="zh-CN" sz="1200" b="1" dirty="0">
                          <a:solidFill>
                            <a:schemeClr val="tx1"/>
                          </a:solidFill>
                        </a:rPr>
                        <a:t>3</a:t>
                      </a:r>
                      <a:endParaRPr lang="zh-CN" altLang="en-US" sz="1200" b="1" dirty="0">
                        <a:solidFill>
                          <a:schemeClr val="tx1"/>
                        </a:solidFill>
                      </a:endParaRPr>
                    </a:p>
                  </a:txBody>
                  <a:tcPr/>
                </a:tc>
                <a:tc>
                  <a:txBody>
                    <a:bodyPr/>
                    <a:lstStyle/>
                    <a:p>
                      <a:pPr algn="ctr"/>
                      <a:r>
                        <a:rPr lang="en-US" altLang="zh-CN" sz="1200" b="1" dirty="0" err="1">
                          <a:solidFill>
                            <a:schemeClr val="tx1"/>
                          </a:solidFill>
                        </a:rPr>
                        <a:t>beq</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577728268"/>
                  </a:ext>
                </a:extLst>
              </a:tr>
              <a:tr h="332437">
                <a:tc>
                  <a:txBody>
                    <a:bodyPr/>
                    <a:lstStyle/>
                    <a:p>
                      <a:pPr algn="ctr"/>
                      <a:r>
                        <a:rPr lang="en-US" altLang="zh-CN" sz="1200" b="1" dirty="0">
                          <a:solidFill>
                            <a:schemeClr val="tx1"/>
                          </a:solidFill>
                        </a:rPr>
                        <a:t>4</a:t>
                      </a:r>
                      <a:endParaRPr lang="zh-CN" altLang="en-US" sz="1200" b="1" dirty="0">
                        <a:solidFill>
                          <a:schemeClr val="tx1"/>
                        </a:solidFill>
                      </a:endParaRPr>
                    </a:p>
                  </a:txBody>
                  <a:tcPr/>
                </a:tc>
                <a:tc>
                  <a:txBody>
                    <a:bodyPr/>
                    <a:lstStyle/>
                    <a:p>
                      <a:pPr algn="ctr"/>
                      <a:r>
                        <a:rPr lang="en-US" altLang="zh-CN" sz="1200" b="1" dirty="0">
                          <a:solidFill>
                            <a:schemeClr val="tx1"/>
                          </a:solidFill>
                        </a:rPr>
                        <a:t>add</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1909169977"/>
                  </a:ext>
                </a:extLst>
              </a:tr>
              <a:tr h="332437">
                <a:tc>
                  <a:txBody>
                    <a:bodyPr/>
                    <a:lstStyle/>
                    <a:p>
                      <a:pPr algn="ctr"/>
                      <a:r>
                        <a:rPr lang="en-US" altLang="zh-CN" sz="1200" b="1" dirty="0">
                          <a:solidFill>
                            <a:schemeClr val="tx1"/>
                          </a:solidFill>
                        </a:rPr>
                        <a:t>5</a:t>
                      </a:r>
                      <a:endParaRPr lang="zh-CN" altLang="en-US" sz="1200" b="1" dirty="0">
                        <a:solidFill>
                          <a:schemeClr val="tx1"/>
                        </a:solidFill>
                      </a:endParaRPr>
                    </a:p>
                  </a:txBody>
                  <a:tcPr/>
                </a:tc>
                <a:tc>
                  <a:txBody>
                    <a:bodyPr/>
                    <a:lstStyle/>
                    <a:p>
                      <a:pPr algn="ctr"/>
                      <a:r>
                        <a:rPr lang="en-US" altLang="zh-CN" sz="1200" b="1" dirty="0" err="1">
                          <a:solidFill>
                            <a:schemeClr val="tx1"/>
                          </a:solidFill>
                        </a:rPr>
                        <a:t>addi</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055039955"/>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258311" y="3212976"/>
            <a:ext cx="2525050" cy="276999"/>
          </a:xfrm>
          <a:prstGeom prst="rect">
            <a:avLst/>
          </a:prstGeom>
          <a:noFill/>
        </p:spPr>
        <p:txBody>
          <a:bodyPr wrap="none" rtlCol="0">
            <a:spAutoFit/>
          </a:bodyPr>
          <a:lstStyle/>
          <a:p>
            <a:r>
              <a:rPr lang="zh-CN" altLang="en-US" sz="1200" b="1" dirty="0"/>
              <a:t>表</a:t>
            </a:r>
            <a:r>
              <a:rPr lang="en-US" altLang="zh-CN" sz="1200" b="1" dirty="0"/>
              <a:t>7.2    </a:t>
            </a:r>
            <a:r>
              <a:rPr lang="zh-CN" altLang="en-US" sz="1200" b="1" dirty="0"/>
              <a:t>指令在流水线中的执行情况</a:t>
            </a:r>
          </a:p>
        </p:txBody>
      </p:sp>
    </p:spTree>
    <p:extLst>
      <p:ext uri="{BB962C8B-B14F-4D97-AF65-F5344CB8AC3E}">
        <p14:creationId xmlns:p14="http://schemas.microsoft.com/office/powerpoint/2010/main" val="4159525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01FC7F-6ECD-21BF-911B-38ADCCDF1D5E}"/>
              </a:ext>
            </a:extLst>
          </p:cNvPr>
          <p:cNvSpPr>
            <a:spLocks noGrp="1"/>
          </p:cNvSpPr>
          <p:nvPr>
            <p:ph idx="1"/>
          </p:nvPr>
        </p:nvSpPr>
        <p:spPr>
          <a:xfrm>
            <a:off x="457200" y="631229"/>
            <a:ext cx="8229600" cy="4525963"/>
          </a:xfrm>
        </p:spPr>
        <p:txBody>
          <a:bodyPr/>
          <a:lstStyle/>
          <a:p>
            <a:pPr eaLnBrk="1" hangingPunct="1"/>
            <a:r>
              <a:rPr lang="zh-CN" altLang="en-US" sz="1600" b="1" dirty="0">
                <a:solidFill>
                  <a:srgbClr val="FF0000"/>
                </a:solidFill>
              </a:rPr>
              <a:t>指令相关</a:t>
            </a:r>
            <a:r>
              <a:rPr lang="zh-CN" altLang="en-US" sz="1600" b="1" dirty="0"/>
              <a:t>：是指在指令流水线中，如果某指令的某个阶段必须等到它前面的某条指令的某个阶段完成后才能开始，也就是两条指令间存在某种依赖关系，则两条指令存在指令相关。</a:t>
            </a:r>
            <a:endParaRPr lang="en-US" altLang="zh-CN" sz="1600" b="1" dirty="0"/>
          </a:p>
          <a:p>
            <a:pPr eaLnBrk="1" hangingPunct="1"/>
            <a:endParaRPr lang="en-US" altLang="zh-CN" sz="1600" b="1" dirty="0"/>
          </a:p>
          <a:p>
            <a:pPr eaLnBrk="1" hangingPunct="1"/>
            <a:endParaRPr lang="en-US" altLang="zh-CN" sz="1600" b="1" dirty="0"/>
          </a:p>
          <a:p>
            <a:pPr eaLnBrk="1" hangingPunct="1"/>
            <a:r>
              <a:rPr lang="zh-CN" altLang="en-US" sz="1600" b="1" dirty="0"/>
              <a:t>指令相关会导致</a:t>
            </a:r>
            <a:r>
              <a:rPr lang="zh-CN" altLang="en-US" sz="1600" b="1" dirty="0">
                <a:solidFill>
                  <a:srgbClr val="FF0000"/>
                </a:solidFill>
              </a:rPr>
              <a:t>流水线冲突</a:t>
            </a:r>
            <a:r>
              <a:rPr lang="zh-CN" altLang="en-US" sz="1600" b="1" dirty="0"/>
              <a:t>（冒险）（</a:t>
            </a:r>
            <a:r>
              <a:rPr lang="en-US" altLang="zh-CN" sz="1600" b="1" dirty="0"/>
              <a:t>Hazzard</a:t>
            </a:r>
            <a:r>
              <a:rPr lang="zh-CN" altLang="en-US" sz="1600" b="1" dirty="0"/>
              <a:t>），流水线冲突包括：</a:t>
            </a:r>
            <a:endParaRPr lang="en-US" altLang="zh-CN" sz="1600" b="1" dirty="0"/>
          </a:p>
          <a:p>
            <a:pPr lvl="1" eaLnBrk="1" hangingPunct="1">
              <a:buFont typeface="+mj-ea"/>
              <a:buAutoNum type="circleNumDbPlain"/>
            </a:pPr>
            <a:r>
              <a:rPr lang="zh-CN" altLang="en-US" sz="1400" b="1" dirty="0">
                <a:solidFill>
                  <a:srgbClr val="FF0000"/>
                </a:solidFill>
              </a:rPr>
              <a:t>结构冲突</a:t>
            </a:r>
            <a:r>
              <a:rPr lang="zh-CN" altLang="en-US" sz="1400" b="1" dirty="0"/>
              <a:t>（结构相关）</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solidFill>
                  <a:srgbClr val="FF0000"/>
                </a:solidFill>
              </a:rPr>
              <a:t>控制冲突</a:t>
            </a:r>
            <a:r>
              <a:rPr lang="zh-CN" altLang="en-US" sz="1400" b="1" dirty="0"/>
              <a:t>（控制相关，</a:t>
            </a:r>
            <a:r>
              <a:rPr lang="zh-CN" altLang="en-US" sz="1400" b="1" dirty="0">
                <a:solidFill>
                  <a:srgbClr val="FF0000"/>
                </a:solidFill>
              </a:rPr>
              <a:t>分支冲突</a:t>
            </a:r>
            <a:r>
              <a:rPr lang="zh-CN" altLang="en-US" sz="1400" b="1" dirty="0"/>
              <a:t>，分支相关）</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solidFill>
                  <a:srgbClr val="FF0000"/>
                </a:solidFill>
              </a:rPr>
              <a:t>数据冲突</a:t>
            </a:r>
            <a:r>
              <a:rPr lang="zh-CN" altLang="en-US" sz="1400" b="1" dirty="0"/>
              <a:t>（数据相关）</a:t>
            </a:r>
            <a:endParaRPr lang="en-US" altLang="zh-CN" sz="1400" b="1" dirty="0"/>
          </a:p>
          <a:p>
            <a:pPr eaLnBrk="1" hangingPunct="1"/>
            <a:endParaRPr lang="en-US" altLang="zh-CN" sz="1600" b="1" dirty="0"/>
          </a:p>
          <a:p>
            <a:pPr eaLnBrk="1" hangingPunct="1"/>
            <a:endParaRPr lang="zh-CN" altLang="en-US" sz="2800" dirty="0"/>
          </a:p>
        </p:txBody>
      </p:sp>
    </p:spTree>
    <p:extLst>
      <p:ext uri="{BB962C8B-B14F-4D97-AF65-F5344CB8AC3E}">
        <p14:creationId xmlns:p14="http://schemas.microsoft.com/office/powerpoint/2010/main" val="2110768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AEAA79-5AC6-5786-BC52-8136F0984551}"/>
              </a:ext>
            </a:extLst>
          </p:cNvPr>
          <p:cNvSpPr>
            <a:spLocks noGrp="1"/>
          </p:cNvSpPr>
          <p:nvPr>
            <p:ph idx="1"/>
          </p:nvPr>
        </p:nvSpPr>
        <p:spPr>
          <a:xfrm>
            <a:off x="457200" y="260648"/>
            <a:ext cx="8229600" cy="6336704"/>
          </a:xfrm>
        </p:spPr>
        <p:txBody>
          <a:bodyPr>
            <a:normAutofit fontScale="85000" lnSpcReduction="20000"/>
          </a:bodyPr>
          <a:lstStyle/>
          <a:p>
            <a:pPr eaLnBrk="1" hangingPunct="1"/>
            <a:r>
              <a:rPr lang="en-US" altLang="zh-CN" sz="1900" b="1" dirty="0"/>
              <a:t>1</a:t>
            </a:r>
            <a:r>
              <a:rPr lang="zh-CN" altLang="en-US" sz="1900" b="1" dirty="0"/>
              <a:t>、</a:t>
            </a:r>
            <a:r>
              <a:rPr lang="zh-CN" altLang="en-US" sz="1900" b="1" dirty="0">
                <a:solidFill>
                  <a:srgbClr val="FF0000"/>
                </a:solidFill>
              </a:rPr>
              <a:t>结构冲突</a:t>
            </a:r>
            <a:endParaRPr lang="en-US" altLang="zh-CN" sz="1900" b="1" dirty="0">
              <a:solidFill>
                <a:srgbClr val="FF0000"/>
              </a:solidFill>
            </a:endParaRPr>
          </a:p>
          <a:p>
            <a:pPr lvl="1" eaLnBrk="1" hangingPunct="1"/>
            <a:r>
              <a:rPr lang="zh-CN" altLang="en-US" sz="1300" b="1" dirty="0"/>
              <a:t>多条指令在同一时钟周期都需使用同一操作部件引起的冲突，称为结构冲突。</a:t>
            </a:r>
            <a:endParaRPr lang="en-US" altLang="zh-CN" sz="1300" b="1" dirty="0"/>
          </a:p>
          <a:p>
            <a:pPr lvl="1" eaLnBrk="1" hangingPunct="1"/>
            <a:endParaRPr lang="en-US" altLang="zh-CN" sz="1300" b="1" dirty="0"/>
          </a:p>
          <a:p>
            <a:pPr lvl="1" eaLnBrk="1" hangingPunct="1"/>
            <a:r>
              <a:rPr lang="zh-CN" altLang="en-US" sz="1300" b="1" dirty="0"/>
              <a:t>解决办法</a:t>
            </a:r>
            <a:r>
              <a:rPr lang="en-US" altLang="zh-CN" sz="1300" b="1" dirty="0"/>
              <a:t>1</a:t>
            </a:r>
            <a:r>
              <a:rPr lang="zh-CN" altLang="en-US" sz="1300" b="1" dirty="0"/>
              <a:t>：采用两个存储器：指令存储器和数据存储器（哈佛结构）；现代计算机中的分离</a:t>
            </a:r>
            <a:r>
              <a:rPr lang="en-US" altLang="zh-CN" sz="1300" b="1" dirty="0"/>
              <a:t>cache</a:t>
            </a:r>
            <a:r>
              <a:rPr lang="zh-CN" altLang="en-US" sz="1300" b="1" dirty="0"/>
              <a:t>（指令</a:t>
            </a:r>
            <a:r>
              <a:rPr lang="en-US" altLang="zh-CN" sz="1300" b="1" dirty="0"/>
              <a:t>cache</a:t>
            </a:r>
            <a:r>
              <a:rPr lang="zh-CN" altLang="en-US" sz="1300" b="1" dirty="0"/>
              <a:t>和数据</a:t>
            </a:r>
            <a:r>
              <a:rPr lang="en-US" altLang="zh-CN" sz="1300" b="1" dirty="0"/>
              <a:t>cache</a:t>
            </a:r>
            <a:r>
              <a:rPr lang="zh-CN" altLang="en-US" sz="1300" b="1" dirty="0"/>
              <a:t>分离），也是这种结构。</a:t>
            </a:r>
            <a:endParaRPr lang="en-US" altLang="zh-CN" sz="1300" b="1" dirty="0"/>
          </a:p>
          <a:p>
            <a:pPr lvl="1" eaLnBrk="1" hangingPunct="1"/>
            <a:endParaRPr lang="en-US" altLang="zh-CN" sz="1300" b="1" dirty="0"/>
          </a:p>
          <a:p>
            <a:pPr lvl="1" eaLnBrk="1" hangingPunct="1"/>
            <a:r>
              <a:rPr lang="zh-CN" altLang="en-US" sz="1300" b="1" dirty="0"/>
              <a:t>解决办法</a:t>
            </a:r>
            <a:r>
              <a:rPr lang="en-US" altLang="zh-CN" sz="1300" b="1" dirty="0"/>
              <a:t>2</a:t>
            </a:r>
            <a:r>
              <a:rPr lang="zh-CN" altLang="en-US" sz="1300" b="1" dirty="0"/>
              <a:t>：阻塞程序计数器</a:t>
            </a:r>
            <a:r>
              <a:rPr lang="en-US" altLang="zh-CN" sz="1300" b="1" dirty="0"/>
              <a:t>PC</a:t>
            </a:r>
            <a:r>
              <a:rPr lang="zh-CN" altLang="en-US" sz="1300" b="1" dirty="0"/>
              <a:t>，使</a:t>
            </a:r>
            <a:r>
              <a:rPr lang="en-US" altLang="zh-CN" sz="1300" b="1" dirty="0"/>
              <a:t>IF</a:t>
            </a:r>
            <a:r>
              <a:rPr lang="zh-CN" altLang="en-US" sz="1300" b="1" dirty="0"/>
              <a:t>段暂停一个时钟周期，等到访存类指令（</a:t>
            </a:r>
            <a:r>
              <a:rPr lang="en-US" altLang="zh-CN" sz="1300" b="1" dirty="0" err="1"/>
              <a:t>lw</a:t>
            </a:r>
            <a:r>
              <a:rPr lang="zh-CN" altLang="en-US" sz="1300" b="1" dirty="0"/>
              <a:t>、</a:t>
            </a:r>
            <a:r>
              <a:rPr lang="en-US" altLang="zh-CN" sz="1300" b="1" dirty="0" err="1"/>
              <a:t>sw</a:t>
            </a:r>
            <a:r>
              <a:rPr lang="zh-CN" altLang="en-US" sz="1300" b="1" dirty="0"/>
              <a:t>）的访存操作结束后，再重新启动</a:t>
            </a:r>
            <a:r>
              <a:rPr lang="en-US" altLang="zh-CN" sz="1300" b="1" dirty="0"/>
              <a:t>IF</a:t>
            </a:r>
            <a:r>
              <a:rPr lang="zh-CN" altLang="en-US" sz="1300" b="1" dirty="0"/>
              <a:t>段；该方法会使流水线暂停一个时钟周期，引起性能的损失。</a:t>
            </a:r>
            <a:endParaRPr lang="en-US" altLang="zh-CN" sz="1100" b="1" dirty="0"/>
          </a:p>
          <a:p>
            <a:pPr lvl="1" eaLnBrk="1" hangingPunct="1"/>
            <a:endParaRPr lang="en-US" altLang="zh-CN" sz="1100" b="1" dirty="0"/>
          </a:p>
          <a:p>
            <a:pPr lvl="1" eaLnBrk="1" hangingPunct="1"/>
            <a:endParaRPr lang="en-US" altLang="zh-CN" sz="1100" b="1" dirty="0"/>
          </a:p>
          <a:p>
            <a:pPr eaLnBrk="1" hangingPunct="1"/>
            <a:r>
              <a:rPr lang="en-US" altLang="zh-CN" sz="1900" b="1" dirty="0"/>
              <a:t>2</a:t>
            </a:r>
            <a:r>
              <a:rPr lang="zh-CN" altLang="en-US" sz="1900" b="1" dirty="0"/>
              <a:t>、</a:t>
            </a:r>
            <a:r>
              <a:rPr lang="zh-CN" altLang="en-US" sz="1900" b="1" dirty="0">
                <a:solidFill>
                  <a:srgbClr val="FF0000"/>
                </a:solidFill>
              </a:rPr>
              <a:t>控制冲突</a:t>
            </a:r>
            <a:endParaRPr lang="en-US" altLang="zh-CN" sz="1900" b="1" dirty="0">
              <a:solidFill>
                <a:srgbClr val="FF0000"/>
              </a:solidFill>
            </a:endParaRPr>
          </a:p>
          <a:p>
            <a:pPr lvl="1" eaLnBrk="1" hangingPunct="1"/>
            <a:r>
              <a:rPr lang="zh-CN" altLang="en-US" sz="1300" b="1" dirty="0"/>
              <a:t>当流水线遇到分支指令（或子程序调用指令、子程序返回指令）时，在分支指令（</a:t>
            </a:r>
            <a:r>
              <a:rPr lang="en-US" altLang="zh-CN" sz="1300" b="1" dirty="0" err="1"/>
              <a:t>beq</a:t>
            </a:r>
            <a:r>
              <a:rPr lang="zh-CN" altLang="en-US" sz="1300" b="1" dirty="0"/>
              <a:t>）之后载入流水线的相邻指令（</a:t>
            </a:r>
            <a:r>
              <a:rPr lang="en-US" altLang="zh-CN" sz="1300" b="1" dirty="0"/>
              <a:t>add</a:t>
            </a:r>
            <a:r>
              <a:rPr lang="zh-CN" altLang="en-US" sz="1300" b="1" dirty="0"/>
              <a:t>、</a:t>
            </a:r>
            <a:r>
              <a:rPr lang="en-US" altLang="zh-CN" sz="1300" b="1" dirty="0" err="1"/>
              <a:t>addi</a:t>
            </a:r>
            <a:r>
              <a:rPr lang="zh-CN" altLang="en-US" sz="1300" b="1" dirty="0"/>
              <a:t>），可能因为分支跳转而不能进入执行阶段，这种冲突称为控制冲突（也称为分支冲突）：</a:t>
            </a:r>
          </a:p>
          <a:p>
            <a:pPr lvl="1" eaLnBrk="1" hangingPunct="1"/>
            <a:endParaRPr lang="en-US" altLang="zh-CN" sz="1300" b="1" dirty="0"/>
          </a:p>
          <a:p>
            <a:pPr lvl="1" eaLnBrk="1" hangingPunct="1"/>
            <a:r>
              <a:rPr lang="zh-CN" altLang="en-US" sz="1300" b="1" dirty="0"/>
              <a:t>解决方法</a:t>
            </a:r>
            <a:r>
              <a:rPr lang="en-US" altLang="zh-CN" sz="1300" b="1" dirty="0"/>
              <a:t>1</a:t>
            </a:r>
            <a:r>
              <a:rPr lang="zh-CN" altLang="en-US" sz="1300" b="1" dirty="0"/>
              <a:t>：采用分支延迟槽（</a:t>
            </a:r>
            <a:r>
              <a:rPr lang="en-US" altLang="zh-CN" sz="1300" b="1" dirty="0"/>
              <a:t>Branch Delay Slot</a:t>
            </a:r>
            <a:r>
              <a:rPr lang="zh-CN" altLang="en-US" sz="1300" b="1" dirty="0"/>
              <a:t>）技术，即分支指令后的一条或几条指令，无论分支跳转是否成功，都会进入执行阶段，这种方式会减少分支预测损失。</a:t>
            </a:r>
            <a:endParaRPr lang="en-US" altLang="zh-CN" sz="1300" b="1" dirty="0"/>
          </a:p>
          <a:p>
            <a:pPr lvl="1" eaLnBrk="1" hangingPunct="1"/>
            <a:endParaRPr lang="en-US" altLang="zh-CN" sz="1300" b="1" dirty="0"/>
          </a:p>
          <a:p>
            <a:pPr lvl="1" eaLnBrk="1" hangingPunct="1"/>
            <a:r>
              <a:rPr lang="zh-CN" altLang="en-US" sz="1300" b="1" dirty="0"/>
              <a:t>解决方法</a:t>
            </a:r>
            <a:r>
              <a:rPr lang="en-US" altLang="zh-CN" sz="1300" b="1" dirty="0"/>
              <a:t>2</a:t>
            </a:r>
            <a:r>
              <a:rPr lang="zh-CN" altLang="en-US" sz="1300" b="1" dirty="0"/>
              <a:t>：基于软件或硬件的方法提前进行分支预测，在</a:t>
            </a:r>
            <a:r>
              <a:rPr lang="en-US" altLang="zh-CN" sz="1300" b="1" dirty="0"/>
              <a:t>IF</a:t>
            </a:r>
            <a:r>
              <a:rPr lang="zh-CN" altLang="en-US" sz="1300" b="1" dirty="0"/>
              <a:t>段根据程序计数器</a:t>
            </a:r>
            <a:r>
              <a:rPr lang="en-US" altLang="zh-CN" sz="1300" b="1" dirty="0"/>
              <a:t>PC</a:t>
            </a:r>
            <a:r>
              <a:rPr lang="zh-CN" altLang="en-US" sz="1300" b="1" dirty="0"/>
              <a:t>中的指令地址，查找历史分支信息统计表，并预测当前指令的下一条指令的正确地址，以尽量减少控制相关导致的流水线性能下降（例如，</a:t>
            </a:r>
            <a:r>
              <a:rPr lang="en-US" altLang="zh-CN" sz="1300" b="1" dirty="0"/>
              <a:t>RISC-V</a:t>
            </a:r>
            <a:r>
              <a:rPr lang="zh-CN" altLang="en-US" sz="1300" b="1" dirty="0"/>
              <a:t>处理器的动态分支预测技术）。</a:t>
            </a:r>
            <a:endParaRPr lang="en-US" altLang="zh-CN" sz="1200" b="1" dirty="0"/>
          </a:p>
          <a:p>
            <a:pPr lvl="1" eaLnBrk="1" hangingPunct="1"/>
            <a:endParaRPr lang="en-US" altLang="zh-CN" sz="1200" b="1" dirty="0"/>
          </a:p>
          <a:p>
            <a:pPr lvl="1" eaLnBrk="1" hangingPunct="1"/>
            <a:endParaRPr lang="en-US" altLang="zh-CN" sz="1200" b="1" dirty="0"/>
          </a:p>
          <a:p>
            <a:pPr eaLnBrk="1" hangingPunct="1"/>
            <a:r>
              <a:rPr lang="en-US" altLang="zh-CN" sz="1900" b="1" dirty="0"/>
              <a:t>3</a:t>
            </a:r>
            <a:r>
              <a:rPr lang="zh-CN" altLang="en-US" sz="1900" b="1" dirty="0"/>
              <a:t>、</a:t>
            </a:r>
            <a:r>
              <a:rPr lang="zh-CN" altLang="en-US" sz="1900" b="1" dirty="0">
                <a:solidFill>
                  <a:srgbClr val="FF0000"/>
                </a:solidFill>
              </a:rPr>
              <a:t>数据冲突</a:t>
            </a:r>
            <a:endParaRPr lang="en-US" altLang="zh-CN" sz="1900" b="1" dirty="0">
              <a:solidFill>
                <a:srgbClr val="FF0000"/>
              </a:solidFill>
            </a:endParaRPr>
          </a:p>
          <a:p>
            <a:pPr lvl="1" eaLnBrk="1" hangingPunct="1"/>
            <a:r>
              <a:rPr lang="zh-CN" altLang="en-US" sz="1300" b="1" dirty="0"/>
              <a:t>当前指令要用到先前指令的操作结果，而这个结果尚未产生，或尚未送达指定的位置，会导致当前指令无法继续执行，称为数据冲突。数据冲突包括：</a:t>
            </a:r>
            <a:endParaRPr lang="en-US" altLang="zh-CN" sz="1300" b="1" dirty="0"/>
          </a:p>
          <a:p>
            <a:pPr lvl="1" eaLnBrk="1" hangingPunct="1"/>
            <a:endParaRPr lang="en-US" altLang="zh-CN" sz="1300" b="1" dirty="0"/>
          </a:p>
          <a:p>
            <a:pPr lvl="1" eaLnBrk="1" hangingPunct="1"/>
            <a:r>
              <a:rPr lang="zh-CN" altLang="en-US" sz="1300" b="1" dirty="0"/>
              <a:t>（</a:t>
            </a:r>
            <a:r>
              <a:rPr lang="en-US" altLang="zh-CN" sz="1300" b="1" dirty="0"/>
              <a:t>1</a:t>
            </a:r>
            <a:r>
              <a:rPr lang="zh-CN" altLang="en-US" sz="1300" b="1" dirty="0"/>
              <a:t>）先写后读（</a:t>
            </a:r>
            <a:r>
              <a:rPr lang="en-US" altLang="zh-CN" sz="1300" b="1" dirty="0"/>
              <a:t>Read after Write</a:t>
            </a:r>
            <a:r>
              <a:rPr lang="zh-CN" altLang="en-US" sz="1300" b="1" dirty="0"/>
              <a:t>，</a:t>
            </a:r>
            <a:r>
              <a:rPr lang="en-US" altLang="zh-CN" sz="1300" b="1" dirty="0"/>
              <a:t>RAW</a:t>
            </a:r>
            <a:r>
              <a:rPr lang="zh-CN" altLang="en-US" sz="1300" b="1" dirty="0"/>
              <a:t>）冲突</a:t>
            </a:r>
            <a:endParaRPr lang="en-US" altLang="zh-CN" sz="1300" b="1" dirty="0"/>
          </a:p>
          <a:p>
            <a:pPr lvl="2" eaLnBrk="1" hangingPunct="1"/>
            <a:r>
              <a:rPr lang="en-US" altLang="zh-CN" sz="1300" b="1" dirty="0"/>
              <a:t>and $s1,$s2,$s3</a:t>
            </a:r>
          </a:p>
          <a:p>
            <a:pPr lvl="2" eaLnBrk="1" hangingPunct="1"/>
            <a:r>
              <a:rPr lang="en-US" altLang="zh-CN" sz="1300" b="1" dirty="0"/>
              <a:t>sub $s2,$s1,$s3           </a:t>
            </a:r>
          </a:p>
          <a:p>
            <a:pPr lvl="1" eaLnBrk="1" hangingPunct="1"/>
            <a:endParaRPr lang="en-US" altLang="zh-CN" sz="1300" b="1" dirty="0"/>
          </a:p>
          <a:p>
            <a:pPr lvl="1" eaLnBrk="1" hangingPunct="1"/>
            <a:r>
              <a:rPr lang="zh-CN" altLang="en-US" sz="1300" b="1" dirty="0"/>
              <a:t>（</a:t>
            </a:r>
            <a:r>
              <a:rPr lang="en-US" altLang="zh-CN" sz="1300" b="1" dirty="0"/>
              <a:t>2</a:t>
            </a:r>
            <a:r>
              <a:rPr lang="zh-CN" altLang="en-US" sz="1300" b="1" dirty="0"/>
              <a:t>）先读后写（</a:t>
            </a:r>
            <a:r>
              <a:rPr lang="en-US" altLang="zh-CN" sz="1300" b="1" dirty="0"/>
              <a:t>Write after Read</a:t>
            </a:r>
            <a:r>
              <a:rPr lang="zh-CN" altLang="en-US" sz="1300" b="1" dirty="0"/>
              <a:t>，</a:t>
            </a:r>
            <a:r>
              <a:rPr lang="en-US" altLang="zh-CN" sz="1300" b="1" dirty="0"/>
              <a:t>WAR</a:t>
            </a:r>
            <a:r>
              <a:rPr lang="zh-CN" altLang="en-US" sz="1300" b="1" dirty="0"/>
              <a:t>）冲突</a:t>
            </a:r>
            <a:endParaRPr lang="en-US" altLang="zh-CN" sz="1300" b="1" dirty="0"/>
          </a:p>
          <a:p>
            <a:pPr lvl="2" eaLnBrk="1" hangingPunct="1"/>
            <a:r>
              <a:rPr lang="en-US" altLang="zh-CN" sz="1300" b="1" dirty="0" err="1"/>
              <a:t>sw</a:t>
            </a:r>
            <a:r>
              <a:rPr lang="en-US" altLang="zh-CN" sz="1300" b="1" dirty="0"/>
              <a:t> $s3,0($zero)</a:t>
            </a:r>
          </a:p>
          <a:p>
            <a:pPr lvl="2" eaLnBrk="1" hangingPunct="1"/>
            <a:r>
              <a:rPr lang="en-US" altLang="zh-CN" sz="1300" b="1" dirty="0"/>
              <a:t>sub $s3,$s1,$s2          </a:t>
            </a:r>
          </a:p>
          <a:p>
            <a:pPr lvl="1" eaLnBrk="1" hangingPunct="1"/>
            <a:endParaRPr lang="en-US" altLang="zh-CN" sz="1300" b="1" dirty="0"/>
          </a:p>
          <a:p>
            <a:pPr lvl="1" eaLnBrk="1" hangingPunct="1"/>
            <a:r>
              <a:rPr lang="zh-CN" altLang="en-US" sz="1300" b="1" dirty="0"/>
              <a:t>（</a:t>
            </a:r>
            <a:r>
              <a:rPr lang="en-US" altLang="zh-CN" sz="1300" b="1" dirty="0"/>
              <a:t>3</a:t>
            </a:r>
            <a:r>
              <a:rPr lang="zh-CN" altLang="en-US" sz="1300" b="1" dirty="0"/>
              <a:t>）写后写（</a:t>
            </a:r>
            <a:r>
              <a:rPr lang="en-US" altLang="zh-CN" sz="1300" b="1" dirty="0"/>
              <a:t>Write after Write</a:t>
            </a:r>
            <a:r>
              <a:rPr lang="zh-CN" altLang="en-US" sz="1300" b="1" dirty="0"/>
              <a:t>，</a:t>
            </a:r>
            <a:r>
              <a:rPr lang="en-US" altLang="zh-CN" sz="1300" b="1" dirty="0"/>
              <a:t>WAW</a:t>
            </a:r>
            <a:r>
              <a:rPr lang="zh-CN" altLang="en-US" sz="1300" b="1" dirty="0"/>
              <a:t>）冲突</a:t>
            </a:r>
            <a:endParaRPr lang="en-US" altLang="zh-CN" sz="1300" b="1" dirty="0"/>
          </a:p>
          <a:p>
            <a:pPr lvl="2" eaLnBrk="1" hangingPunct="1"/>
            <a:r>
              <a:rPr lang="en-US" altLang="zh-CN" sz="1300" b="1" dirty="0" err="1"/>
              <a:t>lw</a:t>
            </a:r>
            <a:r>
              <a:rPr lang="en-US" altLang="zh-CN" sz="1300" b="1" dirty="0"/>
              <a:t> $s3,0($zero)</a:t>
            </a:r>
          </a:p>
          <a:p>
            <a:pPr lvl="2" eaLnBrk="1" hangingPunct="1"/>
            <a:r>
              <a:rPr lang="en-US" altLang="zh-CN" sz="1300" b="1" dirty="0"/>
              <a:t>sub $s3,$s1,$s2</a:t>
            </a:r>
            <a:endParaRPr lang="zh-CN" altLang="en-US" dirty="0"/>
          </a:p>
        </p:txBody>
      </p:sp>
    </p:spTree>
    <p:extLst>
      <p:ext uri="{BB962C8B-B14F-4D97-AF65-F5344CB8AC3E}">
        <p14:creationId xmlns:p14="http://schemas.microsoft.com/office/powerpoint/2010/main" val="83048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13479F-4F09-5BF0-7F1E-471664843DB4}"/>
              </a:ext>
            </a:extLst>
          </p:cNvPr>
          <p:cNvSpPr>
            <a:spLocks noGrp="1"/>
          </p:cNvSpPr>
          <p:nvPr>
            <p:ph idx="1"/>
          </p:nvPr>
        </p:nvSpPr>
        <p:spPr>
          <a:xfrm>
            <a:off x="457200" y="343197"/>
            <a:ext cx="8229600" cy="4525963"/>
          </a:xfrm>
        </p:spPr>
        <p:txBody>
          <a:bodyPr/>
          <a:lstStyle/>
          <a:p>
            <a:r>
              <a:rPr lang="zh-CN" altLang="en-US" sz="1600" b="1" dirty="0"/>
              <a:t>插入气泡解决数据冲突</a:t>
            </a:r>
            <a:endParaRPr lang="en-US" altLang="zh-CN" sz="1600" b="1" dirty="0"/>
          </a:p>
          <a:p>
            <a:pPr lvl="1"/>
            <a:endParaRPr lang="en-US" altLang="zh-CN" sz="1000" b="1" dirty="0"/>
          </a:p>
          <a:p>
            <a:endParaRPr lang="zh-CN" altLang="en-US" dirty="0"/>
          </a:p>
        </p:txBody>
      </p:sp>
      <p:grpSp>
        <p:nvGrpSpPr>
          <p:cNvPr id="8" name="组合 7">
            <a:extLst>
              <a:ext uri="{FF2B5EF4-FFF2-40B4-BE49-F238E27FC236}">
                <a16:creationId xmlns:a16="http://schemas.microsoft.com/office/drawing/2014/main" id="{CDAF3EFE-8C85-A874-20AA-2ADD1AD7AA4D}"/>
              </a:ext>
            </a:extLst>
          </p:cNvPr>
          <p:cNvGrpSpPr/>
          <p:nvPr/>
        </p:nvGrpSpPr>
        <p:grpSpPr>
          <a:xfrm>
            <a:off x="457200" y="1124744"/>
            <a:ext cx="8017772" cy="5261276"/>
            <a:chOff x="457200" y="1124744"/>
            <a:chExt cx="8017772" cy="5261276"/>
          </a:xfrm>
        </p:grpSpPr>
        <p:pic>
          <p:nvPicPr>
            <p:cNvPr id="5" name="图片 4">
              <a:extLst>
                <a:ext uri="{FF2B5EF4-FFF2-40B4-BE49-F238E27FC236}">
                  <a16:creationId xmlns:a16="http://schemas.microsoft.com/office/drawing/2014/main" id="{45399464-6C9B-8835-02D1-307B3A071E92}"/>
                </a:ext>
              </a:extLst>
            </p:cNvPr>
            <p:cNvPicPr>
              <a:picLocks noChangeAspect="1"/>
            </p:cNvPicPr>
            <p:nvPr/>
          </p:nvPicPr>
          <p:blipFill>
            <a:blip r:embed="rId2"/>
            <a:stretch>
              <a:fillRect/>
            </a:stretch>
          </p:blipFill>
          <p:spPr>
            <a:xfrm>
              <a:off x="457200" y="1124744"/>
              <a:ext cx="8017772" cy="4680520"/>
            </a:xfrm>
            <a:prstGeom prst="rect">
              <a:avLst/>
            </a:prstGeom>
          </p:spPr>
        </p:pic>
        <p:sp>
          <p:nvSpPr>
            <p:cNvPr id="7" name="文本框 6">
              <a:extLst>
                <a:ext uri="{FF2B5EF4-FFF2-40B4-BE49-F238E27FC236}">
                  <a16:creationId xmlns:a16="http://schemas.microsoft.com/office/drawing/2014/main" id="{BF8172D1-9FC6-7B5F-9429-FAA997A2E045}"/>
                </a:ext>
              </a:extLst>
            </p:cNvPr>
            <p:cNvSpPr txBox="1"/>
            <p:nvPr/>
          </p:nvSpPr>
          <p:spPr>
            <a:xfrm>
              <a:off x="3510187" y="6109021"/>
              <a:ext cx="2141933" cy="276999"/>
            </a:xfrm>
            <a:prstGeom prst="rect">
              <a:avLst/>
            </a:prstGeom>
            <a:noFill/>
          </p:spPr>
          <p:txBody>
            <a:bodyPr wrap="none" rtlCol="0">
              <a:spAutoFit/>
            </a:bodyPr>
            <a:lstStyle/>
            <a:p>
              <a:r>
                <a:rPr lang="zh-CN" altLang="en-US" sz="1200" b="1" dirty="0"/>
                <a:t>图</a:t>
              </a:r>
              <a:r>
                <a:rPr lang="en-US" altLang="zh-CN" sz="1200" b="1" dirty="0"/>
                <a:t>7.19    </a:t>
              </a:r>
              <a:r>
                <a:rPr lang="zh-CN" altLang="en-US" sz="1200" b="1" dirty="0"/>
                <a:t>气泡流水线顶层视图</a:t>
              </a:r>
            </a:p>
          </p:txBody>
        </p:sp>
      </p:grpSp>
    </p:spTree>
    <p:extLst>
      <p:ext uri="{BB962C8B-B14F-4D97-AF65-F5344CB8AC3E}">
        <p14:creationId xmlns:p14="http://schemas.microsoft.com/office/powerpoint/2010/main" val="3105717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4FE3B-0EEE-AF0A-B732-93BDEF9CC0D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07E7E54-8694-564D-244A-F76BF473673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B589875-A024-E2EE-5549-61F0F47DEA65}"/>
              </a:ext>
            </a:extLst>
          </p:cNvPr>
          <p:cNvPicPr>
            <a:picLocks noChangeAspect="1"/>
          </p:cNvPicPr>
          <p:nvPr/>
        </p:nvPicPr>
        <p:blipFill>
          <a:blip r:embed="rId2"/>
          <a:stretch>
            <a:fillRect/>
          </a:stretch>
        </p:blipFill>
        <p:spPr>
          <a:xfrm>
            <a:off x="0" y="222013"/>
            <a:ext cx="9144000" cy="6591363"/>
          </a:xfrm>
          <a:prstGeom prst="rect">
            <a:avLst/>
          </a:prstGeom>
        </p:spPr>
      </p:pic>
      <p:sp>
        <p:nvSpPr>
          <p:cNvPr id="6" name="文本框 5">
            <a:extLst>
              <a:ext uri="{FF2B5EF4-FFF2-40B4-BE49-F238E27FC236}">
                <a16:creationId xmlns:a16="http://schemas.microsoft.com/office/drawing/2014/main" id="{6FF70AC7-B88C-827F-1DF7-11017A054A8B}"/>
              </a:ext>
            </a:extLst>
          </p:cNvPr>
          <p:cNvSpPr txBox="1"/>
          <p:nvPr/>
        </p:nvSpPr>
        <p:spPr>
          <a:xfrm>
            <a:off x="1651113" y="44624"/>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处理器气泡流水线数据通路</a:t>
            </a:r>
          </a:p>
        </p:txBody>
      </p:sp>
    </p:spTree>
    <p:extLst>
      <p:ext uri="{BB962C8B-B14F-4D97-AF65-F5344CB8AC3E}">
        <p14:creationId xmlns:p14="http://schemas.microsoft.com/office/powerpoint/2010/main" val="2754937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F2FFD6-7AE0-A048-6114-BAC0E5F170BB}"/>
              </a:ext>
            </a:extLst>
          </p:cNvPr>
          <p:cNvSpPr>
            <a:spLocks noGrp="1"/>
          </p:cNvSpPr>
          <p:nvPr>
            <p:ph idx="1"/>
          </p:nvPr>
        </p:nvSpPr>
        <p:spPr>
          <a:xfrm>
            <a:off x="457200" y="692696"/>
            <a:ext cx="8229600" cy="4525963"/>
          </a:xfrm>
        </p:spPr>
        <p:txBody>
          <a:bodyPr/>
          <a:lstStyle/>
          <a:p>
            <a:r>
              <a:rPr lang="zh-CN" altLang="en-US" sz="1600" b="1" dirty="0"/>
              <a:t>使用重定向解决数据冲突</a:t>
            </a:r>
            <a:endParaRPr lang="en-US" altLang="zh-CN" sz="1600" b="1" dirty="0"/>
          </a:p>
          <a:p>
            <a:endParaRPr lang="zh-CN" altLang="en-US" dirty="0"/>
          </a:p>
        </p:txBody>
      </p:sp>
      <p:pic>
        <p:nvPicPr>
          <p:cNvPr id="5" name="图片 4">
            <a:extLst>
              <a:ext uri="{FF2B5EF4-FFF2-40B4-BE49-F238E27FC236}">
                <a16:creationId xmlns:a16="http://schemas.microsoft.com/office/drawing/2014/main" id="{42EC3466-8C4D-E788-5649-F8953FA18D94}"/>
              </a:ext>
            </a:extLst>
          </p:cNvPr>
          <p:cNvPicPr>
            <a:picLocks noChangeAspect="1"/>
          </p:cNvPicPr>
          <p:nvPr/>
        </p:nvPicPr>
        <p:blipFill>
          <a:blip r:embed="rId2"/>
          <a:stretch>
            <a:fillRect/>
          </a:stretch>
        </p:blipFill>
        <p:spPr>
          <a:xfrm>
            <a:off x="755575" y="1484783"/>
            <a:ext cx="7093617" cy="4525963"/>
          </a:xfrm>
          <a:prstGeom prst="rect">
            <a:avLst/>
          </a:prstGeom>
        </p:spPr>
      </p:pic>
      <p:sp>
        <p:nvSpPr>
          <p:cNvPr id="7" name="文本框 6">
            <a:extLst>
              <a:ext uri="{FF2B5EF4-FFF2-40B4-BE49-F238E27FC236}">
                <a16:creationId xmlns:a16="http://schemas.microsoft.com/office/drawing/2014/main" id="{3204F967-3852-CE66-1BFE-63974544A2C4}"/>
              </a:ext>
            </a:extLst>
          </p:cNvPr>
          <p:cNvSpPr txBox="1"/>
          <p:nvPr/>
        </p:nvSpPr>
        <p:spPr>
          <a:xfrm>
            <a:off x="3510187" y="6320353"/>
            <a:ext cx="2295821" cy="276999"/>
          </a:xfrm>
          <a:prstGeom prst="rect">
            <a:avLst/>
          </a:prstGeom>
          <a:noFill/>
        </p:spPr>
        <p:txBody>
          <a:bodyPr wrap="none" rtlCol="0">
            <a:spAutoFit/>
          </a:bodyPr>
          <a:lstStyle/>
          <a:p>
            <a:r>
              <a:rPr lang="zh-CN" altLang="en-US" sz="1200" b="1" dirty="0"/>
              <a:t>图</a:t>
            </a:r>
            <a:r>
              <a:rPr lang="en-US" altLang="zh-CN" sz="1200" b="1" dirty="0"/>
              <a:t>7.27    </a:t>
            </a:r>
            <a:r>
              <a:rPr lang="zh-CN" altLang="en-US" sz="1200" b="1" dirty="0"/>
              <a:t>重定向流水线顶层视图</a:t>
            </a:r>
          </a:p>
        </p:txBody>
      </p:sp>
    </p:spTree>
    <p:extLst>
      <p:ext uri="{BB962C8B-B14F-4D97-AF65-F5344CB8AC3E}">
        <p14:creationId xmlns:p14="http://schemas.microsoft.com/office/powerpoint/2010/main" val="227173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CBD24-4403-A91D-BAAD-42FDA9ED647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30FC5C0-CC85-C592-ABA3-97CC2A4C107D}"/>
              </a:ext>
            </a:extLst>
          </p:cNvPr>
          <p:cNvPicPr>
            <a:picLocks noChangeAspect="1"/>
          </p:cNvPicPr>
          <p:nvPr/>
        </p:nvPicPr>
        <p:blipFill>
          <a:blip r:embed="rId2"/>
          <a:stretch>
            <a:fillRect/>
          </a:stretch>
        </p:blipFill>
        <p:spPr>
          <a:xfrm>
            <a:off x="0" y="429627"/>
            <a:ext cx="9144000" cy="6383749"/>
          </a:xfrm>
          <a:prstGeom prst="rect">
            <a:avLst/>
          </a:prstGeom>
        </p:spPr>
      </p:pic>
      <p:sp>
        <p:nvSpPr>
          <p:cNvPr id="6" name="文本框 5">
            <a:extLst>
              <a:ext uri="{FF2B5EF4-FFF2-40B4-BE49-F238E27FC236}">
                <a16:creationId xmlns:a16="http://schemas.microsoft.com/office/drawing/2014/main" id="{4CEA58E9-C4DA-D7AB-0838-A4AA9428FC97}"/>
              </a:ext>
            </a:extLst>
          </p:cNvPr>
          <p:cNvSpPr txBox="1"/>
          <p:nvPr/>
        </p:nvSpPr>
        <p:spPr>
          <a:xfrm>
            <a:off x="1651113" y="107340"/>
            <a:ext cx="5817618"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处理器重定向流水线数据通路</a:t>
            </a:r>
          </a:p>
        </p:txBody>
      </p:sp>
    </p:spTree>
    <p:extLst>
      <p:ext uri="{BB962C8B-B14F-4D97-AF65-F5344CB8AC3E}">
        <p14:creationId xmlns:p14="http://schemas.microsoft.com/office/powerpoint/2010/main" val="383745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6390AF-D6C1-CEE6-6E34-A55F2DFDC5C9}"/>
              </a:ext>
            </a:extLst>
          </p:cNvPr>
          <p:cNvSpPr>
            <a:spLocks noGrp="1"/>
          </p:cNvSpPr>
          <p:nvPr>
            <p:ph idx="1"/>
          </p:nvPr>
        </p:nvSpPr>
        <p:spPr>
          <a:xfrm>
            <a:off x="457200" y="692696"/>
            <a:ext cx="8229600" cy="4525963"/>
          </a:xfrm>
        </p:spPr>
        <p:txBody>
          <a:bodyPr>
            <a:normAutofit/>
          </a:bodyPr>
          <a:lstStyle/>
          <a:p>
            <a:r>
              <a:rPr lang="zh-CN" altLang="en-US" sz="1600" b="1" dirty="0"/>
              <a:t>动态分支预测技术</a:t>
            </a:r>
            <a:endParaRPr lang="en-US" altLang="zh-CN" sz="1600" b="1" dirty="0"/>
          </a:p>
          <a:p>
            <a:endParaRPr lang="en-US" altLang="zh-CN" b="1" dirty="0">
              <a:ea typeface="黑体" pitchFamily="49" charset="-122"/>
            </a:endParaRPr>
          </a:p>
        </p:txBody>
      </p:sp>
      <p:grpSp>
        <p:nvGrpSpPr>
          <p:cNvPr id="4" name="组合 3">
            <a:extLst>
              <a:ext uri="{FF2B5EF4-FFF2-40B4-BE49-F238E27FC236}">
                <a16:creationId xmlns:a16="http://schemas.microsoft.com/office/drawing/2014/main" id="{2F92A7E9-12CF-3DA5-7387-6553CC8F33D7}"/>
              </a:ext>
            </a:extLst>
          </p:cNvPr>
          <p:cNvGrpSpPr/>
          <p:nvPr/>
        </p:nvGrpSpPr>
        <p:grpSpPr>
          <a:xfrm>
            <a:off x="755576" y="1484784"/>
            <a:ext cx="7290048" cy="4854361"/>
            <a:chOff x="0" y="404664"/>
            <a:chExt cx="9144000" cy="6044579"/>
          </a:xfrm>
        </p:grpSpPr>
        <p:pic>
          <p:nvPicPr>
            <p:cNvPr id="5" name="图片 4">
              <a:extLst>
                <a:ext uri="{FF2B5EF4-FFF2-40B4-BE49-F238E27FC236}">
                  <a16:creationId xmlns:a16="http://schemas.microsoft.com/office/drawing/2014/main" id="{F0A84672-5936-7B58-200B-6755F75E4712}"/>
                </a:ext>
              </a:extLst>
            </p:cNvPr>
            <p:cNvPicPr>
              <a:picLocks noChangeAspect="1"/>
            </p:cNvPicPr>
            <p:nvPr/>
          </p:nvPicPr>
          <p:blipFill>
            <a:blip r:embed="rId2"/>
            <a:stretch>
              <a:fillRect/>
            </a:stretch>
          </p:blipFill>
          <p:spPr>
            <a:xfrm>
              <a:off x="0" y="404664"/>
              <a:ext cx="9144000" cy="5240114"/>
            </a:xfrm>
            <a:prstGeom prst="rect">
              <a:avLst/>
            </a:prstGeom>
          </p:spPr>
        </p:pic>
        <p:sp>
          <p:nvSpPr>
            <p:cNvPr id="6" name="文本框 5">
              <a:extLst>
                <a:ext uri="{FF2B5EF4-FFF2-40B4-BE49-F238E27FC236}">
                  <a16:creationId xmlns:a16="http://schemas.microsoft.com/office/drawing/2014/main" id="{B1FC076F-4A69-D934-523E-15EF74A2C8D7}"/>
                </a:ext>
              </a:extLst>
            </p:cNvPr>
            <p:cNvSpPr txBox="1"/>
            <p:nvPr/>
          </p:nvSpPr>
          <p:spPr>
            <a:xfrm>
              <a:off x="3131840" y="6104328"/>
              <a:ext cx="4015704" cy="344915"/>
            </a:xfrm>
            <a:prstGeom prst="rect">
              <a:avLst/>
            </a:prstGeom>
            <a:noFill/>
          </p:spPr>
          <p:txBody>
            <a:bodyPr wrap="none" rtlCol="0">
              <a:spAutoFit/>
            </a:bodyPr>
            <a:lstStyle/>
            <a:p>
              <a:r>
                <a:rPr lang="zh-CN" altLang="en-US" sz="1200" b="1" dirty="0"/>
                <a:t>图</a:t>
              </a:r>
              <a:r>
                <a:rPr lang="en-US" altLang="zh-CN" sz="1200" b="1" dirty="0"/>
                <a:t>7.31    </a:t>
              </a:r>
              <a:r>
                <a:rPr lang="zh-CN" altLang="en-US" sz="1200" b="1" dirty="0"/>
                <a:t>支持动态分支预测的</a:t>
              </a:r>
              <a:r>
                <a:rPr lang="en-US" altLang="zh-CN" sz="1200" b="1" dirty="0"/>
                <a:t>MIPS 5</a:t>
              </a:r>
              <a:r>
                <a:rPr lang="zh-CN" altLang="en-US" sz="1200" b="1" dirty="0"/>
                <a:t>段流水线</a:t>
              </a:r>
            </a:p>
          </p:txBody>
        </p:sp>
      </p:grpSp>
    </p:spTree>
    <p:extLst>
      <p:ext uri="{BB962C8B-B14F-4D97-AF65-F5344CB8AC3E}">
        <p14:creationId xmlns:p14="http://schemas.microsoft.com/office/powerpoint/2010/main" val="1658151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774553-C01C-80E9-3F3E-DB2C87157205}"/>
              </a:ext>
            </a:extLst>
          </p:cNvPr>
          <p:cNvPicPr>
            <a:picLocks noChangeAspect="1"/>
          </p:cNvPicPr>
          <p:nvPr/>
        </p:nvPicPr>
        <p:blipFill>
          <a:blip r:embed="rId2"/>
          <a:stretch>
            <a:fillRect/>
          </a:stretch>
        </p:blipFill>
        <p:spPr>
          <a:xfrm>
            <a:off x="467544" y="256541"/>
            <a:ext cx="8229600" cy="6601458"/>
          </a:xfrm>
          <a:prstGeom prst="rect">
            <a:avLst/>
          </a:prstGeom>
        </p:spPr>
      </p:pic>
      <p:sp>
        <p:nvSpPr>
          <p:cNvPr id="6" name="文本框 5">
            <a:extLst>
              <a:ext uri="{FF2B5EF4-FFF2-40B4-BE49-F238E27FC236}">
                <a16:creationId xmlns:a16="http://schemas.microsoft.com/office/drawing/2014/main" id="{483F911C-2A0C-672C-300E-BB3DD834179B}"/>
              </a:ext>
            </a:extLst>
          </p:cNvPr>
          <p:cNvSpPr txBox="1"/>
          <p:nvPr/>
        </p:nvSpPr>
        <p:spPr>
          <a:xfrm>
            <a:off x="1302460" y="44624"/>
            <a:ext cx="6514924"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处理器动态分支预测流水线数据通路</a:t>
            </a:r>
          </a:p>
        </p:txBody>
      </p:sp>
    </p:spTree>
    <p:extLst>
      <p:ext uri="{BB962C8B-B14F-4D97-AF65-F5344CB8AC3E}">
        <p14:creationId xmlns:p14="http://schemas.microsoft.com/office/powerpoint/2010/main" val="353271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3373835"/>
          </a:xfrm>
        </p:spPr>
        <p:txBody>
          <a:bodyPr/>
          <a:lstStyle/>
          <a:p>
            <a:pPr eaLnBrk="1" hangingPunct="1"/>
            <a:r>
              <a:rPr lang="en-US" altLang="zh-CN" b="1" dirty="0">
                <a:ea typeface="黑体" panose="02010609060101010101" pitchFamily="49" charset="-122"/>
              </a:rPr>
              <a:t>7.2.1  </a:t>
            </a:r>
            <a:r>
              <a:rPr lang="zh-CN" altLang="en-US" b="1" dirty="0">
                <a:ea typeface="黑体" panose="02010609060101010101" pitchFamily="49" charset="-122"/>
              </a:rPr>
              <a:t>单周期数据通路流水改造</a:t>
            </a:r>
            <a:endParaRPr lang="en-US" altLang="zh-CN" b="1" dirty="0"/>
          </a:p>
          <a:p>
            <a:pPr lvl="1" eaLnBrk="1" hangingPunct="1"/>
            <a:endParaRPr lang="en-US" altLang="zh-CN" sz="800" b="1" dirty="0"/>
          </a:p>
          <a:p>
            <a:pPr lvl="1" eaLnBrk="1" hangingPunct="1"/>
            <a:r>
              <a:rPr lang="zh-CN" altLang="en-US" sz="1600" b="1" dirty="0"/>
              <a:t>图</a:t>
            </a:r>
            <a:r>
              <a:rPr lang="en-US" altLang="zh-CN" sz="1600" b="1" dirty="0"/>
              <a:t>7.6</a:t>
            </a:r>
            <a:r>
              <a:rPr lang="zh-CN" altLang="en-US" sz="1600" b="1" dirty="0"/>
              <a:t>：单周期数据通路流水线改造</a:t>
            </a:r>
            <a:endParaRPr lang="en-US" altLang="zh-CN" sz="1600" b="1" dirty="0"/>
          </a:p>
          <a:p>
            <a:pPr lvl="2" eaLnBrk="1" hangingPunct="1"/>
            <a:r>
              <a:rPr lang="zh-CN" altLang="en-US" sz="1200" b="1" dirty="0"/>
              <a:t>在图</a:t>
            </a:r>
            <a:r>
              <a:rPr lang="en-US" altLang="zh-CN" sz="1200" b="1" dirty="0"/>
              <a:t>7.5</a:t>
            </a:r>
            <a:r>
              <a:rPr lang="zh-CN" altLang="en-US" sz="1200" b="1" dirty="0"/>
              <a:t>的虚线位置加入</a:t>
            </a:r>
            <a:r>
              <a:rPr lang="en-US" altLang="zh-CN" sz="1200" b="1" dirty="0">
                <a:solidFill>
                  <a:srgbClr val="FF0000"/>
                </a:solidFill>
              </a:rPr>
              <a:t>4</a:t>
            </a:r>
            <a:r>
              <a:rPr lang="zh-CN" altLang="en-US" sz="1200" b="1" dirty="0">
                <a:solidFill>
                  <a:srgbClr val="FF0000"/>
                </a:solidFill>
              </a:rPr>
              <a:t>个流水寄存器</a:t>
            </a:r>
            <a:r>
              <a:rPr lang="zh-CN" altLang="en-US" sz="1200" b="1" dirty="0"/>
              <a:t>部件，分别命名为：</a:t>
            </a:r>
            <a:r>
              <a:rPr lang="en-US" altLang="zh-CN" sz="1200" b="1" dirty="0"/>
              <a:t>IF/ID</a:t>
            </a:r>
            <a:r>
              <a:rPr lang="zh-CN" altLang="en-US" sz="1200" b="1" dirty="0"/>
              <a:t>、</a:t>
            </a:r>
            <a:r>
              <a:rPr lang="en-US" altLang="zh-CN" sz="1200" b="1" dirty="0"/>
              <a:t>ID/EX</a:t>
            </a:r>
            <a:r>
              <a:rPr lang="zh-CN" altLang="en-US" sz="1200" b="1" dirty="0"/>
              <a:t>、</a:t>
            </a:r>
            <a:r>
              <a:rPr lang="en-US" altLang="zh-CN" sz="1200" b="1" dirty="0"/>
              <a:t>EX/MEM</a:t>
            </a:r>
            <a:r>
              <a:rPr lang="zh-CN" altLang="en-US" sz="1200" b="1" dirty="0"/>
              <a:t>、</a:t>
            </a:r>
            <a:r>
              <a:rPr lang="en-US" altLang="zh-CN" sz="1200" b="1" dirty="0"/>
              <a:t>MEM/WB</a:t>
            </a:r>
            <a:r>
              <a:rPr lang="zh-CN" altLang="en-US" sz="1200" b="1" dirty="0"/>
              <a:t>；流水寄存器锁存前一个段加工处理完毕后的数据和控制信号，为下一个段的功能部件提供数据输入。</a:t>
            </a:r>
            <a:endParaRPr lang="en-US" altLang="zh-CN" sz="1200" b="1" dirty="0"/>
          </a:p>
          <a:p>
            <a:pPr lvl="2" eaLnBrk="1" hangingPunct="1"/>
            <a:endParaRPr lang="en-US" altLang="zh-CN" sz="800" b="1" dirty="0"/>
          </a:p>
          <a:p>
            <a:pPr lvl="2" eaLnBrk="1" hangingPunct="1"/>
            <a:r>
              <a:rPr lang="zh-CN" altLang="en-US" sz="1200" b="1" dirty="0"/>
              <a:t>所有流水寄存器、程序计数器</a:t>
            </a:r>
            <a:r>
              <a:rPr lang="en-US" altLang="zh-CN" sz="1200" b="1" dirty="0"/>
              <a:t>PC</a:t>
            </a:r>
            <a:r>
              <a:rPr lang="zh-CN" altLang="en-US" sz="1200" b="1" dirty="0"/>
              <a:t>、寄存器堆、数据存储器均采用</a:t>
            </a:r>
            <a:r>
              <a:rPr lang="zh-CN" altLang="en-US" sz="1200" b="1" dirty="0">
                <a:solidFill>
                  <a:srgbClr val="FF0000"/>
                </a:solidFill>
              </a:rPr>
              <a:t>统一时钟</a:t>
            </a:r>
            <a:r>
              <a:rPr lang="en-US" altLang="zh-CN" sz="1200" b="1" dirty="0">
                <a:solidFill>
                  <a:srgbClr val="FF0000"/>
                </a:solidFill>
              </a:rPr>
              <a:t>CLK</a:t>
            </a:r>
            <a:r>
              <a:rPr lang="zh-CN" altLang="en-US" sz="1200" b="1" dirty="0">
                <a:solidFill>
                  <a:srgbClr val="FF0000"/>
                </a:solidFill>
              </a:rPr>
              <a:t>进行同步</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图</a:t>
            </a:r>
            <a:r>
              <a:rPr lang="en-US" altLang="zh-CN" sz="1200" b="1" dirty="0"/>
              <a:t>7.3</a:t>
            </a:r>
            <a:r>
              <a:rPr lang="zh-CN" altLang="en-US" sz="1200" b="1" dirty="0"/>
              <a:t>的寄存器堆</a:t>
            </a:r>
            <a:r>
              <a:rPr lang="zh-CN" altLang="en-US" sz="1200" b="1" dirty="0">
                <a:solidFill>
                  <a:srgbClr val="FF0000"/>
                </a:solidFill>
              </a:rPr>
              <a:t>写回数据通路存在问题</a:t>
            </a:r>
            <a:r>
              <a:rPr lang="zh-CN" altLang="en-US" sz="1200" b="1" dirty="0"/>
              <a:t>：寄存器堆的写入数据</a:t>
            </a:r>
            <a:r>
              <a:rPr lang="en-US" altLang="zh-CN" sz="1200" b="1" dirty="0"/>
              <a:t>WD</a:t>
            </a:r>
            <a:r>
              <a:rPr lang="zh-CN" altLang="en-US" sz="1200" b="1" dirty="0"/>
              <a:t>来自于</a:t>
            </a:r>
            <a:r>
              <a:rPr lang="en-US" altLang="zh-CN" sz="1200" b="1" dirty="0"/>
              <a:t>WB</a:t>
            </a:r>
            <a:r>
              <a:rPr lang="zh-CN" altLang="en-US" sz="1200" b="1" dirty="0"/>
              <a:t>段，但是写入编号</a:t>
            </a:r>
            <a:r>
              <a:rPr lang="en-US" altLang="zh-CN" sz="1200" b="1" dirty="0"/>
              <a:t>W#</a:t>
            </a:r>
            <a:r>
              <a:rPr lang="zh-CN" altLang="en-US" sz="1200" b="1" dirty="0"/>
              <a:t>来自</a:t>
            </a:r>
            <a:r>
              <a:rPr lang="en-US" altLang="zh-CN" sz="1200" b="1" dirty="0"/>
              <a:t>ID</a:t>
            </a:r>
            <a:r>
              <a:rPr lang="zh-CN" altLang="en-US" sz="1200" b="1" dirty="0"/>
              <a:t>段，即写入数据和写入地址来自不同的指令，这会造成数据混乱。</a:t>
            </a:r>
            <a:endParaRPr lang="en-US" altLang="zh-CN" sz="1200" b="1" dirty="0"/>
          </a:p>
        </p:txBody>
      </p:sp>
      <p:grpSp>
        <p:nvGrpSpPr>
          <p:cNvPr id="6" name="组合 5">
            <a:extLst>
              <a:ext uri="{FF2B5EF4-FFF2-40B4-BE49-F238E27FC236}">
                <a16:creationId xmlns:a16="http://schemas.microsoft.com/office/drawing/2014/main" id="{62C3E97B-AACF-117F-09DB-D5045ED23D4D}"/>
              </a:ext>
            </a:extLst>
          </p:cNvPr>
          <p:cNvGrpSpPr/>
          <p:nvPr/>
        </p:nvGrpSpPr>
        <p:grpSpPr>
          <a:xfrm>
            <a:off x="461408" y="2708920"/>
            <a:ext cx="7956376" cy="4032448"/>
            <a:chOff x="461408" y="2636912"/>
            <a:chExt cx="7956376" cy="4032448"/>
          </a:xfrm>
        </p:grpSpPr>
        <p:pic>
          <p:nvPicPr>
            <p:cNvPr id="3" name="图片 2">
              <a:extLst>
                <a:ext uri="{FF2B5EF4-FFF2-40B4-BE49-F238E27FC236}">
                  <a16:creationId xmlns:a16="http://schemas.microsoft.com/office/drawing/2014/main" id="{70D1DB53-E833-DC4A-93E2-19C299B5B64F}"/>
                </a:ext>
              </a:extLst>
            </p:cNvPr>
            <p:cNvPicPr>
              <a:picLocks noChangeAspect="1"/>
            </p:cNvPicPr>
            <p:nvPr/>
          </p:nvPicPr>
          <p:blipFill>
            <a:blip r:embed="rId2"/>
            <a:stretch>
              <a:fillRect/>
            </a:stretch>
          </p:blipFill>
          <p:spPr>
            <a:xfrm>
              <a:off x="461408" y="2636912"/>
              <a:ext cx="7956376" cy="3574798"/>
            </a:xfrm>
            <a:prstGeom prst="rect">
              <a:avLst/>
            </a:prstGeom>
          </p:spPr>
        </p:pic>
        <p:sp>
          <p:nvSpPr>
            <p:cNvPr id="5" name="文本框 4">
              <a:extLst>
                <a:ext uri="{FF2B5EF4-FFF2-40B4-BE49-F238E27FC236}">
                  <a16:creationId xmlns:a16="http://schemas.microsoft.com/office/drawing/2014/main" id="{47A37F1B-DCF6-98B7-8FC7-47D1232C3D3B}"/>
                </a:ext>
              </a:extLst>
            </p:cNvPr>
            <p:cNvSpPr txBox="1"/>
            <p:nvPr/>
          </p:nvSpPr>
          <p:spPr>
            <a:xfrm>
              <a:off x="2843808" y="6392361"/>
              <a:ext cx="2525050" cy="276999"/>
            </a:xfrm>
            <a:prstGeom prst="rect">
              <a:avLst/>
            </a:prstGeom>
            <a:noFill/>
          </p:spPr>
          <p:txBody>
            <a:bodyPr wrap="none" rtlCol="0">
              <a:spAutoFit/>
            </a:bodyPr>
            <a:lstStyle/>
            <a:p>
              <a:r>
                <a:rPr lang="zh-CN" altLang="en-US" sz="1200" b="1" dirty="0"/>
                <a:t>图</a:t>
              </a:r>
              <a:r>
                <a:rPr lang="en-US" altLang="zh-CN" sz="1200" b="1" dirty="0"/>
                <a:t>7.6    </a:t>
              </a:r>
              <a:r>
                <a:rPr lang="zh-CN" altLang="en-US" sz="1200" b="1" dirty="0"/>
                <a:t>单周期数据通路流水线改造</a:t>
              </a:r>
            </a:p>
          </p:txBody>
        </p:sp>
      </p:grpSp>
    </p:spTree>
    <p:extLst>
      <p:ext uri="{BB962C8B-B14F-4D97-AF65-F5344CB8AC3E}">
        <p14:creationId xmlns:p14="http://schemas.microsoft.com/office/powerpoint/2010/main" val="25337614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88A2B2-E2E3-28FB-0A62-02A1F05C8FFE}"/>
              </a:ext>
            </a:extLst>
          </p:cNvPr>
          <p:cNvSpPr>
            <a:spLocks noGrp="1"/>
          </p:cNvSpPr>
          <p:nvPr>
            <p:ph idx="1"/>
          </p:nvPr>
        </p:nvSpPr>
        <p:spPr>
          <a:xfrm>
            <a:off x="457200" y="620688"/>
            <a:ext cx="8229600" cy="4525963"/>
          </a:xfrm>
        </p:spPr>
        <p:txBody>
          <a:bodyPr/>
          <a:lstStyle/>
          <a:p>
            <a:r>
              <a:rPr lang="zh-CN" altLang="en-US" sz="1600" b="1" dirty="0"/>
              <a:t>流水线的异常与中断</a:t>
            </a:r>
            <a:endParaRPr lang="en-US" altLang="zh-CN" sz="1600" b="1" dirty="0"/>
          </a:p>
          <a:p>
            <a:endParaRPr lang="en-US" altLang="zh-CN" sz="1600" b="1" dirty="0"/>
          </a:p>
          <a:p>
            <a:pPr lvl="1"/>
            <a:r>
              <a:rPr lang="zh-CN" altLang="en-US" sz="1400" b="1" dirty="0"/>
              <a:t>表</a:t>
            </a:r>
            <a:r>
              <a:rPr lang="en-US" altLang="zh-CN" sz="1400" b="1" dirty="0"/>
              <a:t>7.7</a:t>
            </a:r>
            <a:r>
              <a:rPr lang="zh-CN" altLang="en-US" sz="1400" b="1" dirty="0"/>
              <a:t>列出的指令异常也称为</a:t>
            </a:r>
            <a:r>
              <a:rPr lang="zh-CN" altLang="en-US" sz="1400" b="1" dirty="0">
                <a:solidFill>
                  <a:srgbClr val="FF0000"/>
                </a:solidFill>
              </a:rPr>
              <a:t>同步中断</a:t>
            </a:r>
            <a:r>
              <a:rPr lang="zh-CN" altLang="en-US" sz="1400" b="1" dirty="0"/>
              <a:t>（因为异常指令执行而同步产生的），同步中断必须立即处理，处理完毕后，异常指令可能需要重新执行。</a:t>
            </a:r>
            <a:endParaRPr lang="en-US" altLang="zh-CN" sz="1400" b="1" dirty="0"/>
          </a:p>
          <a:p>
            <a:pPr lvl="1"/>
            <a:endParaRPr lang="en-US" altLang="zh-CN" sz="1400" b="1" dirty="0"/>
          </a:p>
          <a:p>
            <a:pPr lvl="1"/>
            <a:r>
              <a:rPr lang="zh-CN" altLang="en-US" sz="1400" b="1" dirty="0"/>
              <a:t>外部</a:t>
            </a:r>
            <a:r>
              <a:rPr lang="en-US" altLang="zh-CN" sz="1400" b="1" dirty="0"/>
              <a:t>I/O</a:t>
            </a:r>
            <a:r>
              <a:rPr lang="zh-CN" altLang="en-US" sz="1400" b="1" dirty="0"/>
              <a:t>中断请求和硬件故障异常与指令无关，也称为</a:t>
            </a:r>
            <a:r>
              <a:rPr lang="zh-CN" altLang="en-US" sz="1400" b="1" dirty="0">
                <a:solidFill>
                  <a:srgbClr val="FF0000"/>
                </a:solidFill>
              </a:rPr>
              <a:t>异步中断</a:t>
            </a:r>
            <a:r>
              <a:rPr lang="zh-CN" altLang="en-US" sz="1400" b="1" dirty="0"/>
              <a:t>，不一定要立即响应，可以在处理器方便的时候进行处理。</a:t>
            </a:r>
            <a:endParaRPr lang="en-US" altLang="zh-CN" sz="1400" b="1" dirty="0"/>
          </a:p>
          <a:p>
            <a:endParaRPr lang="zh-CN" altLang="en-US" sz="1600" b="1" dirty="0"/>
          </a:p>
        </p:txBody>
      </p:sp>
      <p:graphicFrame>
        <p:nvGraphicFramePr>
          <p:cNvPr id="4" name="表格 16">
            <a:extLst>
              <a:ext uri="{FF2B5EF4-FFF2-40B4-BE49-F238E27FC236}">
                <a16:creationId xmlns:a16="http://schemas.microsoft.com/office/drawing/2014/main" id="{4E4D05D5-901D-6329-48F1-51DF427A24DA}"/>
              </a:ext>
            </a:extLst>
          </p:cNvPr>
          <p:cNvGraphicFramePr>
            <a:graphicFrameLocks noGrp="1"/>
          </p:cNvGraphicFramePr>
          <p:nvPr>
            <p:extLst>
              <p:ext uri="{D42A27DB-BD31-4B8C-83A1-F6EECF244321}">
                <p14:modId xmlns:p14="http://schemas.microsoft.com/office/powerpoint/2010/main" val="2847113795"/>
              </p:ext>
            </p:extLst>
          </p:nvPr>
        </p:nvGraphicFramePr>
        <p:xfrm>
          <a:off x="395536" y="4045876"/>
          <a:ext cx="8424936" cy="1255332"/>
        </p:xfrm>
        <a:graphic>
          <a:graphicData uri="http://schemas.openxmlformats.org/drawingml/2006/table">
            <a:tbl>
              <a:tblPr firstRow="1" bandRow="1">
                <a:tableStyleId>{5C22544A-7EE6-4342-B048-85BDC9FD1C3A}</a:tableStyleId>
              </a:tblPr>
              <a:tblGrid>
                <a:gridCol w="767088">
                  <a:extLst>
                    <a:ext uri="{9D8B030D-6E8A-4147-A177-3AD203B41FA5}">
                      <a16:colId xmlns:a16="http://schemas.microsoft.com/office/drawing/2014/main" val="1275072387"/>
                    </a:ext>
                  </a:extLst>
                </a:gridCol>
                <a:gridCol w="1437568">
                  <a:extLst>
                    <a:ext uri="{9D8B030D-6E8A-4147-A177-3AD203B41FA5}">
                      <a16:colId xmlns:a16="http://schemas.microsoft.com/office/drawing/2014/main" val="2769827552"/>
                    </a:ext>
                  </a:extLst>
                </a:gridCol>
                <a:gridCol w="1653493">
                  <a:extLst>
                    <a:ext uri="{9D8B030D-6E8A-4147-A177-3AD203B41FA5}">
                      <a16:colId xmlns:a16="http://schemas.microsoft.com/office/drawing/2014/main" val="2901351190"/>
                    </a:ext>
                  </a:extLst>
                </a:gridCol>
                <a:gridCol w="1574754">
                  <a:extLst>
                    <a:ext uri="{9D8B030D-6E8A-4147-A177-3AD203B41FA5}">
                      <a16:colId xmlns:a16="http://schemas.microsoft.com/office/drawing/2014/main" val="3574672864"/>
                    </a:ext>
                  </a:extLst>
                </a:gridCol>
                <a:gridCol w="1810968">
                  <a:extLst>
                    <a:ext uri="{9D8B030D-6E8A-4147-A177-3AD203B41FA5}">
                      <a16:colId xmlns:a16="http://schemas.microsoft.com/office/drawing/2014/main" val="1703836720"/>
                    </a:ext>
                  </a:extLst>
                </a:gridCol>
                <a:gridCol w="1181065">
                  <a:extLst>
                    <a:ext uri="{9D8B030D-6E8A-4147-A177-3AD203B41FA5}">
                      <a16:colId xmlns:a16="http://schemas.microsoft.com/office/drawing/2014/main" val="2044938121"/>
                    </a:ext>
                  </a:extLst>
                </a:gridCol>
              </a:tblGrid>
              <a:tr h="250841">
                <a:tc>
                  <a:txBody>
                    <a:bodyPr/>
                    <a:lstStyle/>
                    <a:p>
                      <a:pPr algn="ctr">
                        <a:lnSpc>
                          <a:spcPct val="150000"/>
                        </a:lnSpc>
                      </a:pPr>
                      <a:r>
                        <a:rPr lang="zh-CN" altLang="en-US" sz="1200" b="1" dirty="0">
                          <a:solidFill>
                            <a:schemeClr val="bg1"/>
                          </a:solidFill>
                        </a:rPr>
                        <a:t>序号</a:t>
                      </a:r>
                    </a:p>
                  </a:txBody>
                  <a:tcPr marL="68580" marR="68580" marT="34290" marB="34290"/>
                </a:tc>
                <a:tc>
                  <a:txBody>
                    <a:bodyPr/>
                    <a:lstStyle/>
                    <a:p>
                      <a:pPr algn="ctr">
                        <a:lnSpc>
                          <a:spcPct val="150000"/>
                        </a:lnSpc>
                      </a:pP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marL="68580" marR="68580" marT="34290" marB="34290"/>
                </a:tc>
                <a:extLst>
                  <a:ext uri="{0D108BD9-81ED-4DB2-BD59-A6C34878D82A}">
                    <a16:rowId xmlns:a16="http://schemas.microsoft.com/office/drawing/2014/main" val="1231051890"/>
                  </a:ext>
                </a:extLst>
              </a:tr>
              <a:tr h="253079">
                <a:tc>
                  <a:txBody>
                    <a:bodyPr/>
                    <a:lstStyle/>
                    <a:p>
                      <a:pPr algn="ctr">
                        <a:lnSpc>
                          <a:spcPct val="150000"/>
                        </a:lnSpc>
                      </a:pPr>
                      <a:r>
                        <a:rPr lang="en-US" altLang="zh-CN" sz="1200" b="1" dirty="0">
                          <a:solidFill>
                            <a:schemeClr val="tx1"/>
                          </a:solidFill>
                        </a:rPr>
                        <a:t>1</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缺页或</a:t>
                      </a:r>
                      <a:r>
                        <a:rPr lang="en-US" altLang="zh-CN" sz="1200" b="1" dirty="0">
                          <a:solidFill>
                            <a:schemeClr val="tx1"/>
                          </a:solidFill>
                        </a:rPr>
                        <a:t>TLB</a:t>
                      </a:r>
                      <a:r>
                        <a:rPr lang="zh-CN" altLang="en-US" sz="1200" b="1" dirty="0">
                          <a:solidFill>
                            <a:schemeClr val="tx1"/>
                          </a:solidFill>
                        </a:rPr>
                        <a:t>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未定义指令</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算术运算溢出</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缺页或</a:t>
                      </a:r>
                      <a:r>
                        <a:rPr lang="en-US" altLang="zh-CN" sz="1200" b="1" kern="1200" dirty="0">
                          <a:solidFill>
                            <a:schemeClr val="tx1"/>
                          </a:solidFill>
                          <a:latin typeface="+mn-lt"/>
                          <a:ea typeface="+mn-ea"/>
                          <a:cs typeface="+mn-cs"/>
                        </a:rPr>
                        <a:t>TLB</a:t>
                      </a:r>
                      <a:r>
                        <a:rPr lang="zh-CN" altLang="en-US" sz="1200" b="1" kern="1200" dirty="0">
                          <a:solidFill>
                            <a:schemeClr val="tx1"/>
                          </a:solidFill>
                          <a:latin typeface="+mn-lt"/>
                          <a:ea typeface="+mn-ea"/>
                          <a:cs typeface="+mn-cs"/>
                        </a:rPr>
                        <a:t>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无异常</a:t>
                      </a:r>
                    </a:p>
                  </a:txBody>
                  <a:tcPr marL="68580" marR="68580" marT="34290" marB="34290"/>
                </a:tc>
                <a:extLst>
                  <a:ext uri="{0D108BD9-81ED-4DB2-BD59-A6C34878D82A}">
                    <a16:rowId xmlns:a16="http://schemas.microsoft.com/office/drawing/2014/main" val="2649300124"/>
                  </a:ext>
                </a:extLst>
              </a:tr>
              <a:tr h="253079">
                <a:tc>
                  <a:txBody>
                    <a:bodyPr/>
                    <a:lstStyle/>
                    <a:p>
                      <a:pPr algn="ctr">
                        <a:lnSpc>
                          <a:spcPct val="150000"/>
                        </a:lnSpc>
                      </a:pPr>
                      <a:r>
                        <a:rPr lang="en-US" altLang="zh-CN" sz="1200" b="1" dirty="0">
                          <a:solidFill>
                            <a:schemeClr val="tx1"/>
                          </a:solidFill>
                        </a:rPr>
                        <a:t>2</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未对齐指令地址</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除数为零</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自陷异常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未对齐指令地址</a:t>
                      </a: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3906841311"/>
                  </a:ext>
                </a:extLst>
              </a:tr>
              <a:tr h="253079">
                <a:tc>
                  <a:txBody>
                    <a:bodyPr/>
                    <a:lstStyle/>
                    <a:p>
                      <a:pPr algn="ctr">
                        <a:lnSpc>
                          <a:spcPct val="150000"/>
                        </a:lnSpc>
                      </a:pPr>
                      <a:r>
                        <a:rPr lang="en-US" altLang="zh-CN" sz="1200" b="1" dirty="0">
                          <a:solidFill>
                            <a:schemeClr val="tx1"/>
                          </a:solidFill>
                        </a:rPr>
                        <a:t>3</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存储保护违例</a:t>
                      </a:r>
                      <a:endParaRPr lang="en-US" altLang="zh-CN" sz="1200" b="1" dirty="0">
                        <a:solidFill>
                          <a:schemeClr val="tx1"/>
                        </a:solidFill>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存储保护违例</a:t>
                      </a:r>
                      <a:endParaRPr lang="en-US" altLang="zh-CN"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800194250"/>
                  </a:ext>
                </a:extLst>
              </a:tr>
            </a:tbl>
          </a:graphicData>
        </a:graphic>
      </p:graphicFrame>
      <p:sp>
        <p:nvSpPr>
          <p:cNvPr id="5" name="文本框 4">
            <a:extLst>
              <a:ext uri="{FF2B5EF4-FFF2-40B4-BE49-F238E27FC236}">
                <a16:creationId xmlns:a16="http://schemas.microsoft.com/office/drawing/2014/main" id="{D246F905-D06A-AA48-6BA3-37804044F7EF}"/>
              </a:ext>
            </a:extLst>
          </p:cNvPr>
          <p:cNvSpPr txBox="1"/>
          <p:nvPr/>
        </p:nvSpPr>
        <p:spPr>
          <a:xfrm>
            <a:off x="2771800" y="3625193"/>
            <a:ext cx="2757486" cy="276999"/>
          </a:xfrm>
          <a:prstGeom prst="rect">
            <a:avLst/>
          </a:prstGeom>
          <a:noFill/>
        </p:spPr>
        <p:txBody>
          <a:bodyPr wrap="none" rtlCol="0">
            <a:spAutoFit/>
          </a:bodyPr>
          <a:lstStyle/>
          <a:p>
            <a:r>
              <a:rPr lang="zh-CN" altLang="en-US" sz="1200" b="1" dirty="0"/>
              <a:t>表</a:t>
            </a:r>
            <a:r>
              <a:rPr lang="en-US" altLang="zh-CN" sz="1200" b="1" dirty="0"/>
              <a:t>7.7    5</a:t>
            </a:r>
            <a:r>
              <a:rPr lang="zh-CN" altLang="en-US" sz="1200" b="1" dirty="0"/>
              <a:t>段流水线中各段指令异常分类</a:t>
            </a:r>
          </a:p>
        </p:txBody>
      </p:sp>
    </p:spTree>
    <p:extLst>
      <p:ext uri="{BB962C8B-B14F-4D97-AF65-F5344CB8AC3E}">
        <p14:creationId xmlns:p14="http://schemas.microsoft.com/office/powerpoint/2010/main" val="652045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DA8D6A-1E2F-A5BD-CC39-E3D5B74DD39E}"/>
              </a:ext>
            </a:extLst>
          </p:cNvPr>
          <p:cNvSpPr>
            <a:spLocks noGrp="1"/>
          </p:cNvSpPr>
          <p:nvPr>
            <p:ph idx="1"/>
          </p:nvPr>
        </p:nvSpPr>
        <p:spPr>
          <a:xfrm>
            <a:off x="457200" y="404664"/>
            <a:ext cx="8229600" cy="6336704"/>
          </a:xfrm>
        </p:spPr>
        <p:txBody>
          <a:bodyPr>
            <a:normAutofit/>
          </a:bodyPr>
          <a:lstStyle/>
          <a:p>
            <a:r>
              <a:rPr lang="zh-CN" altLang="en-US" sz="1600" b="1" dirty="0"/>
              <a:t>指令级并行技术</a:t>
            </a:r>
            <a:endParaRPr lang="en-US" altLang="zh-CN" sz="1600" b="1" dirty="0"/>
          </a:p>
          <a:p>
            <a:endParaRPr lang="en-US" altLang="zh-CN" sz="1200" b="1" dirty="0">
              <a:solidFill>
                <a:srgbClr val="002060"/>
              </a:solidFill>
              <a:ea typeface="黑体" pitchFamily="49" charset="-122"/>
            </a:endParaRPr>
          </a:p>
          <a:p>
            <a:pPr lvl="1"/>
            <a:r>
              <a:rPr lang="en-US" altLang="zh-CN" sz="1400" b="1" dirty="0"/>
              <a:t>1</a:t>
            </a:r>
            <a:r>
              <a:rPr lang="zh-CN" altLang="en-US" sz="1400" b="1" dirty="0"/>
              <a:t>、超流水线</a:t>
            </a:r>
            <a:endParaRPr lang="en-US" altLang="zh-CN" sz="1400" b="1" dirty="0"/>
          </a:p>
          <a:p>
            <a:pPr lvl="2"/>
            <a:r>
              <a:rPr lang="zh-CN" altLang="en-US" sz="1200" b="1" dirty="0"/>
              <a:t>超级流水线（</a:t>
            </a:r>
            <a:r>
              <a:rPr lang="en-US" altLang="zh-CN" sz="1200" b="1" dirty="0" err="1"/>
              <a:t>Superpipelined</a:t>
            </a:r>
            <a:r>
              <a:rPr lang="zh-CN" altLang="en-US" sz="1200" b="1" dirty="0"/>
              <a:t>）技术主要通过增加流水线功能段数目，尽量减少各段关键延迟时间，提高流水线主频，来提升流水线性能；例如</a:t>
            </a:r>
            <a:r>
              <a:rPr lang="en-US" altLang="zh-CN" sz="1200" b="1" dirty="0"/>
              <a:t>Pentium pro</a:t>
            </a:r>
            <a:r>
              <a:rPr lang="zh-CN" altLang="en-US" sz="1200" b="1" dirty="0"/>
              <a:t>处理器的流水线多达</a:t>
            </a:r>
            <a:r>
              <a:rPr lang="en-US" altLang="zh-CN" sz="1200" b="1" dirty="0"/>
              <a:t>14</a:t>
            </a:r>
            <a:r>
              <a:rPr lang="zh-CN" altLang="en-US" sz="1200" b="1" dirty="0"/>
              <a:t>段。</a:t>
            </a:r>
            <a:endParaRPr lang="en-US" altLang="zh-CN" sz="1050" b="1" dirty="0"/>
          </a:p>
          <a:p>
            <a:pPr lvl="2"/>
            <a:endParaRPr lang="en-US" altLang="zh-CN" sz="1200" b="1" dirty="0"/>
          </a:p>
          <a:p>
            <a:pPr lvl="1"/>
            <a:endParaRPr lang="en-US" altLang="zh-CN" sz="1400" b="1" dirty="0"/>
          </a:p>
          <a:p>
            <a:pPr lvl="1"/>
            <a:r>
              <a:rPr lang="en-US" altLang="zh-CN" sz="1400" b="1" dirty="0"/>
              <a:t>2</a:t>
            </a:r>
            <a:r>
              <a:rPr lang="zh-CN" altLang="en-US" sz="1400" b="1" dirty="0"/>
              <a:t>、多发射</a:t>
            </a:r>
            <a:endParaRPr lang="en-US" altLang="zh-CN" sz="1400" b="1" dirty="0"/>
          </a:p>
          <a:p>
            <a:pPr lvl="2"/>
            <a:r>
              <a:rPr lang="zh-CN" altLang="en-US" sz="1200" b="1" dirty="0"/>
              <a:t>多发射（</a:t>
            </a:r>
            <a:r>
              <a:rPr lang="en-US" altLang="zh-CN" sz="1200" b="1" dirty="0"/>
              <a:t>Multiple Issue</a:t>
            </a:r>
            <a:r>
              <a:rPr lang="zh-CN" altLang="en-US" sz="1200" b="1" dirty="0"/>
              <a:t>）技术通过复制内部功能部件（如增加指令译码逻辑、寄存器堆端口数、运算器、重定向通路等），使各流水线功能段能同时处理多条指令，处理器一次可以发射多条指令到流水线中进行处理；例如一个四发射处理器，如果采用</a:t>
            </a:r>
            <a:r>
              <a:rPr lang="en-US" altLang="zh-CN" sz="1200" b="1" dirty="0"/>
              <a:t>5</a:t>
            </a:r>
            <a:r>
              <a:rPr lang="zh-CN" altLang="en-US" sz="1200" b="1" dirty="0"/>
              <a:t>段流水线，流水线充满后，同一时刻流水线中会有</a:t>
            </a:r>
            <a:r>
              <a:rPr lang="en-US" altLang="zh-CN" sz="1200" b="1" dirty="0"/>
              <a:t>20</a:t>
            </a:r>
            <a:r>
              <a:rPr lang="zh-CN" altLang="en-US" sz="1200" b="1" dirty="0"/>
              <a:t>条指令并行执行。</a:t>
            </a:r>
            <a:endParaRPr lang="en-US" altLang="zh-CN" sz="1200" b="1" dirty="0"/>
          </a:p>
          <a:p>
            <a:pPr lvl="2"/>
            <a:endParaRPr lang="en-US" altLang="zh-CN" sz="1200" b="1" dirty="0"/>
          </a:p>
          <a:p>
            <a:pPr lvl="2"/>
            <a:r>
              <a:rPr lang="zh-CN" altLang="en-US" sz="1200" b="1" dirty="0"/>
              <a:t>多发射会引起更多的相关性（冲突），如果将冲突全部交给编译器静态解决，就是静态多发射，超长指令字（</a:t>
            </a:r>
            <a:r>
              <a:rPr lang="en-US" altLang="zh-CN" sz="1200" b="1" dirty="0"/>
              <a:t>Very Long Instruction Word</a:t>
            </a:r>
            <a:r>
              <a:rPr lang="zh-CN" altLang="en-US" sz="1200" b="1" dirty="0"/>
              <a:t>）技术就属于静态多发射。</a:t>
            </a:r>
            <a:endParaRPr lang="en-US" altLang="zh-CN" sz="1200" b="1" dirty="0"/>
          </a:p>
          <a:p>
            <a:pPr lvl="2"/>
            <a:endParaRPr lang="en-US" altLang="zh-CN" sz="1200" b="1" dirty="0"/>
          </a:p>
          <a:p>
            <a:pPr lvl="2"/>
            <a:r>
              <a:rPr lang="zh-CN" altLang="en-US" sz="1200" b="1" dirty="0"/>
              <a:t>动态多发射技术由硬件动态处理多发射流水线运行过程中出现的各种冲突，动态多发射也称为超标量（</a:t>
            </a:r>
            <a:r>
              <a:rPr lang="en-US" altLang="zh-CN" sz="1200" b="1" dirty="0" err="1"/>
              <a:t>Suoerscalar</a:t>
            </a:r>
            <a:r>
              <a:rPr lang="zh-CN" altLang="en-US" sz="1200" b="1" dirty="0"/>
              <a:t>）技术。</a:t>
            </a:r>
            <a:endParaRPr lang="en-US" altLang="zh-CN" sz="1200" b="1" dirty="0"/>
          </a:p>
          <a:p>
            <a:pPr lvl="2"/>
            <a:endParaRPr lang="en-US" altLang="zh-CN" sz="1050" b="1" dirty="0"/>
          </a:p>
          <a:p>
            <a:pPr lvl="2"/>
            <a:endParaRPr lang="en-US" altLang="zh-CN" sz="1050" b="1" dirty="0"/>
          </a:p>
          <a:p>
            <a:pPr lvl="1"/>
            <a:r>
              <a:rPr lang="zh-CN" altLang="en-US" sz="1400" b="1" dirty="0"/>
              <a:t>超流水线的理想</a:t>
            </a:r>
            <a:r>
              <a:rPr lang="en-US" altLang="zh-CN" sz="1400" b="1" dirty="0"/>
              <a:t>CPI</a:t>
            </a:r>
            <a:r>
              <a:rPr lang="zh-CN" altLang="en-US" sz="1400" b="1" dirty="0"/>
              <a:t>与普通流水线的理想</a:t>
            </a:r>
            <a:r>
              <a:rPr lang="en-US" altLang="zh-CN" sz="1400" b="1" dirty="0"/>
              <a:t>CPI</a:t>
            </a:r>
            <a:r>
              <a:rPr lang="zh-CN" altLang="en-US" sz="1400" b="1" dirty="0"/>
              <a:t>一样都是</a:t>
            </a:r>
            <a:r>
              <a:rPr lang="en-US" altLang="zh-CN" sz="1400" b="1" dirty="0"/>
              <a:t>1</a:t>
            </a:r>
            <a:r>
              <a:rPr lang="zh-CN" altLang="en-US" sz="1400" b="1" dirty="0"/>
              <a:t>，但是超流水线的功能段多，时钟周期要比普通流水线小，主频普通流水线高，因此速度比普通流水线快。</a:t>
            </a:r>
            <a:endParaRPr lang="en-US" altLang="zh-CN" sz="1400" b="1" dirty="0"/>
          </a:p>
          <a:p>
            <a:pPr lvl="1"/>
            <a:endParaRPr lang="en-US" altLang="zh-CN" sz="1400" b="1" dirty="0"/>
          </a:p>
          <a:p>
            <a:pPr lvl="1"/>
            <a:endParaRPr lang="en-US" altLang="zh-CN" sz="1400" b="1" dirty="0"/>
          </a:p>
          <a:p>
            <a:pPr lvl="1"/>
            <a:r>
              <a:rPr lang="zh-CN" altLang="en-US" sz="1400" b="1" dirty="0"/>
              <a:t>多发射流水线每个时钟可以处理多条指令，其</a:t>
            </a:r>
            <a:r>
              <a:rPr lang="en-US" altLang="zh-CN" sz="1400" b="1" dirty="0"/>
              <a:t>CPI&lt;1</a:t>
            </a:r>
            <a:r>
              <a:rPr lang="zh-CN" altLang="en-US" sz="1400" b="1" dirty="0"/>
              <a:t>，但是多发射流水线的成本高、控制复杂。</a:t>
            </a:r>
            <a:endParaRPr lang="zh-CN" altLang="en-US" sz="4800" dirty="0"/>
          </a:p>
        </p:txBody>
      </p:sp>
    </p:spTree>
    <p:extLst>
      <p:ext uri="{BB962C8B-B14F-4D97-AF65-F5344CB8AC3E}">
        <p14:creationId xmlns:p14="http://schemas.microsoft.com/office/powerpoint/2010/main" val="3688582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P283-286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2" name="内容占位符 2">
            <a:extLst>
              <a:ext uri="{FF2B5EF4-FFF2-40B4-BE49-F238E27FC236}">
                <a16:creationId xmlns:a16="http://schemas.microsoft.com/office/drawing/2014/main" id="{7C64521B-7EC7-72B9-4D31-4DFC763A471E}"/>
              </a:ext>
            </a:extLst>
          </p:cNvPr>
          <p:cNvSpPr>
            <a:spLocks noGrp="1"/>
          </p:cNvSpPr>
          <p:nvPr>
            <p:ph idx="1"/>
          </p:nvPr>
        </p:nvSpPr>
        <p:spPr>
          <a:xfrm>
            <a:off x="457200" y="1600200"/>
            <a:ext cx="8229600" cy="4525963"/>
          </a:xfrm>
        </p:spPr>
        <p:txBody>
          <a:bodyPr/>
          <a:lstStyle/>
          <a:p>
            <a:r>
              <a:rPr lang="en-US" altLang="zh-CN" sz="1800" b="1" dirty="0"/>
              <a:t>7.1</a:t>
            </a:r>
          </a:p>
          <a:p>
            <a:endParaRPr lang="en-US" altLang="zh-CN" sz="1800" b="1" dirty="0"/>
          </a:p>
          <a:p>
            <a:r>
              <a:rPr lang="en-US" altLang="zh-CN" sz="1800" b="1" dirty="0"/>
              <a:t>7.2</a:t>
            </a:r>
          </a:p>
          <a:p>
            <a:endParaRPr lang="en-US" altLang="zh-CN" sz="1800" b="1" dirty="0"/>
          </a:p>
          <a:p>
            <a:r>
              <a:rPr lang="en-US" altLang="zh-CN" sz="1800" b="1" dirty="0"/>
              <a:t>7.6</a:t>
            </a:r>
          </a:p>
          <a:p>
            <a:endParaRPr lang="en-US" altLang="zh-CN" sz="1800" b="1" dirty="0"/>
          </a:p>
          <a:p>
            <a:r>
              <a:rPr lang="en-US" altLang="zh-CN" sz="1800" b="1" dirty="0"/>
              <a:t>7.8</a:t>
            </a:r>
          </a:p>
          <a:p>
            <a:endParaRPr lang="en-US" altLang="zh-CN" sz="1800" b="1" dirty="0"/>
          </a:p>
          <a:p>
            <a:r>
              <a:rPr lang="en-US" altLang="zh-CN" sz="1800" b="1" dirty="0"/>
              <a:t>7.9</a:t>
            </a:r>
          </a:p>
          <a:p>
            <a:endParaRPr lang="zh-CN" altLang="en-US" sz="1800"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B9160-95C4-405F-B420-E3C4E4BC12EB}"/>
              </a:ext>
            </a:extLst>
          </p:cNvPr>
          <p:cNvSpPr>
            <a:spLocks noGrp="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关于作业提交</a:t>
            </a:r>
          </a:p>
        </p:txBody>
      </p:sp>
      <p:sp>
        <p:nvSpPr>
          <p:cNvPr id="3" name="内容占位符 2">
            <a:extLst>
              <a:ext uri="{FF2B5EF4-FFF2-40B4-BE49-F238E27FC236}">
                <a16:creationId xmlns:a16="http://schemas.microsoft.com/office/drawing/2014/main" id="{C81D29CB-0E36-4BEA-B118-874E6FA78C1D}"/>
              </a:ext>
            </a:extLst>
          </p:cNvPr>
          <p:cNvSpPr>
            <a:spLocks noGrp="1"/>
          </p:cNvSpPr>
          <p:nvPr>
            <p:ph idx="1"/>
          </p:nvPr>
        </p:nvSpPr>
        <p:spPr/>
        <p:txBody>
          <a:bodyPr/>
          <a:lstStyle/>
          <a:p>
            <a:pPr eaLnBrk="1" hangingPunct="1"/>
            <a:r>
              <a:rPr lang="en-US" altLang="zh-CN" sz="1800" b="1" dirty="0"/>
              <a:t>1</a:t>
            </a:r>
            <a:r>
              <a:rPr lang="zh-CN" altLang="en-US" sz="1800" b="1" dirty="0"/>
              <a:t>周内必须提交（上传到学院的</a:t>
            </a:r>
            <a:r>
              <a:rPr lang="en-US" altLang="zh-CN" sz="1800" b="1" dirty="0"/>
              <a:t>FTP</a:t>
            </a:r>
            <a:r>
              <a:rPr lang="zh-CN" altLang="en-US" sz="1800" b="1" dirty="0"/>
              <a:t>服务器上），否则认为是迟交作业；如果期末仍然没有提交，则认为是未提交作业</a:t>
            </a:r>
            <a:endParaRPr lang="en-US" altLang="zh-CN" sz="1800" b="1" dirty="0"/>
          </a:p>
          <a:p>
            <a:pPr lvl="1" eaLnBrk="1" hangingPunct="1"/>
            <a:r>
              <a:rPr lang="zh-CN" altLang="en-US" sz="1400" b="1" dirty="0"/>
              <a:t>作业完成情况成绩</a:t>
            </a:r>
            <a:r>
              <a:rPr lang="en-US" altLang="zh-CN" sz="1400" b="1" dirty="0"/>
              <a:t>=</a:t>
            </a:r>
            <a:r>
              <a:rPr lang="zh-CN" altLang="en-US" sz="1400" b="1" dirty="0"/>
              <a:t>第</a:t>
            </a:r>
            <a:r>
              <a:rPr lang="en-US" altLang="zh-CN" sz="1400" b="1" dirty="0"/>
              <a:t>1</a:t>
            </a:r>
            <a:r>
              <a:rPr lang="zh-CN" altLang="en-US" sz="1400" b="1" dirty="0"/>
              <a:t>次作业提交情况*第</a:t>
            </a:r>
            <a:r>
              <a:rPr lang="en-US" altLang="zh-CN" sz="1400" b="1" dirty="0"/>
              <a:t>1</a:t>
            </a:r>
            <a:r>
              <a:rPr lang="zh-CN" altLang="en-US" sz="1400" b="1" dirty="0"/>
              <a:t>次作业评分</a:t>
            </a:r>
            <a:r>
              <a:rPr lang="en-US" altLang="zh-CN" sz="1400" b="1" dirty="0"/>
              <a:t>+</a:t>
            </a:r>
            <a:r>
              <a:rPr lang="zh-CN" altLang="en-US" sz="1400" b="1" dirty="0"/>
              <a:t>第</a:t>
            </a:r>
            <a:r>
              <a:rPr lang="en-US" altLang="zh-CN" sz="1400" b="1" dirty="0"/>
              <a:t>2</a:t>
            </a:r>
            <a:r>
              <a:rPr lang="zh-CN" altLang="en-US" sz="1400" b="1" dirty="0"/>
              <a:t>次作业提交情况*第</a:t>
            </a:r>
            <a:r>
              <a:rPr lang="en-US" altLang="zh-CN" sz="1400" b="1" dirty="0"/>
              <a:t>2</a:t>
            </a:r>
            <a:r>
              <a:rPr lang="zh-CN" altLang="en-US" sz="1400" b="1" dirty="0"/>
              <a:t>次作业评分</a:t>
            </a:r>
            <a:r>
              <a:rPr lang="en-US" altLang="zh-CN" sz="1400" b="1" dirty="0"/>
              <a:t>+……+</a:t>
            </a:r>
            <a:r>
              <a:rPr lang="zh-CN" altLang="en-US" sz="1400" b="1" dirty="0"/>
              <a:t>第</a:t>
            </a:r>
            <a:r>
              <a:rPr lang="en-US" altLang="zh-CN" sz="1400" b="1" dirty="0"/>
              <a:t>N</a:t>
            </a:r>
            <a:r>
              <a:rPr lang="zh-CN" altLang="en-US" sz="1400" b="1" dirty="0"/>
              <a:t>次作业提交情况*第</a:t>
            </a:r>
            <a:r>
              <a:rPr lang="en-US" altLang="zh-CN" sz="1400" b="1" dirty="0"/>
              <a:t>N</a:t>
            </a:r>
            <a:r>
              <a:rPr lang="zh-CN" altLang="en-US" sz="1400" b="1" dirty="0"/>
              <a:t>次作业评分</a:t>
            </a:r>
            <a:endParaRPr lang="en-US" altLang="zh-CN" sz="1400" b="1" dirty="0"/>
          </a:p>
          <a:p>
            <a:pPr lvl="1" eaLnBrk="1" hangingPunct="1"/>
            <a:r>
              <a:rPr lang="zh-CN" altLang="en-US" sz="1400" b="1" dirty="0"/>
              <a:t>作业评分：</a:t>
            </a:r>
            <a:r>
              <a:rPr lang="en-US" altLang="zh-CN" sz="1400" b="1" dirty="0"/>
              <a:t>A</a:t>
            </a:r>
            <a:r>
              <a:rPr lang="zh-CN" altLang="en-US" sz="1400" b="1" dirty="0"/>
              <a:t>（好）、</a:t>
            </a:r>
            <a:r>
              <a:rPr lang="en-US" altLang="zh-CN" sz="1400" b="1" dirty="0"/>
              <a:t>B</a:t>
            </a:r>
            <a:r>
              <a:rPr lang="zh-CN" altLang="en-US" sz="1400" b="1" dirty="0"/>
              <a:t>（中）、</a:t>
            </a:r>
            <a:r>
              <a:rPr lang="en-US" altLang="zh-CN" sz="1400" b="1" dirty="0"/>
              <a:t>C</a:t>
            </a:r>
            <a:r>
              <a:rPr lang="zh-CN" altLang="en-US" sz="1400" b="1" dirty="0"/>
              <a:t>（差）三挡</a:t>
            </a:r>
            <a:endParaRPr lang="en-US" altLang="zh-CN" sz="1400" b="1" dirty="0"/>
          </a:p>
          <a:p>
            <a:pPr lvl="1" eaLnBrk="1" hangingPunct="1"/>
            <a:r>
              <a:rPr lang="zh-CN" altLang="en-US" sz="1400" b="1" dirty="0"/>
              <a:t>作业提交情况：按时提交（</a:t>
            </a:r>
            <a:r>
              <a:rPr lang="en-US" altLang="zh-CN" sz="1400" b="1" dirty="0"/>
              <a:t>1.0</a:t>
            </a:r>
            <a:r>
              <a:rPr lang="zh-CN" altLang="en-US" sz="1400" b="1" dirty="0"/>
              <a:t>）、迟交（</a:t>
            </a:r>
            <a:r>
              <a:rPr lang="en-US" altLang="zh-CN" sz="1400" b="1" dirty="0"/>
              <a:t>0.5</a:t>
            </a:r>
            <a:r>
              <a:rPr lang="zh-CN" altLang="en-US" sz="1400" b="1" dirty="0"/>
              <a:t>）、未提交（</a:t>
            </a:r>
            <a:r>
              <a:rPr lang="en-US" altLang="zh-CN" sz="1400" b="1" dirty="0"/>
              <a:t>0.0</a:t>
            </a:r>
            <a:r>
              <a:rPr lang="zh-CN" altLang="en-US" sz="1400" b="1" dirty="0"/>
              <a:t>）</a:t>
            </a:r>
            <a:endParaRPr lang="en-US" altLang="zh-CN" sz="1400" b="1" dirty="0"/>
          </a:p>
          <a:p>
            <a:pPr eaLnBrk="1" hangingPunct="1"/>
            <a:endParaRPr lang="en-US" altLang="zh-CN" sz="1800" b="1" dirty="0"/>
          </a:p>
          <a:p>
            <a:pPr eaLnBrk="1" hangingPunct="1"/>
            <a:r>
              <a:rPr lang="zh-CN" altLang="en-US" sz="1800" b="1" dirty="0"/>
              <a:t>请采用电子版的格式（</a:t>
            </a:r>
            <a:r>
              <a:rPr lang="en-US" altLang="zh-CN" sz="1800" b="1" dirty="0"/>
              <a:t>PPT</a:t>
            </a:r>
            <a:r>
              <a:rPr lang="zh-CN" altLang="en-US" sz="1800" b="1" dirty="0"/>
              <a:t>文档）上传到</a:t>
            </a:r>
            <a:r>
              <a:rPr lang="en-US" altLang="zh-CN" sz="1800" b="1" dirty="0"/>
              <a:t>FTP</a:t>
            </a:r>
            <a:r>
              <a:rPr lang="zh-CN" altLang="en-US" sz="1800" b="1" dirty="0"/>
              <a:t>服务器上，文件名取</a:t>
            </a:r>
            <a:r>
              <a:rPr lang="zh-CN" altLang="en-US" sz="1800" b="1" dirty="0">
                <a:latin typeface="Arial" panose="020B0604020202020204" pitchFamily="34" charset="0"/>
              </a:rPr>
              <a:t>“</a:t>
            </a:r>
            <a:r>
              <a:rPr lang="zh-CN" altLang="en-US" sz="1800" b="1" dirty="0"/>
              <a:t>学号</a:t>
            </a:r>
            <a:r>
              <a:rPr lang="en-US" altLang="zh-CN" sz="1800" b="1" dirty="0"/>
              <a:t>+</a:t>
            </a:r>
            <a:r>
              <a:rPr lang="zh-CN" altLang="en-US" sz="1800" b="1" dirty="0"/>
              <a:t>姓名</a:t>
            </a:r>
            <a:r>
              <a:rPr lang="en-US" altLang="zh-CN" sz="1800" b="1" dirty="0"/>
              <a:t>+</a:t>
            </a:r>
            <a:r>
              <a:rPr lang="zh-CN" altLang="en-US" sz="1800" b="1" dirty="0"/>
              <a:t>第</a:t>
            </a:r>
            <a:r>
              <a:rPr lang="en-US" altLang="zh-CN" sz="1800" b="1" dirty="0"/>
              <a:t>X</a:t>
            </a:r>
            <a:r>
              <a:rPr lang="zh-CN" altLang="en-US" sz="1800" b="1" dirty="0"/>
              <a:t>次作业</a:t>
            </a:r>
            <a:r>
              <a:rPr lang="en-US" altLang="zh-CN" sz="1800" b="1" dirty="0"/>
              <a:t>.ppt</a:t>
            </a:r>
            <a:r>
              <a:rPr lang="zh-CN" altLang="en-US" sz="1800" b="1" dirty="0"/>
              <a:t>”</a:t>
            </a:r>
            <a:endParaRPr lang="en-US" altLang="zh-CN" sz="1800" b="1" dirty="0"/>
          </a:p>
          <a:p>
            <a:pPr lvl="1" eaLnBrk="1" hangingPunct="1"/>
            <a:r>
              <a:rPr lang="zh-CN" altLang="en-US" sz="1600" b="1" dirty="0"/>
              <a:t>例如：</a:t>
            </a:r>
            <a:r>
              <a:rPr lang="en-US" altLang="zh-CN" sz="1600" b="1" dirty="0"/>
              <a:t>11920212203695+</a:t>
            </a:r>
            <a:r>
              <a:rPr lang="zh-CN" altLang="en-US" sz="1600" b="1" dirty="0"/>
              <a:t>向泽旭</a:t>
            </a:r>
            <a:r>
              <a:rPr lang="en-US" altLang="zh-CN" sz="1600" b="1" dirty="0"/>
              <a:t>+</a:t>
            </a:r>
            <a:r>
              <a:rPr lang="zh-CN" altLang="en-US" sz="1600" b="1" dirty="0"/>
              <a:t>第</a:t>
            </a:r>
            <a:r>
              <a:rPr lang="en-US" altLang="zh-CN" sz="1600" b="1" dirty="0"/>
              <a:t>7</a:t>
            </a:r>
            <a:r>
              <a:rPr lang="zh-CN" altLang="en-US" sz="1600" b="1" dirty="0"/>
              <a:t>次作业</a:t>
            </a:r>
            <a:r>
              <a:rPr lang="en-US" altLang="zh-CN" sz="1600" b="1" dirty="0"/>
              <a:t>.pptx</a:t>
            </a:r>
            <a:endParaRPr lang="en-US" altLang="zh-CN" sz="1600" b="1" dirty="0">
              <a:solidFill>
                <a:srgbClr val="FF0000"/>
              </a:solidFill>
            </a:endParaRPr>
          </a:p>
          <a:p>
            <a:pPr lvl="1" eaLnBrk="1" hangingPunct="1"/>
            <a:endParaRPr lang="en-US" altLang="zh-CN" sz="1600" b="1" dirty="0">
              <a:solidFill>
                <a:srgbClr val="FF0000"/>
              </a:solidFill>
            </a:endParaRPr>
          </a:p>
          <a:p>
            <a:pPr eaLnBrk="1" hangingPunct="1"/>
            <a:r>
              <a:rPr lang="zh-CN" altLang="en-US" sz="1800" b="1" dirty="0"/>
              <a:t>第</a:t>
            </a:r>
            <a:r>
              <a:rPr lang="en-US" altLang="zh-CN" sz="1800" b="1" dirty="0"/>
              <a:t>7</a:t>
            </a:r>
            <a:r>
              <a:rPr lang="zh-CN" altLang="en-US" sz="1800" b="1" dirty="0"/>
              <a:t>次作业提交的截止日期为：</a:t>
            </a:r>
            <a:r>
              <a:rPr lang="en-US" altLang="zh-CN" sz="1800" b="1" dirty="0">
                <a:solidFill>
                  <a:srgbClr val="FF0000"/>
                </a:solidFill>
              </a:rPr>
              <a:t>2023</a:t>
            </a:r>
            <a:r>
              <a:rPr lang="zh-CN" altLang="en-US" sz="1800" b="1" dirty="0">
                <a:solidFill>
                  <a:srgbClr val="FF0000"/>
                </a:solidFill>
              </a:rPr>
              <a:t>年</a:t>
            </a:r>
            <a:r>
              <a:rPr lang="en-US" altLang="zh-CN" sz="1800" b="1" dirty="0">
                <a:solidFill>
                  <a:srgbClr val="FF0000"/>
                </a:solidFill>
              </a:rPr>
              <a:t>5</a:t>
            </a:r>
            <a:r>
              <a:rPr lang="zh-CN" altLang="en-US" sz="1800" b="1" dirty="0">
                <a:solidFill>
                  <a:srgbClr val="FF0000"/>
                </a:solidFill>
              </a:rPr>
              <a:t>月</a:t>
            </a:r>
            <a:r>
              <a:rPr lang="en-US" altLang="zh-CN" sz="1800" b="1" dirty="0">
                <a:solidFill>
                  <a:srgbClr val="FF0000"/>
                </a:solidFill>
              </a:rPr>
              <a:t>31</a:t>
            </a:r>
            <a:r>
              <a:rPr lang="zh-CN" altLang="en-US" sz="1800" b="1" dirty="0">
                <a:solidFill>
                  <a:srgbClr val="FF0000"/>
                </a:solidFill>
              </a:rPr>
              <a:t>日晚上</a:t>
            </a:r>
            <a:r>
              <a:rPr lang="en-US" altLang="zh-CN" sz="1800" b="1" dirty="0">
                <a:solidFill>
                  <a:srgbClr val="FF0000"/>
                </a:solidFill>
              </a:rPr>
              <a:t>24</a:t>
            </a:r>
            <a:r>
              <a:rPr lang="zh-CN" altLang="en-US" sz="1800" b="1" dirty="0">
                <a:solidFill>
                  <a:srgbClr val="FF0000"/>
                </a:solidFill>
              </a:rPr>
              <a:t>点。</a:t>
            </a:r>
          </a:p>
        </p:txBody>
      </p:sp>
    </p:spTree>
    <p:extLst>
      <p:ext uri="{BB962C8B-B14F-4D97-AF65-F5344CB8AC3E}">
        <p14:creationId xmlns:p14="http://schemas.microsoft.com/office/powerpoint/2010/main" val="2423323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2" name="内容占位符 2">
            <a:extLst>
              <a:ext uri="{FF2B5EF4-FFF2-40B4-BE49-F238E27FC236}">
                <a16:creationId xmlns:a16="http://schemas.microsoft.com/office/drawing/2014/main" id="{53D2A4F5-5CAE-B76E-A226-BDC3DBEF703D}"/>
              </a:ext>
            </a:extLst>
          </p:cNvPr>
          <p:cNvSpPr>
            <a:spLocks noGrp="1"/>
          </p:cNvSpPr>
          <p:nvPr>
            <p:ph idx="1"/>
          </p:nvPr>
        </p:nvSpPr>
        <p:spPr>
          <a:xfrm>
            <a:off x="457200" y="1600200"/>
            <a:ext cx="8229600" cy="4525963"/>
          </a:xfrm>
        </p:spPr>
        <p:txBody>
          <a:bodyPr/>
          <a:lstStyle/>
          <a:p>
            <a:r>
              <a:rPr lang="zh-CN" altLang="en-US" sz="1800" b="1" dirty="0"/>
              <a:t>在</a:t>
            </a:r>
            <a:r>
              <a:rPr lang="en-US" altLang="zh-CN" sz="1800" b="1" dirty="0"/>
              <a:t>Logisim</a:t>
            </a:r>
            <a:r>
              <a:rPr lang="zh-CN" altLang="en-US" sz="1800" b="1" dirty="0"/>
              <a:t>中将原单周期</a:t>
            </a:r>
            <a:r>
              <a:rPr lang="en-US" altLang="zh-CN" sz="1800" b="1" dirty="0"/>
              <a:t>MIPS</a:t>
            </a:r>
            <a:r>
              <a:rPr lang="zh-CN" altLang="en-US" sz="1800" b="1" dirty="0"/>
              <a:t>处理器升级成能运行完全无相关程序的理想流水线，再进一步将其扩展成能处理分支相关的流水线，并逐步实现气泡流水线、重定向流水线、流水线中断、动态分支预测等。</a:t>
            </a:r>
          </a:p>
        </p:txBody>
      </p:sp>
    </p:spTree>
    <p:extLst>
      <p:ext uri="{BB962C8B-B14F-4D97-AF65-F5344CB8AC3E}">
        <p14:creationId xmlns:p14="http://schemas.microsoft.com/office/powerpoint/2010/main" val="1136741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35496" y="116632"/>
            <a:ext cx="8928992" cy="5966123"/>
          </a:xfrm>
        </p:spPr>
        <p:txBody>
          <a:bodyPr/>
          <a:lstStyle/>
          <a:p>
            <a:pPr lvl="1" eaLnBrk="1" hangingPunct="1"/>
            <a:r>
              <a:rPr lang="zh-CN" altLang="en-US" sz="1600" b="1" dirty="0"/>
              <a:t>图</a:t>
            </a:r>
            <a:r>
              <a:rPr lang="en-US" altLang="zh-CN" sz="1600" b="1" dirty="0"/>
              <a:t>7.7</a:t>
            </a:r>
            <a:r>
              <a:rPr lang="zh-CN" altLang="en-US" sz="1600" b="1" dirty="0"/>
              <a:t>：</a:t>
            </a:r>
            <a:r>
              <a:rPr lang="zh-CN" altLang="en-US" sz="1600" b="1" dirty="0">
                <a:solidFill>
                  <a:srgbClr val="C00000"/>
                </a:solidFill>
              </a:rPr>
              <a:t>流水线中写回数据通路改造</a:t>
            </a:r>
            <a:endParaRPr lang="en-US" altLang="zh-CN" sz="1600" b="1" dirty="0">
              <a:solidFill>
                <a:srgbClr val="C00000"/>
              </a:solidFill>
            </a:endParaRPr>
          </a:p>
          <a:p>
            <a:pPr lvl="2" eaLnBrk="1" hangingPunct="1"/>
            <a:endParaRPr lang="en-US" altLang="zh-CN" sz="400" b="1" dirty="0"/>
          </a:p>
          <a:p>
            <a:pPr lvl="2" eaLnBrk="1" hangingPunct="1">
              <a:lnSpc>
                <a:spcPct val="150000"/>
              </a:lnSpc>
            </a:pPr>
            <a:r>
              <a:rPr lang="zh-CN" altLang="en-US" sz="1200" b="1" dirty="0"/>
              <a:t>将</a:t>
            </a:r>
            <a:r>
              <a:rPr lang="en-US" altLang="zh-CN" sz="1200" b="1" dirty="0"/>
              <a:t>ID</a:t>
            </a:r>
            <a:r>
              <a:rPr lang="zh-CN" altLang="en-US" sz="1200" b="1" dirty="0"/>
              <a:t>段的寄存器堆写入编号（</a:t>
            </a:r>
            <a:r>
              <a:rPr lang="en-US" altLang="zh-CN" sz="1200" b="1" dirty="0" err="1"/>
              <a:t>WriteReg</a:t>
            </a:r>
            <a:r>
              <a:rPr lang="en-US" altLang="zh-CN" sz="1200" b="1" dirty="0"/>
              <a:t>#</a:t>
            </a:r>
            <a:r>
              <a:rPr lang="zh-CN" altLang="en-US" sz="1200" b="1" dirty="0"/>
              <a:t>）经过</a:t>
            </a:r>
            <a:r>
              <a:rPr lang="en-US" altLang="zh-CN" sz="1200" b="1" dirty="0"/>
              <a:t>ID/EX</a:t>
            </a:r>
            <a:r>
              <a:rPr lang="zh-CN" altLang="en-US" sz="1200" b="1" dirty="0"/>
              <a:t>、</a:t>
            </a:r>
            <a:r>
              <a:rPr lang="en-US" altLang="zh-CN" sz="1200" b="1" dirty="0"/>
              <a:t>EX/MEM</a:t>
            </a:r>
            <a:r>
              <a:rPr lang="zh-CN" altLang="en-US" sz="1200" b="1" dirty="0"/>
              <a:t>、</a:t>
            </a:r>
            <a:r>
              <a:rPr lang="en-US" altLang="zh-CN" sz="1200" b="1" dirty="0"/>
              <a:t>MEM/WB</a:t>
            </a:r>
            <a:r>
              <a:rPr lang="zh-CN" altLang="en-US" sz="1200" b="1" dirty="0"/>
              <a:t>流水寄存器后，再送到寄存器堆的</a:t>
            </a:r>
            <a:r>
              <a:rPr lang="en-US" altLang="zh-CN" sz="1200" b="1" dirty="0"/>
              <a:t>W#</a:t>
            </a:r>
            <a:r>
              <a:rPr lang="zh-CN" altLang="en-US" sz="1200" b="1" dirty="0"/>
              <a:t>端口。</a:t>
            </a:r>
            <a:r>
              <a:rPr lang="zh-CN" altLang="en-US" sz="1200" b="1" dirty="0">
                <a:highlight>
                  <a:srgbClr val="FFFF00"/>
                </a:highlight>
              </a:rPr>
              <a:t>实际就是控制时间差，保证</a:t>
            </a:r>
            <a:r>
              <a:rPr lang="en-US" altLang="zh-CN" sz="1200" b="1" dirty="0" err="1">
                <a:highlight>
                  <a:srgbClr val="FFFF00"/>
                </a:highlight>
              </a:rPr>
              <a:t>Writebackdata</a:t>
            </a:r>
            <a:r>
              <a:rPr lang="zh-CN" altLang="en-US" sz="1200" b="1" dirty="0">
                <a:highlight>
                  <a:srgbClr val="FFFF00"/>
                </a:highlight>
              </a:rPr>
              <a:t>写入正确的</a:t>
            </a:r>
            <a:r>
              <a:rPr lang="en-US" altLang="zh-CN" sz="1200" b="1" dirty="0" err="1">
                <a:highlight>
                  <a:srgbClr val="FFFF00"/>
                </a:highlight>
              </a:rPr>
              <a:t>WriteReg</a:t>
            </a:r>
            <a:r>
              <a:rPr lang="en-US" altLang="zh-CN" sz="1200" b="1" dirty="0">
                <a:highlight>
                  <a:srgbClr val="FFFF00"/>
                </a:highlight>
              </a:rPr>
              <a:t>#.</a:t>
            </a:r>
          </a:p>
          <a:p>
            <a:pPr lvl="2" eaLnBrk="1" hangingPunct="1">
              <a:lnSpc>
                <a:spcPct val="150000"/>
              </a:lnSpc>
            </a:pPr>
            <a:r>
              <a:rPr lang="en-US" altLang="zh-CN" sz="1200" b="1" dirty="0"/>
              <a:t>IF/ID</a:t>
            </a:r>
            <a:r>
              <a:rPr lang="zh-CN" altLang="en-US" sz="1200" b="1" dirty="0"/>
              <a:t>流水寄存器锁存：指令字、</a:t>
            </a:r>
            <a:r>
              <a:rPr lang="en-US" altLang="zh-CN" sz="1200" b="1" dirty="0"/>
              <a:t>PC+4</a:t>
            </a:r>
            <a:r>
              <a:rPr lang="zh-CN" altLang="en-US" sz="1200" b="1" dirty="0"/>
              <a:t>。</a:t>
            </a:r>
            <a:endParaRPr lang="en-US" altLang="zh-CN" sz="1200" b="1" dirty="0"/>
          </a:p>
          <a:p>
            <a:pPr lvl="2" eaLnBrk="1" hangingPunct="1">
              <a:lnSpc>
                <a:spcPct val="150000"/>
              </a:lnSpc>
            </a:pPr>
            <a:r>
              <a:rPr lang="en-US" altLang="zh-CN" sz="1200" b="1" dirty="0"/>
              <a:t>ID/EX</a:t>
            </a:r>
            <a:r>
              <a:rPr lang="zh-CN" altLang="en-US" sz="1200" b="1" dirty="0"/>
              <a:t>流水寄存器锁存：</a:t>
            </a:r>
            <a:r>
              <a:rPr lang="en-US" altLang="zh-CN" sz="1200" b="1" dirty="0"/>
              <a:t>RS</a:t>
            </a:r>
            <a:r>
              <a:rPr lang="zh-CN" altLang="en-US" sz="1200" b="1" dirty="0"/>
              <a:t>、</a:t>
            </a:r>
            <a:r>
              <a:rPr lang="en-US" altLang="zh-CN" sz="1200" b="1" dirty="0"/>
              <a:t>RT</a:t>
            </a:r>
            <a:r>
              <a:rPr lang="zh-CN" altLang="en-US" sz="1200" b="1" dirty="0"/>
              <a:t>、</a:t>
            </a:r>
            <a:r>
              <a:rPr lang="en-US" altLang="zh-CN" sz="1200" b="1" dirty="0" err="1"/>
              <a:t>WriteReg</a:t>
            </a:r>
            <a:r>
              <a:rPr lang="en-US" altLang="zh-CN" sz="1200" b="1" dirty="0"/>
              <a:t>#</a:t>
            </a:r>
            <a:r>
              <a:rPr lang="zh-CN" altLang="en-US" sz="1200" b="1" dirty="0"/>
              <a:t>、符号扩展的值、</a:t>
            </a:r>
            <a:r>
              <a:rPr lang="en-US" altLang="zh-CN" sz="1200" b="1" dirty="0"/>
              <a:t>PC+4</a:t>
            </a:r>
            <a:r>
              <a:rPr lang="zh-CN" altLang="en-US" sz="1200" b="1" dirty="0"/>
              <a:t>。</a:t>
            </a:r>
            <a:endParaRPr lang="en-US" altLang="zh-CN" sz="1200" b="1" dirty="0"/>
          </a:p>
          <a:p>
            <a:pPr lvl="2" eaLnBrk="1" hangingPunct="1">
              <a:lnSpc>
                <a:spcPct val="150000"/>
              </a:lnSpc>
            </a:pPr>
            <a:r>
              <a:rPr lang="en-US" altLang="zh-CN" sz="1200" b="1" dirty="0"/>
              <a:t>EX/MEM</a:t>
            </a:r>
            <a:r>
              <a:rPr lang="zh-CN" altLang="en-US" sz="1200" b="1" dirty="0"/>
              <a:t>流水寄存器锁存：</a:t>
            </a:r>
            <a:r>
              <a:rPr lang="en-US" altLang="zh-CN" sz="1200" b="1" dirty="0"/>
              <a:t>ALU</a:t>
            </a:r>
            <a:r>
              <a:rPr lang="zh-CN" altLang="en-US" sz="1200" b="1" dirty="0"/>
              <a:t>的运算结果、数据存储器待写入数据</a:t>
            </a:r>
            <a:r>
              <a:rPr lang="en-US" altLang="zh-CN" sz="1200" b="1" dirty="0" err="1"/>
              <a:t>WriteData</a:t>
            </a:r>
            <a:r>
              <a:rPr lang="zh-CN" altLang="en-US" sz="1200" b="1" dirty="0"/>
              <a:t>、</a:t>
            </a:r>
            <a:r>
              <a:rPr lang="en-US" altLang="zh-CN" sz="1200" b="1" dirty="0" err="1"/>
              <a:t>WriteReg</a:t>
            </a:r>
            <a:r>
              <a:rPr lang="en-US" altLang="zh-CN" sz="1200" b="1" dirty="0"/>
              <a:t>#</a:t>
            </a:r>
            <a:r>
              <a:rPr lang="zh-CN" altLang="en-US" sz="1200" b="1" dirty="0"/>
              <a:t>。</a:t>
            </a:r>
            <a:endParaRPr lang="en-US" altLang="zh-CN" sz="1200" b="1" dirty="0"/>
          </a:p>
          <a:p>
            <a:pPr lvl="2" eaLnBrk="1" hangingPunct="1">
              <a:lnSpc>
                <a:spcPct val="150000"/>
              </a:lnSpc>
            </a:pPr>
            <a:r>
              <a:rPr lang="en-US" altLang="zh-CN" sz="1200" b="1" dirty="0"/>
              <a:t>MEM/WB</a:t>
            </a:r>
            <a:r>
              <a:rPr lang="zh-CN" altLang="en-US" sz="1200" b="1" dirty="0"/>
              <a:t>流水寄存器锁存：</a:t>
            </a:r>
            <a:r>
              <a:rPr lang="en-US" altLang="zh-CN" sz="1200" b="1" dirty="0"/>
              <a:t> ALU</a:t>
            </a:r>
            <a:r>
              <a:rPr lang="zh-CN" altLang="en-US" sz="1200" b="1" dirty="0"/>
              <a:t>的运算结果、数据存储器的读出数据、</a:t>
            </a:r>
            <a:r>
              <a:rPr lang="en-US" altLang="zh-CN" sz="1200" b="1" dirty="0" err="1"/>
              <a:t>WriteReg</a:t>
            </a:r>
            <a:r>
              <a:rPr lang="en-US" altLang="zh-CN" sz="1200" b="1" dirty="0"/>
              <a:t>#</a:t>
            </a:r>
            <a:r>
              <a:rPr lang="zh-CN" altLang="en-US" sz="1200" b="1" dirty="0"/>
              <a:t>。</a:t>
            </a:r>
            <a:endParaRPr lang="en-US" altLang="zh-CN" sz="1200" b="1" dirty="0"/>
          </a:p>
          <a:p>
            <a:pPr lvl="2" eaLnBrk="1" hangingPunct="1"/>
            <a:endParaRPr lang="en-US" altLang="zh-CN" sz="1200" b="1" dirty="0"/>
          </a:p>
          <a:p>
            <a:pPr lvl="2" eaLnBrk="1" hangingPunct="1"/>
            <a:endParaRPr lang="en-US" altLang="zh-CN" sz="1600" b="1" dirty="0"/>
          </a:p>
        </p:txBody>
      </p:sp>
      <p:grpSp>
        <p:nvGrpSpPr>
          <p:cNvPr id="10" name="组合 9">
            <a:extLst>
              <a:ext uri="{FF2B5EF4-FFF2-40B4-BE49-F238E27FC236}">
                <a16:creationId xmlns:a16="http://schemas.microsoft.com/office/drawing/2014/main" id="{233538B6-13B8-50FD-6C6B-23A66FC557AF}"/>
              </a:ext>
            </a:extLst>
          </p:cNvPr>
          <p:cNvGrpSpPr/>
          <p:nvPr/>
        </p:nvGrpSpPr>
        <p:grpSpPr>
          <a:xfrm>
            <a:off x="459403" y="2514876"/>
            <a:ext cx="8244408" cy="4284297"/>
            <a:chOff x="459403" y="2276786"/>
            <a:chExt cx="8244408" cy="4284297"/>
          </a:xfrm>
        </p:grpSpPr>
        <p:pic>
          <p:nvPicPr>
            <p:cNvPr id="8" name="图片 7">
              <a:extLst>
                <a:ext uri="{FF2B5EF4-FFF2-40B4-BE49-F238E27FC236}">
                  <a16:creationId xmlns:a16="http://schemas.microsoft.com/office/drawing/2014/main" id="{A258A842-7D49-0F95-5002-F69D0F09BD2A}"/>
                </a:ext>
              </a:extLst>
            </p:cNvPr>
            <p:cNvPicPr>
              <a:picLocks noChangeAspect="1"/>
            </p:cNvPicPr>
            <p:nvPr/>
          </p:nvPicPr>
          <p:blipFill>
            <a:blip r:embed="rId2"/>
            <a:stretch>
              <a:fillRect/>
            </a:stretch>
          </p:blipFill>
          <p:spPr>
            <a:xfrm>
              <a:off x="459403" y="2276786"/>
              <a:ext cx="8244408" cy="3982585"/>
            </a:xfrm>
            <a:prstGeom prst="rect">
              <a:avLst/>
            </a:prstGeom>
          </p:spPr>
        </p:pic>
        <p:sp>
          <p:nvSpPr>
            <p:cNvPr id="9" name="文本框 8">
              <a:extLst>
                <a:ext uri="{FF2B5EF4-FFF2-40B4-BE49-F238E27FC236}">
                  <a16:creationId xmlns:a16="http://schemas.microsoft.com/office/drawing/2014/main" id="{A73FD1E5-2025-A9D2-448A-907A4973F4FA}"/>
                </a:ext>
              </a:extLst>
            </p:cNvPr>
            <p:cNvSpPr txBox="1"/>
            <p:nvPr/>
          </p:nvSpPr>
          <p:spPr>
            <a:xfrm>
              <a:off x="3347864" y="6284084"/>
              <a:ext cx="2525050" cy="276999"/>
            </a:xfrm>
            <a:prstGeom prst="rect">
              <a:avLst/>
            </a:prstGeom>
            <a:noFill/>
          </p:spPr>
          <p:txBody>
            <a:bodyPr wrap="none" rtlCol="0">
              <a:spAutoFit/>
            </a:bodyPr>
            <a:lstStyle/>
            <a:p>
              <a:r>
                <a:rPr lang="zh-CN" altLang="en-US" sz="1200" b="1" dirty="0"/>
                <a:t>图</a:t>
              </a:r>
              <a:r>
                <a:rPr lang="en-US" altLang="zh-CN" sz="1200" b="1" dirty="0"/>
                <a:t>7.7    </a:t>
              </a:r>
              <a:r>
                <a:rPr lang="zh-CN" altLang="en-US" sz="1200" b="1" dirty="0"/>
                <a:t>流水线中写回数据通路改造</a:t>
              </a:r>
            </a:p>
          </p:txBody>
        </p:sp>
      </p:grpSp>
    </p:spTree>
    <p:extLst>
      <p:ext uri="{BB962C8B-B14F-4D97-AF65-F5344CB8AC3E}">
        <p14:creationId xmlns:p14="http://schemas.microsoft.com/office/powerpoint/2010/main" val="33433623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79801</TotalTime>
  <Words>10934</Words>
  <Application>Microsoft Office PowerPoint</Application>
  <PresentationFormat>全屏显示(4:3)</PresentationFormat>
  <Paragraphs>1463</Paragraphs>
  <Slides>85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85</vt:i4>
      </vt:variant>
    </vt:vector>
  </HeadingPairs>
  <TitlesOfParts>
    <vt:vector size="92" baseType="lpstr">
      <vt:lpstr>Avenir</vt:lpstr>
      <vt:lpstr>等线</vt:lpstr>
      <vt:lpstr>黑体</vt:lpstr>
      <vt:lpstr>宋体</vt:lpstr>
      <vt:lpstr>Arial</vt:lpstr>
      <vt:lpstr>Calibri</vt:lpstr>
      <vt:lpstr>Office 主题</vt:lpstr>
      <vt:lpstr>《计算机组成原理》 （第七讲）</vt:lpstr>
      <vt:lpstr>目录</vt:lpstr>
      <vt:lpstr>第7章    指令流水线</vt:lpstr>
      <vt:lpstr>     7.1  流水线概述</vt:lpstr>
      <vt:lpstr>PowerPoint 演示文稿</vt:lpstr>
      <vt:lpstr>PowerPoint 演示文稿</vt:lpstr>
      <vt:lpstr>      7.2  流水线数据通路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7.3  流水线冲突与处理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7.4  流水线的异常与中断</vt:lpstr>
      <vt:lpstr>PowerPoint 演示文稿</vt:lpstr>
      <vt:lpstr>PowerPoint 演示文稿</vt:lpstr>
      <vt:lpstr>7.5  指令级并行技术</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习题（P283-286）</vt:lpstr>
      <vt:lpstr>关于作业提交</vt:lpstr>
      <vt:lpstr>实践训练（实验6）</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734</cp:revision>
  <dcterms:created xsi:type="dcterms:W3CDTF">2018-06-12T02:23:51Z</dcterms:created>
  <dcterms:modified xsi:type="dcterms:W3CDTF">2023-05-25T01:39:11Z</dcterms:modified>
</cp:coreProperties>
</file>